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3" r:id="rId36"/>
    <p:sldId id="294" r:id="rId37"/>
    <p:sldId id="295" r:id="rId38"/>
    <p:sldId id="296" r:id="rId39"/>
    <p:sldId id="297" r:id="rId40"/>
    <p:sldId id="292"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4689" autoAdjust="0"/>
  </p:normalViewPr>
  <p:slideViewPr>
    <p:cSldViewPr>
      <p:cViewPr>
        <p:scale>
          <a:sx n="78" d="100"/>
          <a:sy n="78" d="100"/>
        </p:scale>
        <p:origin x="-1146" y="-48"/>
      </p:cViewPr>
      <p:guideLst>
        <p:guide orient="horz" pos="2160"/>
        <p:guide pos="2880"/>
      </p:guideLst>
    </p:cSldViewPr>
  </p:slideViewPr>
  <p:outlineViewPr>
    <p:cViewPr>
      <p:scale>
        <a:sx n="33" d="100"/>
        <a:sy n="33" d="100"/>
      </p:scale>
      <p:origin x="0" y="4075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B4EEC8-D277-47BE-AD6F-EB61AFE3A8F9}" type="datetimeFigureOut">
              <a:rPr lang="en-US" smtClean="0"/>
              <a:t>10/22/2014</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D8C7BA-8F70-4795-9EB3-08BE45E23D08}" type="slidenum">
              <a:rPr lang="en-GB" smtClean="0"/>
              <a:t>‹#›</a:t>
            </a:fld>
            <a:endParaRPr lang="en-GB" dirty="0"/>
          </a:p>
        </p:txBody>
      </p:sp>
    </p:spTree>
    <p:extLst>
      <p:ext uri="{BB962C8B-B14F-4D97-AF65-F5344CB8AC3E}">
        <p14:creationId xmlns:p14="http://schemas.microsoft.com/office/powerpoint/2010/main" val="227273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ED8C7BA-8F70-4795-9EB3-08BE45E23D08}" type="slidenum">
              <a:rPr lang="en-GB" smtClean="0"/>
              <a:t>5</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ED8C7BA-8F70-4795-9EB3-08BE45E23D08}" type="slidenum">
              <a:rPr lang="en-GB" smtClean="0"/>
              <a:t>8</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C210E31-645F-426F-A01E-64C56CCF91D9}" type="datetimeFigureOut">
              <a:rPr lang="en-US" smtClean="0"/>
              <a:t>10/22/2014</a:t>
            </a:fld>
            <a:endParaRPr lang="en-GB"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F74F71E-6A6B-4124-8B37-F4DAFA4B9357}"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210E31-645F-426F-A01E-64C56CCF91D9}" type="datetimeFigureOut">
              <a:rPr lang="en-US" smtClean="0"/>
              <a:t>10/22/2014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F74F71E-6A6B-4124-8B37-F4DAFA4B9357}"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210E31-645F-426F-A01E-64C56CCF91D9}" type="datetimeFigureOut">
              <a:rPr lang="en-US" smtClean="0"/>
              <a:t>10/22/2014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F74F71E-6A6B-4124-8B37-F4DAFA4B9357}"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C210E31-645F-426F-A01E-64C56CCF91D9}" type="datetimeFigureOut">
              <a:rPr lang="en-US" smtClean="0"/>
              <a:t>10/22/2014</a:t>
            </a:fld>
            <a:endParaRPr lang="en-GB" dirty="0"/>
          </a:p>
        </p:txBody>
      </p:sp>
      <p:sp>
        <p:nvSpPr>
          <p:cNvPr id="9" name="Slide Number Placeholder 8"/>
          <p:cNvSpPr>
            <a:spLocks noGrp="1"/>
          </p:cNvSpPr>
          <p:nvPr>
            <p:ph type="sldNum" sz="quarter" idx="15"/>
          </p:nvPr>
        </p:nvSpPr>
        <p:spPr/>
        <p:txBody>
          <a:bodyPr rtlCol="0"/>
          <a:lstStyle/>
          <a:p>
            <a:fld id="{8F74F71E-6A6B-4124-8B37-F4DAFA4B9357}" type="slidenum">
              <a:rPr lang="en-GB" smtClean="0"/>
              <a:t>‹#›</a:t>
            </a:fld>
            <a:endParaRPr lang="en-GB" dirty="0"/>
          </a:p>
        </p:txBody>
      </p:sp>
      <p:sp>
        <p:nvSpPr>
          <p:cNvPr id="10" name="Footer Placeholder 9"/>
          <p:cNvSpPr>
            <a:spLocks noGrp="1"/>
          </p:cNvSpPr>
          <p:nvPr>
            <p:ph type="ftr" sz="quarter" idx="16"/>
          </p:nvPr>
        </p:nvSpPr>
        <p:spPr/>
        <p:txBody>
          <a:bodyPr rtlCol="0"/>
          <a:lstStyle/>
          <a:p>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C210E31-645F-426F-A01E-64C56CCF91D9}" type="datetimeFigureOut">
              <a:rPr lang="en-US" smtClean="0"/>
              <a:t>10/22/2014</a:t>
            </a:fld>
            <a:endParaRPr lang="en-GB"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8F74F71E-6A6B-4124-8B37-F4DAFA4B9357}"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C210E31-645F-426F-A01E-64C56CCF91D9}" type="datetimeFigureOut">
              <a:rPr lang="en-US" smtClean="0"/>
              <a:t>10/22/2014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F74F71E-6A6B-4124-8B37-F4DAFA4B9357}" type="slidenum">
              <a:rPr lang="en-GB" smtClean="0"/>
              <a:t>‹#›</a:t>
            </a:fld>
            <a:endParaRPr lang="en-GB"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C210E31-645F-426F-A01E-64C56CCF91D9}" type="datetimeFigureOut">
              <a:rPr lang="en-US" smtClean="0"/>
              <a:t>10/22/2014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F74F71E-6A6B-4124-8B37-F4DAFA4B9357}" type="slidenum">
              <a:rPr lang="en-GB" smtClean="0"/>
              <a:t>‹#›</a:t>
            </a:fld>
            <a:endParaRPr lang="en-GB"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C210E31-645F-426F-A01E-64C56CCF91D9}" type="datetimeFigureOut">
              <a:rPr lang="en-US" smtClean="0"/>
              <a:t>10/22/2014</a:t>
            </a:fld>
            <a:endParaRPr lang="en-GB" dirty="0"/>
          </a:p>
        </p:txBody>
      </p:sp>
      <p:sp>
        <p:nvSpPr>
          <p:cNvPr id="7" name="Slide Number Placeholder 6"/>
          <p:cNvSpPr>
            <a:spLocks noGrp="1"/>
          </p:cNvSpPr>
          <p:nvPr>
            <p:ph type="sldNum" sz="quarter" idx="11"/>
          </p:nvPr>
        </p:nvSpPr>
        <p:spPr/>
        <p:txBody>
          <a:bodyPr rtlCol="0"/>
          <a:lstStyle/>
          <a:p>
            <a:fld id="{8F74F71E-6A6B-4124-8B37-F4DAFA4B9357}" type="slidenum">
              <a:rPr lang="en-GB" smtClean="0"/>
              <a:t>‹#›</a:t>
            </a:fld>
            <a:endParaRPr lang="en-GB" dirty="0"/>
          </a:p>
        </p:txBody>
      </p:sp>
      <p:sp>
        <p:nvSpPr>
          <p:cNvPr id="8" name="Footer Placeholder 7"/>
          <p:cNvSpPr>
            <a:spLocks noGrp="1"/>
          </p:cNvSpPr>
          <p:nvPr>
            <p:ph type="ftr" sz="quarter" idx="12"/>
          </p:nvPr>
        </p:nvSpPr>
        <p:spPr/>
        <p:txBody>
          <a:bodyPr rtlCol="0"/>
          <a:lstStyle/>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10E31-645F-426F-A01E-64C56CCF91D9}" type="datetimeFigureOut">
              <a:rPr lang="en-US" smtClean="0"/>
              <a:t>10/22/2014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F74F71E-6A6B-4124-8B37-F4DAFA4B9357}"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C210E31-645F-426F-A01E-64C56CCF91D9}" type="datetimeFigureOut">
              <a:rPr lang="en-US" smtClean="0"/>
              <a:t>10/22/2014</a:t>
            </a:fld>
            <a:endParaRPr lang="en-GB" dirty="0"/>
          </a:p>
        </p:txBody>
      </p:sp>
      <p:sp>
        <p:nvSpPr>
          <p:cNvPr id="22" name="Slide Number Placeholder 21"/>
          <p:cNvSpPr>
            <a:spLocks noGrp="1"/>
          </p:cNvSpPr>
          <p:nvPr>
            <p:ph type="sldNum" sz="quarter" idx="15"/>
          </p:nvPr>
        </p:nvSpPr>
        <p:spPr/>
        <p:txBody>
          <a:bodyPr rtlCol="0"/>
          <a:lstStyle/>
          <a:p>
            <a:fld id="{8F74F71E-6A6B-4124-8B37-F4DAFA4B9357}" type="slidenum">
              <a:rPr lang="en-GB" smtClean="0"/>
              <a:t>‹#›</a:t>
            </a:fld>
            <a:endParaRPr lang="en-GB" dirty="0"/>
          </a:p>
        </p:txBody>
      </p:sp>
      <p:sp>
        <p:nvSpPr>
          <p:cNvPr id="23" name="Footer Placeholder 22"/>
          <p:cNvSpPr>
            <a:spLocks noGrp="1"/>
          </p:cNvSpPr>
          <p:nvPr>
            <p:ph type="ftr" sz="quarter" idx="16"/>
          </p:nvPr>
        </p:nvSpPr>
        <p:spPr/>
        <p:txBody>
          <a:bodyPr rtlCol="0"/>
          <a:lstStyle/>
          <a:p>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C210E31-645F-426F-A01E-64C56CCF91D9}" type="datetimeFigureOut">
              <a:rPr lang="en-US" smtClean="0"/>
              <a:t>10/22/2014</a:t>
            </a:fld>
            <a:endParaRPr lang="en-GB" dirty="0"/>
          </a:p>
        </p:txBody>
      </p:sp>
      <p:sp>
        <p:nvSpPr>
          <p:cNvPr id="18" name="Slide Number Placeholder 17"/>
          <p:cNvSpPr>
            <a:spLocks noGrp="1"/>
          </p:cNvSpPr>
          <p:nvPr>
            <p:ph type="sldNum" sz="quarter" idx="11"/>
          </p:nvPr>
        </p:nvSpPr>
        <p:spPr/>
        <p:txBody>
          <a:bodyPr rtlCol="0"/>
          <a:lstStyle/>
          <a:p>
            <a:fld id="{8F74F71E-6A6B-4124-8B37-F4DAFA4B9357}" type="slidenum">
              <a:rPr lang="en-GB" smtClean="0"/>
              <a:t>‹#›</a:t>
            </a:fld>
            <a:endParaRPr lang="en-GB" dirty="0"/>
          </a:p>
        </p:txBody>
      </p:sp>
      <p:sp>
        <p:nvSpPr>
          <p:cNvPr id="21" name="Footer Placeholder 20"/>
          <p:cNvSpPr>
            <a:spLocks noGrp="1"/>
          </p:cNvSpPr>
          <p:nvPr>
            <p:ph type="ftr" sz="quarter" idx="12"/>
          </p:nvPr>
        </p:nvSpPr>
        <p:spPr/>
        <p:txBody>
          <a:bodyPr rtlCol="0"/>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C210E31-645F-426F-A01E-64C56CCF91D9}" type="datetimeFigureOut">
              <a:rPr lang="en-US" smtClean="0"/>
              <a:t>10/22/2014</a:t>
            </a:fld>
            <a:endParaRPr lang="en-GB"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F74F71E-6A6B-4124-8B37-F4DAFA4B9357}" type="slidenum">
              <a:rPr lang="en-GB" smtClean="0"/>
              <a:t>‹#›</a:t>
            </a:fld>
            <a:endParaRPr lang="en-GB"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B4</a:t>
            </a:r>
            <a:endParaRPr lang="en-GB" dirty="0"/>
          </a:p>
        </p:txBody>
      </p:sp>
      <p:sp>
        <p:nvSpPr>
          <p:cNvPr id="3" name="Subtitle 2"/>
          <p:cNvSpPr>
            <a:spLocks noGrp="1"/>
          </p:cNvSpPr>
          <p:nvPr>
            <p:ph type="subTitle" idx="1"/>
          </p:nvPr>
        </p:nvSpPr>
        <p:spPr/>
        <p:txBody>
          <a:bodyPr/>
          <a:lstStyle/>
          <a:p>
            <a:r>
              <a:rPr lang="en-GB" dirty="0" smtClean="0"/>
              <a:t>The processes of life</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speeds up photosynthesis?</a:t>
            </a:r>
            <a:endParaRPr lang="en-GB" dirty="0"/>
          </a:p>
        </p:txBody>
      </p:sp>
      <p:sp>
        <p:nvSpPr>
          <p:cNvPr id="3" name="Content Placeholder 2"/>
          <p:cNvSpPr>
            <a:spLocks noGrp="1"/>
          </p:cNvSpPr>
          <p:nvPr>
            <p:ph sz="quarter" idx="1"/>
          </p:nvPr>
        </p:nvSpPr>
        <p:spPr>
          <a:xfrm>
            <a:off x="214282" y="1643050"/>
            <a:ext cx="5286412" cy="5214950"/>
          </a:xfrm>
        </p:spPr>
        <p:txBody>
          <a:bodyPr>
            <a:normAutofit fontScale="92500" lnSpcReduction="10000"/>
          </a:bodyPr>
          <a:lstStyle/>
          <a:p>
            <a:pPr marL="0" indent="0">
              <a:buNone/>
            </a:pPr>
            <a:r>
              <a:rPr lang="en-GB" dirty="0" smtClean="0"/>
              <a:t>The rate of photosynthesis depends on several factors, including:</a:t>
            </a:r>
          </a:p>
          <a:p>
            <a:pPr marL="0" indent="0"/>
            <a:r>
              <a:rPr lang="en-GB" dirty="0" smtClean="0"/>
              <a:t>Temperature –photosynthesis is faster at higher temperatures</a:t>
            </a:r>
          </a:p>
          <a:p>
            <a:pPr marL="0" indent="0"/>
            <a:r>
              <a:rPr lang="en-GB" dirty="0" smtClean="0"/>
              <a:t>Carbon dioxide concentration – increasing this speeds up photosynthesis</a:t>
            </a:r>
          </a:p>
          <a:p>
            <a:pPr marL="0" indent="0"/>
            <a:r>
              <a:rPr lang="en-GB" dirty="0" smtClean="0"/>
              <a:t>Light intensity – at low light levels, increasing the amount of light increases the rate of photosynthesis. But above a certain point, increasing the amount of light no longer increases the rate of photosynthesis. Some other factor, carbon dioxide concentration, now limits the rate. This is the limiting factor.</a:t>
            </a:r>
            <a:endParaRPr lang="en-GB" dirty="0"/>
          </a:p>
        </p:txBody>
      </p:sp>
      <p:pic>
        <p:nvPicPr>
          <p:cNvPr id="22530" name="Picture 2" descr="http://revisescience.co.uk/2011/images/0911limitingfactors.jpg"/>
          <p:cNvPicPr>
            <a:picLocks noChangeAspect="1" noChangeArrowheads="1"/>
          </p:cNvPicPr>
          <p:nvPr/>
        </p:nvPicPr>
        <p:blipFill>
          <a:blip r:embed="rId2"/>
          <a:srcRect/>
          <a:stretch>
            <a:fillRect/>
          </a:stretch>
        </p:blipFill>
        <p:spPr bwMode="auto">
          <a:xfrm>
            <a:off x="5333975" y="2571744"/>
            <a:ext cx="3810025" cy="214314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we investigate plants and light?</a:t>
            </a:r>
            <a:endParaRPr lang="en-GB" dirty="0"/>
          </a:p>
        </p:txBody>
      </p:sp>
      <p:sp>
        <p:nvSpPr>
          <p:cNvPr id="3" name="Content Placeholder 2"/>
          <p:cNvSpPr>
            <a:spLocks noGrp="1"/>
          </p:cNvSpPr>
          <p:nvPr>
            <p:ph sz="quarter" idx="1"/>
          </p:nvPr>
        </p:nvSpPr>
        <p:spPr/>
        <p:txBody>
          <a:bodyPr>
            <a:normAutofit/>
          </a:bodyPr>
          <a:lstStyle/>
          <a:p>
            <a:pPr marL="0" indent="0">
              <a:buNone/>
            </a:pPr>
            <a:r>
              <a:rPr lang="en-GB" dirty="0" smtClean="0"/>
              <a:t>You can investigate the plants in different habitats using:</a:t>
            </a:r>
          </a:p>
          <a:p>
            <a:pPr marL="0" indent="0"/>
            <a:r>
              <a:rPr lang="en-GB" dirty="0" smtClean="0"/>
              <a:t>Light meter to measure light intensity</a:t>
            </a:r>
          </a:p>
          <a:p>
            <a:pPr marL="0" indent="0"/>
            <a:r>
              <a:rPr lang="en-GB" dirty="0" smtClean="0"/>
              <a:t>Quadrat and identification key to survey the plants in a square metre. </a:t>
            </a:r>
          </a:p>
          <a:p>
            <a:pPr marL="0" indent="0">
              <a:buNone/>
            </a:pPr>
            <a:endParaRPr lang="en-GB" dirty="0" smtClean="0"/>
          </a:p>
          <a:p>
            <a:pPr marL="0" indent="0">
              <a:buNone/>
            </a:pPr>
            <a:endParaRPr lang="en-GB" dirty="0" smtClean="0"/>
          </a:p>
          <a:p>
            <a:pPr marL="0" indent="0">
              <a:buNone/>
            </a:pPr>
            <a:endParaRPr lang="en-GB" dirty="0" smtClean="0"/>
          </a:p>
          <a:p>
            <a:pPr marL="0" indent="0">
              <a:buNone/>
            </a:pPr>
            <a:r>
              <a:rPr lang="en-GB" dirty="0" smtClean="0"/>
              <a:t>To investigate how plant species change gradually from one area to another, take samples at intervals along a transect</a:t>
            </a:r>
            <a:endParaRPr lang="en-GB" dirty="0"/>
          </a:p>
        </p:txBody>
      </p:sp>
      <p:pic>
        <p:nvPicPr>
          <p:cNvPr id="26626" name="Picture 2" descr="http://kelsohighschool.org.uk/sites/default/files/imagecache/wysiwyg_imageupload_lightbox_preset/wysiwyg_imageupload/85/Quadrat.jpg"/>
          <p:cNvPicPr>
            <a:picLocks noChangeAspect="1" noChangeArrowheads="1"/>
          </p:cNvPicPr>
          <p:nvPr/>
        </p:nvPicPr>
        <p:blipFill>
          <a:blip r:embed="rId2"/>
          <a:srcRect/>
          <a:stretch>
            <a:fillRect/>
          </a:stretch>
        </p:blipFill>
        <p:spPr bwMode="auto">
          <a:xfrm>
            <a:off x="4643438" y="3357562"/>
            <a:ext cx="2976549" cy="167282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do living organisms need energy?</a:t>
            </a:r>
            <a:endParaRPr lang="en-GB" dirty="0"/>
          </a:p>
        </p:txBody>
      </p:sp>
      <p:sp>
        <p:nvSpPr>
          <p:cNvPr id="3" name="Content Placeholder 2"/>
          <p:cNvSpPr>
            <a:spLocks noGrp="1"/>
          </p:cNvSpPr>
          <p:nvPr>
            <p:ph sz="quarter" idx="1"/>
          </p:nvPr>
        </p:nvSpPr>
        <p:spPr/>
        <p:txBody>
          <a:bodyPr/>
          <a:lstStyle/>
          <a:p>
            <a:pPr marL="0" indent="0">
              <a:buNone/>
            </a:pPr>
            <a:r>
              <a:rPr lang="en-GB" dirty="0" smtClean="0"/>
              <a:t>Living organisms use energy from respiration from some chemical reactions in cells, including those involved in:</a:t>
            </a:r>
          </a:p>
          <a:p>
            <a:pPr marL="0" indent="0"/>
            <a:r>
              <a:rPr lang="en-GB" dirty="0" smtClean="0"/>
              <a:t>Movement</a:t>
            </a:r>
          </a:p>
          <a:p>
            <a:pPr marL="0" indent="0"/>
            <a:r>
              <a:rPr lang="en-GB" dirty="0" smtClean="0"/>
              <a:t>Active transport</a:t>
            </a:r>
          </a:p>
          <a:p>
            <a:pPr marL="0" indent="0"/>
            <a:r>
              <a:rPr lang="en-GB" dirty="0" smtClean="0"/>
              <a:t>Synthesising big molecules:</a:t>
            </a:r>
          </a:p>
          <a:p>
            <a:pPr marL="457200" indent="-285750">
              <a:tabLst>
                <a:tab pos="533400" algn="l"/>
              </a:tabLst>
            </a:pPr>
            <a:r>
              <a:rPr lang="en-GB" dirty="0" smtClean="0"/>
              <a:t>Polymers from glucose in plants</a:t>
            </a:r>
          </a:p>
          <a:p>
            <a:pPr marL="457200" indent="-285750">
              <a:tabLst>
                <a:tab pos="533400" algn="l"/>
              </a:tabLst>
            </a:pPr>
            <a:r>
              <a:rPr lang="en-GB" dirty="0" smtClean="0"/>
              <a:t>Amino acid to make proteins in plant, animal and microbial cells.  </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aerobic respiration?</a:t>
            </a:r>
            <a:endParaRPr lang="en-GB" dirty="0"/>
          </a:p>
        </p:txBody>
      </p:sp>
      <p:sp>
        <p:nvSpPr>
          <p:cNvPr id="3" name="Content Placeholder 2"/>
          <p:cNvSpPr>
            <a:spLocks noGrp="1"/>
          </p:cNvSpPr>
          <p:nvPr>
            <p:ph sz="quarter" idx="1"/>
          </p:nvPr>
        </p:nvSpPr>
        <p:spPr/>
        <p:txBody>
          <a:bodyPr/>
          <a:lstStyle/>
          <a:p>
            <a:pPr>
              <a:buNone/>
            </a:pPr>
            <a:r>
              <a:rPr lang="en-GB" dirty="0" smtClean="0"/>
              <a:t>Aerobic respiration releases energy and happens in plant and animal cells and in some microorganisms. It need oxygen.</a:t>
            </a:r>
          </a:p>
          <a:p>
            <a:pPr>
              <a:buNone/>
            </a:pPr>
            <a:endParaRPr lang="en-GB" dirty="0"/>
          </a:p>
        </p:txBody>
      </p:sp>
      <p:pic>
        <p:nvPicPr>
          <p:cNvPr id="27650" name="Picture 2" descr="http://www.livingscience.co.uk/Year%2011/Images/respiration.gif"/>
          <p:cNvPicPr>
            <a:picLocks noChangeAspect="1" noChangeArrowheads="1"/>
          </p:cNvPicPr>
          <p:nvPr/>
        </p:nvPicPr>
        <p:blipFill>
          <a:blip r:embed="rId2"/>
          <a:srcRect/>
          <a:stretch>
            <a:fillRect/>
          </a:stretch>
        </p:blipFill>
        <p:spPr bwMode="auto">
          <a:xfrm>
            <a:off x="1214414" y="3714752"/>
            <a:ext cx="5667375" cy="143827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anaerobic respiration?</a:t>
            </a:r>
            <a:endParaRPr lang="en-GB" dirty="0"/>
          </a:p>
        </p:txBody>
      </p:sp>
      <p:sp>
        <p:nvSpPr>
          <p:cNvPr id="3" name="Content Placeholder 2"/>
          <p:cNvSpPr>
            <a:spLocks noGrp="1"/>
          </p:cNvSpPr>
          <p:nvPr>
            <p:ph sz="quarter" idx="1"/>
          </p:nvPr>
        </p:nvSpPr>
        <p:spPr/>
        <p:txBody>
          <a:bodyPr/>
          <a:lstStyle/>
          <a:p>
            <a:pPr marL="0" indent="0">
              <a:buNone/>
            </a:pPr>
            <a:r>
              <a:rPr lang="en-GB" dirty="0" smtClean="0"/>
              <a:t>Anaerobic respiration releases less energy per glucose molecule than aerobic respiration. It happens in plant and animal cells, and in some microorganisms, when no oxygen is present or it is presented in small amounts. For example:</a:t>
            </a:r>
          </a:p>
          <a:p>
            <a:pPr marL="0" indent="0"/>
            <a:r>
              <a:rPr lang="en-GB" dirty="0" smtClean="0"/>
              <a:t>Human muscle cells during vigorous exercise</a:t>
            </a:r>
          </a:p>
          <a:p>
            <a:pPr marL="0" indent="0"/>
            <a:r>
              <a:rPr lang="en-GB" dirty="0" smtClean="0"/>
              <a:t>In plant cells, when the soil is waterlogged</a:t>
            </a:r>
          </a:p>
          <a:p>
            <a:pPr marL="0" indent="0"/>
            <a:r>
              <a:rPr lang="en-GB" dirty="0" smtClean="0"/>
              <a:t>In bacteria, deep-puncture wounds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anaerobic respiration?</a:t>
            </a:r>
            <a:endParaRPr lang="en-GB" dirty="0"/>
          </a:p>
        </p:txBody>
      </p:sp>
      <p:sp>
        <p:nvSpPr>
          <p:cNvPr id="3" name="Content Placeholder 2"/>
          <p:cNvSpPr>
            <a:spLocks noGrp="1"/>
          </p:cNvSpPr>
          <p:nvPr>
            <p:ph sz="quarter" idx="1"/>
          </p:nvPr>
        </p:nvSpPr>
        <p:spPr/>
        <p:txBody>
          <a:bodyPr/>
          <a:lstStyle/>
          <a:p>
            <a:pPr marL="0" indent="0">
              <a:buNone/>
            </a:pPr>
            <a:r>
              <a:rPr lang="en-GB" dirty="0" smtClean="0"/>
              <a:t>Anaerobic respiration in animal cells and in some bacteria’s equation:</a:t>
            </a:r>
          </a:p>
          <a:p>
            <a:pPr marL="0" indent="0" algn="ctr">
              <a:buNone/>
            </a:pPr>
            <a:r>
              <a:rPr lang="en-GB" dirty="0" smtClean="0"/>
              <a:t>Glucose </a:t>
            </a:r>
            <a:r>
              <a:rPr lang="en-GB" dirty="0" smtClean="0">
                <a:sym typeface="Wingdings" pitchFamily="2" charset="2"/>
              </a:rPr>
              <a:t> lactic acid</a:t>
            </a:r>
            <a:endParaRPr lang="en-GB" dirty="0" smtClean="0"/>
          </a:p>
          <a:p>
            <a:pPr marL="0" indent="0">
              <a:buNone/>
            </a:pPr>
            <a:r>
              <a:rPr lang="en-GB" dirty="0" smtClean="0"/>
              <a:t>In plant cells and in some microorganisms such as yeast’s equation:</a:t>
            </a:r>
          </a:p>
          <a:p>
            <a:pPr marL="0" indent="0" algn="ctr">
              <a:buNone/>
            </a:pPr>
            <a:r>
              <a:rPr lang="en-GB" dirty="0" smtClean="0"/>
              <a:t>Glucose </a:t>
            </a:r>
            <a:r>
              <a:rPr lang="en-GB" dirty="0" smtClean="0">
                <a:sym typeface="Wingdings" pitchFamily="2" charset="2"/>
              </a:rPr>
              <a:t> carbon dioxide + ethanol</a:t>
            </a:r>
          </a:p>
          <a:p>
            <a:pPr marL="0" indent="0">
              <a:buNone/>
            </a:pPr>
            <a:r>
              <a:rPr lang="en-GB" dirty="0" smtClean="0"/>
              <a:t>The carbon dioxide produced could make the bread rise and the ethanol could be used for making alcoholic drinks.</a:t>
            </a:r>
          </a:p>
          <a:p>
            <a:pPr marL="0" indent="0">
              <a:buNone/>
            </a:pPr>
            <a:r>
              <a:rPr lang="en-GB" dirty="0" smtClean="0"/>
              <a:t>Some bacteria produce methane gas when they break down organic materials such as manure. This biofuel is a useful gas.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7467600" cy="1143000"/>
          </a:xfrm>
        </p:spPr>
        <p:txBody>
          <a:bodyPr/>
          <a:lstStyle/>
          <a:p>
            <a:r>
              <a:rPr lang="en-GB" dirty="0" smtClean="0"/>
              <a:t>What is in a cell? – Animal</a:t>
            </a:r>
            <a:endParaRPr lang="en-GB" dirty="0"/>
          </a:p>
        </p:txBody>
      </p:sp>
      <p:sp>
        <p:nvSpPr>
          <p:cNvPr id="3" name="Content Placeholder 2"/>
          <p:cNvSpPr>
            <a:spLocks noGrp="1"/>
          </p:cNvSpPr>
          <p:nvPr>
            <p:ph sz="quarter" idx="1"/>
          </p:nvPr>
        </p:nvSpPr>
        <p:spPr/>
        <p:txBody>
          <a:bodyPr>
            <a:normAutofit fontScale="92500" lnSpcReduction="10000"/>
          </a:bodyPr>
          <a:lstStyle/>
          <a:p>
            <a:pPr>
              <a:buNone/>
            </a:pPr>
            <a:endParaRPr lang="en-GB" dirty="0" smtClean="0"/>
          </a:p>
          <a:p>
            <a:pPr>
              <a:buNone/>
            </a:pPr>
            <a:endParaRPr lang="en-GB" dirty="0" smtClean="0"/>
          </a:p>
          <a:p>
            <a:pPr>
              <a:buNone/>
            </a:pPr>
            <a:endParaRPr lang="en-GB" dirty="0" smtClean="0"/>
          </a:p>
          <a:p>
            <a:pPr>
              <a:buNone/>
            </a:pPr>
            <a:endParaRPr lang="en-GB" dirty="0" smtClean="0"/>
          </a:p>
          <a:p>
            <a:r>
              <a:rPr lang="en-GB" dirty="0" smtClean="0"/>
              <a:t>Cytoplasm – where enzymes are made. Locations of reactions in anaerobic respiration.</a:t>
            </a:r>
          </a:p>
          <a:p>
            <a:r>
              <a:rPr lang="en-GB" dirty="0" smtClean="0"/>
              <a:t>Nucleus – holds genetic code for enzymes involved in respiration</a:t>
            </a:r>
          </a:p>
          <a:p>
            <a:r>
              <a:rPr lang="en-GB" dirty="0" smtClean="0"/>
              <a:t>Mitochondrion –contains enzymes for aerobic respiration</a:t>
            </a:r>
          </a:p>
          <a:p>
            <a:r>
              <a:rPr lang="en-GB" dirty="0" smtClean="0"/>
              <a:t>Cell membrane – allows gases and water molecules to pass freely into and out of the cell. Controls the passage of other molecules</a:t>
            </a:r>
            <a:endParaRPr lang="en-GB" dirty="0"/>
          </a:p>
        </p:txBody>
      </p:sp>
      <p:pic>
        <p:nvPicPr>
          <p:cNvPr id="31752" name="Picture 8" descr="http://swgfl.skoool.co.uk/uploadedImages/Coord10.1%20animal%20cell.gif"/>
          <p:cNvPicPr>
            <a:picLocks noChangeAspect="1" noChangeArrowheads="1"/>
          </p:cNvPicPr>
          <p:nvPr/>
        </p:nvPicPr>
        <p:blipFill>
          <a:blip r:embed="rId2"/>
          <a:srcRect/>
          <a:stretch>
            <a:fillRect/>
          </a:stretch>
        </p:blipFill>
        <p:spPr bwMode="auto">
          <a:xfrm>
            <a:off x="3043226" y="1204898"/>
            <a:ext cx="1905000" cy="1905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7467600" cy="1143000"/>
          </a:xfrm>
        </p:spPr>
        <p:txBody>
          <a:bodyPr/>
          <a:lstStyle/>
          <a:p>
            <a:r>
              <a:rPr lang="en-GB" dirty="0" smtClean="0"/>
              <a:t>What is in a cell? – Yeast</a:t>
            </a:r>
            <a:endParaRPr lang="en-GB" dirty="0"/>
          </a:p>
        </p:txBody>
      </p:sp>
      <p:sp>
        <p:nvSpPr>
          <p:cNvPr id="3" name="Content Placeholder 2"/>
          <p:cNvSpPr>
            <a:spLocks noGrp="1"/>
          </p:cNvSpPr>
          <p:nvPr>
            <p:ph sz="quarter" idx="1"/>
          </p:nvPr>
        </p:nvSpPr>
        <p:spPr/>
        <p:txBody>
          <a:bodyPr>
            <a:normAutofit fontScale="92500" lnSpcReduction="10000"/>
          </a:bodyPr>
          <a:lstStyle/>
          <a:p>
            <a:pPr>
              <a:buNone/>
            </a:pPr>
            <a:endParaRPr lang="en-GB" dirty="0" smtClean="0"/>
          </a:p>
          <a:p>
            <a:pPr>
              <a:buNone/>
            </a:pPr>
            <a:endParaRPr lang="en-GB" dirty="0" smtClean="0"/>
          </a:p>
          <a:p>
            <a:pPr>
              <a:buNone/>
            </a:pPr>
            <a:endParaRPr lang="en-GB" dirty="0" smtClean="0"/>
          </a:p>
          <a:p>
            <a:pPr>
              <a:buNone/>
            </a:pPr>
            <a:endParaRPr lang="en-GB" dirty="0" smtClean="0"/>
          </a:p>
          <a:p>
            <a:r>
              <a:rPr lang="en-GB" dirty="0" smtClean="0"/>
              <a:t>Cytoplasm – where enzymes are made. Locations of reactions in anaerobic respiration.</a:t>
            </a:r>
          </a:p>
          <a:p>
            <a:r>
              <a:rPr lang="en-GB" dirty="0" smtClean="0"/>
              <a:t>Nucleus – holds genetic code for enzymes involved in respiration</a:t>
            </a:r>
          </a:p>
          <a:p>
            <a:r>
              <a:rPr lang="en-GB" dirty="0" smtClean="0"/>
              <a:t>Mitochondrion – contains enzymes for aerobic respiration when oxygen available</a:t>
            </a:r>
          </a:p>
          <a:p>
            <a:r>
              <a:rPr lang="en-GB" dirty="0" smtClean="0"/>
              <a:t>Cell membrane - allows water and gasses to pass through freely while presenting a barrier to other chemicals. </a:t>
            </a:r>
            <a:endParaRPr lang="en-GB" dirty="0"/>
          </a:p>
        </p:txBody>
      </p:sp>
      <p:pic>
        <p:nvPicPr>
          <p:cNvPr id="31750" name="Picture 6" descr="http://a.files.bbci.co.uk/bam/live/content/zgqd2hv/small"/>
          <p:cNvPicPr>
            <a:picLocks noChangeAspect="1" noChangeArrowheads="1"/>
          </p:cNvPicPr>
          <p:nvPr/>
        </p:nvPicPr>
        <p:blipFill>
          <a:blip r:embed="rId2"/>
          <a:srcRect/>
          <a:stretch>
            <a:fillRect/>
          </a:stretch>
        </p:blipFill>
        <p:spPr bwMode="auto">
          <a:xfrm>
            <a:off x="2714612" y="1357298"/>
            <a:ext cx="1980318" cy="170020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7467600" cy="1143000"/>
          </a:xfrm>
        </p:spPr>
        <p:txBody>
          <a:bodyPr/>
          <a:lstStyle/>
          <a:p>
            <a:r>
              <a:rPr lang="en-GB" dirty="0" smtClean="0"/>
              <a:t>What is in a cell? – Bacteria</a:t>
            </a:r>
            <a:endParaRPr lang="en-GB" dirty="0"/>
          </a:p>
        </p:txBody>
      </p:sp>
      <p:sp>
        <p:nvSpPr>
          <p:cNvPr id="3" name="Content Placeholder 2"/>
          <p:cNvSpPr>
            <a:spLocks noGrp="1"/>
          </p:cNvSpPr>
          <p:nvPr>
            <p:ph sz="quarter" idx="1"/>
          </p:nvPr>
        </p:nvSpPr>
        <p:spPr/>
        <p:txBody>
          <a:bodyPr>
            <a:normAutofit/>
          </a:bodyPr>
          <a:lstStyle/>
          <a:p>
            <a:pPr>
              <a:buNone/>
            </a:pPr>
            <a:endParaRPr lang="en-GB" dirty="0" smtClean="0"/>
          </a:p>
          <a:p>
            <a:pPr>
              <a:buNone/>
            </a:pPr>
            <a:endParaRPr lang="en-GB" dirty="0" smtClean="0"/>
          </a:p>
          <a:p>
            <a:pPr>
              <a:buNone/>
            </a:pPr>
            <a:endParaRPr lang="en-GB" dirty="0" smtClean="0"/>
          </a:p>
          <a:p>
            <a:pPr>
              <a:buNone/>
            </a:pPr>
            <a:endParaRPr lang="en-GB" dirty="0" smtClean="0"/>
          </a:p>
          <a:p>
            <a:r>
              <a:rPr lang="en-GB" dirty="0" smtClean="0"/>
              <a:t>Cytoplasm – where enzymes are made. Locations of reactions in anaerobic respiration.</a:t>
            </a:r>
          </a:p>
          <a:p>
            <a:r>
              <a:rPr lang="en-GB" dirty="0" smtClean="0"/>
              <a:t>Cell membrane - allows water and gasses to pass through freely while presenting a barrier to other chemicals. </a:t>
            </a:r>
          </a:p>
          <a:p>
            <a:r>
              <a:rPr lang="en-GB" dirty="0" smtClean="0"/>
              <a:t>Strand of circular DNA – holds genetic code for enzymes involved in respiration.</a:t>
            </a:r>
            <a:endParaRPr lang="en-GB" dirty="0"/>
          </a:p>
        </p:txBody>
      </p:sp>
      <p:pic>
        <p:nvPicPr>
          <p:cNvPr id="32770" name="Picture 2" descr="http://www.bbc.co.uk/schools/gcsebitesize/science/images/add_21c_bio_diag_bacterial_cell.jpg"/>
          <p:cNvPicPr>
            <a:picLocks noChangeAspect="1" noChangeArrowheads="1"/>
          </p:cNvPicPr>
          <p:nvPr/>
        </p:nvPicPr>
        <p:blipFill>
          <a:blip r:embed="rId2"/>
          <a:srcRect/>
          <a:stretch>
            <a:fillRect/>
          </a:stretch>
        </p:blipFill>
        <p:spPr bwMode="auto">
          <a:xfrm>
            <a:off x="2928926" y="1285860"/>
            <a:ext cx="1691714" cy="16992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8572500" y="6038850"/>
            <a:ext cx="152400" cy="152400"/>
          </a:xfrm>
          <a:prstGeom prst="ellipse">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dirty="0"/>
          </a:p>
        </p:txBody>
      </p:sp>
      <p:sp>
        <p:nvSpPr>
          <p:cNvPr id="27" name="Oval 28"/>
          <p:cNvSpPr/>
          <p:nvPr/>
        </p:nvSpPr>
        <p:spPr>
          <a:xfrm>
            <a:off x="8572500" y="6324600"/>
            <a:ext cx="152400" cy="152400"/>
          </a:xfrm>
          <a:prstGeom prst="ellipse">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4" name="Oval 28"/>
          <p:cNvSpPr/>
          <p:nvPr/>
        </p:nvSpPr>
        <p:spPr>
          <a:xfrm>
            <a:off x="8572500" y="5476875"/>
            <a:ext cx="152400" cy="152400"/>
          </a:xfrm>
          <a:prstGeom prst="ellipse">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2" name="Oval 28"/>
          <p:cNvSpPr/>
          <p:nvPr/>
        </p:nvSpPr>
        <p:spPr>
          <a:xfrm>
            <a:off x="8572500" y="5753100"/>
            <a:ext cx="152400" cy="152400"/>
          </a:xfrm>
          <a:prstGeom prst="ellipse">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10" name="Rectangle 24"/>
          <p:cNvSpPr>
            <a:spLocks noGrp="1"/>
          </p:cNvSpPr>
          <p:nvPr>
            <p:ph type="ctrTitle"/>
          </p:nvPr>
        </p:nvSpPr>
        <p:spPr/>
        <p:txBody>
          <a:bodyPr/>
          <a:lstStyle>
            <a:extLst/>
          </a:lstStyle>
          <a:p>
            <a:r>
              <a:rPr lang="en-US" dirty="0" smtClean="0"/>
              <a:t>Quiz Show</a:t>
            </a:r>
            <a:endParaRPr lang="en-US" dirty="0"/>
          </a:p>
        </p:txBody>
      </p:sp>
      <p:sp>
        <p:nvSpPr>
          <p:cNvPr id="18" name="Rectangle 25"/>
          <p:cNvSpPr>
            <a:spLocks noGrp="1"/>
          </p:cNvSpPr>
          <p:nvPr>
            <p:ph type="subTitle" idx="1"/>
          </p:nvPr>
        </p:nvSpPr>
        <p:spPr/>
        <p:txBody>
          <a:bodyPr/>
          <a:lstStyle>
            <a:extLst/>
          </a:lstStyle>
          <a:p>
            <a:r>
              <a:rPr lang="en-US" dirty="0"/>
              <a:t>Question and Answer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are there chemical reactions in cells?</a:t>
            </a:r>
            <a:endParaRPr lang="en-GB" dirty="0"/>
          </a:p>
        </p:txBody>
      </p:sp>
      <p:sp>
        <p:nvSpPr>
          <p:cNvPr id="3" name="Content Placeholder 2"/>
          <p:cNvSpPr>
            <a:spLocks noGrp="1"/>
          </p:cNvSpPr>
          <p:nvPr>
            <p:ph sz="quarter" idx="1"/>
          </p:nvPr>
        </p:nvSpPr>
        <p:spPr/>
        <p:txBody>
          <a:bodyPr/>
          <a:lstStyle/>
          <a:p>
            <a:pPr>
              <a:buNone/>
            </a:pPr>
            <a:r>
              <a:rPr lang="en-GB" dirty="0" smtClean="0"/>
              <a:t>All living things carry out seven life processes –MRS GREN. </a:t>
            </a:r>
          </a:p>
          <a:p>
            <a:pPr>
              <a:buNone/>
            </a:pPr>
            <a:endParaRPr lang="en-GB" dirty="0" smtClean="0"/>
          </a:p>
          <a:p>
            <a:pPr>
              <a:buNone/>
            </a:pPr>
            <a:r>
              <a:rPr lang="en-GB" dirty="0" smtClean="0"/>
              <a:t>Movement</a:t>
            </a:r>
          </a:p>
          <a:p>
            <a:pPr>
              <a:buNone/>
            </a:pPr>
            <a:r>
              <a:rPr lang="en-GB" dirty="0" smtClean="0"/>
              <a:t>Respiration</a:t>
            </a:r>
          </a:p>
          <a:p>
            <a:pPr>
              <a:buNone/>
            </a:pPr>
            <a:r>
              <a:rPr lang="en-GB" dirty="0" smtClean="0"/>
              <a:t>Sensitivity</a:t>
            </a:r>
          </a:p>
          <a:p>
            <a:pPr>
              <a:buNone/>
            </a:pPr>
            <a:r>
              <a:rPr lang="en-GB" dirty="0" smtClean="0"/>
              <a:t>Growth</a:t>
            </a:r>
          </a:p>
          <a:p>
            <a:pPr>
              <a:buNone/>
            </a:pPr>
            <a:r>
              <a:rPr lang="en-GB" dirty="0" smtClean="0"/>
              <a:t>Reproduction</a:t>
            </a:r>
          </a:p>
          <a:p>
            <a:pPr>
              <a:buNone/>
            </a:pPr>
            <a:r>
              <a:rPr lang="en-GB" dirty="0" smtClean="0"/>
              <a:t>Excretion</a:t>
            </a:r>
          </a:p>
          <a:p>
            <a:pPr>
              <a:buNone/>
            </a:pPr>
            <a:r>
              <a:rPr lang="en-GB" dirty="0" smtClean="0"/>
              <a:t>Nutrition</a:t>
            </a:r>
            <a:endParaRPr lang="en-GB" dirty="0"/>
          </a:p>
        </p:txBody>
      </p:sp>
      <p:sp>
        <p:nvSpPr>
          <p:cNvPr id="4" name="TextBox 3"/>
          <p:cNvSpPr txBox="1"/>
          <p:nvPr/>
        </p:nvSpPr>
        <p:spPr>
          <a:xfrm>
            <a:off x="3929058" y="2500306"/>
            <a:ext cx="3857652" cy="3477875"/>
          </a:xfrm>
          <a:prstGeom prst="rect">
            <a:avLst/>
          </a:prstGeom>
          <a:noFill/>
          <a:ln>
            <a:solidFill>
              <a:schemeClr val="tx1"/>
            </a:solidFill>
          </a:ln>
        </p:spPr>
        <p:txBody>
          <a:bodyPr wrap="square" rtlCol="0">
            <a:spAutoFit/>
          </a:bodyPr>
          <a:lstStyle/>
          <a:p>
            <a:r>
              <a:rPr lang="en-GB" sz="2000" dirty="0" smtClean="0"/>
              <a:t>These processes depend on chemicals reactions that happens in cells. Many of the reactions need energy and this energy is obtained from the process </a:t>
            </a:r>
            <a:r>
              <a:rPr lang="en-GB" sz="2000" b="1" dirty="0" smtClean="0"/>
              <a:t>respiration. </a:t>
            </a:r>
            <a:r>
              <a:rPr lang="en-GB" sz="2000" dirty="0" smtClean="0"/>
              <a:t>Respiration is a series of chemical reaction that releases energy by breaking down large food molecules in all living cells. </a:t>
            </a:r>
            <a:endParaRPr lang="en-GB"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t"/>
          <a:lstStyle/>
          <a:p>
            <a:r>
              <a:rPr lang="en-GB" dirty="0" smtClean="0"/>
              <a:t>1. List the seven life processes</a:t>
            </a: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t"/>
          <a:lstStyle/>
          <a:p>
            <a:r>
              <a:rPr lang="en-GB" dirty="0" smtClean="0"/>
              <a:t>Mrs </a:t>
            </a:r>
            <a:r>
              <a:rPr lang="en-GB" dirty="0" err="1" smtClean="0"/>
              <a:t>Gren</a:t>
            </a:r>
            <a:r>
              <a:rPr lang="en-GB" dirty="0" smtClean="0"/>
              <a:t> – movement, respiration, sensitivity, growth, reproduction, excretion, nutrition</a:t>
            </a: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t"/>
          <a:lstStyle/>
          <a:p>
            <a:r>
              <a:rPr lang="en-GB" dirty="0" smtClean="0"/>
              <a:t>2. True or false</a:t>
            </a: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t"/>
          <a:lstStyle/>
          <a:p>
            <a:r>
              <a:rPr lang="en-GB" dirty="0" smtClean="0"/>
              <a:t>2A. The waste product of photosynthesis is carbon dioxide</a:t>
            </a: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t"/>
          <a:lstStyle/>
          <a:p>
            <a:r>
              <a:rPr lang="en-GB" dirty="0" smtClean="0"/>
              <a:t>2A. False</a:t>
            </a: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t"/>
          <a:lstStyle/>
          <a:p>
            <a:r>
              <a:rPr lang="en-GB" dirty="0" smtClean="0"/>
              <a:t>2b. In aerobic respiration, glucose and oxygen react to make glucose and carbon dioxide</a:t>
            </a: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t"/>
          <a:lstStyle/>
          <a:p>
            <a:r>
              <a:rPr lang="en-GB" dirty="0" smtClean="0"/>
              <a:t>2B. True</a:t>
            </a: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t"/>
          <a:lstStyle/>
          <a:p>
            <a:r>
              <a:rPr lang="en-GB" dirty="0" smtClean="0"/>
              <a:t>2C. Anaerobic respiration releases more energy per glucose molecule than aerobic respiration</a:t>
            </a: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t"/>
          <a:lstStyle/>
          <a:p>
            <a:r>
              <a:rPr lang="en-GB" dirty="0" smtClean="0"/>
              <a:t>2C. False</a:t>
            </a: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t"/>
          <a:lstStyle/>
          <a:p>
            <a:r>
              <a:rPr lang="en-GB" dirty="0" smtClean="0"/>
              <a:t>2D. Enzymes are carbohydrates that speed up chemical reactions</a:t>
            </a: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enzymes?</a:t>
            </a:r>
            <a:endParaRPr lang="en-GB" dirty="0"/>
          </a:p>
        </p:txBody>
      </p:sp>
      <p:sp>
        <p:nvSpPr>
          <p:cNvPr id="3" name="Content Placeholder 2"/>
          <p:cNvSpPr>
            <a:spLocks noGrp="1"/>
          </p:cNvSpPr>
          <p:nvPr>
            <p:ph sz="quarter" idx="1"/>
          </p:nvPr>
        </p:nvSpPr>
        <p:spPr/>
        <p:txBody>
          <a:bodyPr>
            <a:normAutofit/>
          </a:bodyPr>
          <a:lstStyle/>
          <a:p>
            <a:pPr>
              <a:buNone/>
            </a:pPr>
            <a:r>
              <a:rPr lang="en-GB" sz="2000" b="1" dirty="0" smtClean="0"/>
              <a:t>Enzymes</a:t>
            </a:r>
            <a:r>
              <a:rPr lang="en-GB" sz="2000" dirty="0" smtClean="0"/>
              <a:t> are biological </a:t>
            </a:r>
            <a:r>
              <a:rPr lang="en-GB" sz="2000" b="1" dirty="0" smtClean="0"/>
              <a:t>catalyst</a:t>
            </a:r>
            <a:r>
              <a:rPr lang="en-GB" sz="2000" dirty="0" smtClean="0"/>
              <a:t>, which speeds up chemical reactions in a living without getting used up.  Enzymes are proteins, which are made in cells. In cells, genes carry the instructions to make enzymes. </a:t>
            </a:r>
          </a:p>
          <a:p>
            <a:pPr>
              <a:buNone/>
            </a:pPr>
            <a:r>
              <a:rPr lang="en-GB" sz="2000" dirty="0" smtClean="0"/>
              <a:t>Every reaction has its own enzyme. The reacting enzyme must fit exactly into the </a:t>
            </a:r>
            <a:r>
              <a:rPr lang="en-GB" sz="2000" b="1" dirty="0" smtClean="0"/>
              <a:t>active site </a:t>
            </a:r>
            <a:r>
              <a:rPr lang="en-GB" sz="2000" dirty="0" smtClean="0"/>
              <a:t>of the enzyme so the enzyme has its own shape. This is </a:t>
            </a:r>
            <a:r>
              <a:rPr lang="en-GB" sz="2000" b="1" dirty="0" smtClean="0"/>
              <a:t>lock and key model</a:t>
            </a:r>
            <a:endParaRPr lang="en-GB" sz="2000" b="1" dirty="0"/>
          </a:p>
        </p:txBody>
      </p:sp>
      <p:sp>
        <p:nvSpPr>
          <p:cNvPr id="4" name="TextBox 3"/>
          <p:cNvSpPr txBox="1"/>
          <p:nvPr/>
        </p:nvSpPr>
        <p:spPr>
          <a:xfrm>
            <a:off x="285720" y="4286256"/>
            <a:ext cx="7929618" cy="1938992"/>
          </a:xfrm>
          <a:prstGeom prst="rect">
            <a:avLst/>
          </a:prstGeom>
          <a:noFill/>
          <a:ln>
            <a:solidFill>
              <a:schemeClr val="tx1"/>
            </a:solidFill>
          </a:ln>
        </p:spPr>
        <p:txBody>
          <a:bodyPr wrap="square" rtlCol="0">
            <a:spAutoFit/>
          </a:bodyPr>
          <a:lstStyle/>
          <a:p>
            <a:r>
              <a:rPr lang="en-GB" sz="2000" dirty="0" smtClean="0"/>
              <a:t>The lock and key model:</a:t>
            </a:r>
          </a:p>
          <a:p>
            <a:pPr marL="342900" indent="-342900">
              <a:buFont typeface="+mj-lt"/>
              <a:buAutoNum type="arabicPeriod"/>
            </a:pPr>
            <a:r>
              <a:rPr lang="en-GB" sz="2000" dirty="0" smtClean="0"/>
              <a:t>An enzyme has an active site</a:t>
            </a:r>
          </a:p>
          <a:p>
            <a:pPr marL="342900" indent="-342900">
              <a:buFont typeface="+mj-lt"/>
              <a:buAutoNum type="arabicPeriod"/>
            </a:pPr>
            <a:r>
              <a:rPr lang="en-GB" sz="2000" dirty="0" smtClean="0"/>
              <a:t>Only the correct molecule fits into the active site</a:t>
            </a:r>
          </a:p>
          <a:p>
            <a:pPr marL="342900" indent="-342900">
              <a:buFont typeface="+mj-lt"/>
              <a:buAutoNum type="arabicPeriod"/>
            </a:pPr>
            <a:r>
              <a:rPr lang="en-GB" sz="2000" dirty="0" smtClean="0"/>
              <a:t>The reaction takes place in the active site</a:t>
            </a:r>
          </a:p>
          <a:p>
            <a:pPr marL="342900" indent="-342900">
              <a:buFont typeface="+mj-lt"/>
              <a:buAutoNum type="arabicPeriod"/>
            </a:pPr>
            <a:r>
              <a:rPr lang="en-GB" sz="2000" dirty="0" smtClean="0"/>
              <a:t>The products leaves the active site and the enzyme can be used again</a:t>
            </a:r>
            <a:r>
              <a:rPr lang="en-GB" dirty="0" smtClean="0"/>
              <a:t>.</a:t>
            </a: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t"/>
          <a:lstStyle/>
          <a:p>
            <a:r>
              <a:rPr lang="en-GB" dirty="0" smtClean="0"/>
              <a:t>2D. False</a:t>
            </a: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t"/>
          <a:lstStyle/>
          <a:p>
            <a:r>
              <a:rPr lang="en-GB" dirty="0" smtClean="0"/>
              <a:t>2E. Photosynthesis happens in plant and phytoplankton cells</a:t>
            </a: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t"/>
          <a:lstStyle/>
          <a:p>
            <a:r>
              <a:rPr lang="en-GB" dirty="0" smtClean="0"/>
              <a:t>2C. True</a:t>
            </a: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t"/>
          <a:lstStyle/>
          <a:p>
            <a:r>
              <a:rPr lang="en-GB" dirty="0" smtClean="0"/>
              <a:t>3. Complete the following equations</a:t>
            </a: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895600"/>
            <a:ext cx="9144000" cy="2053590"/>
          </a:xfrm>
        </p:spPr>
        <p:txBody>
          <a:bodyPr anchor="t"/>
          <a:lstStyle/>
          <a:p>
            <a:r>
              <a:rPr lang="en-GB" dirty="0" smtClean="0"/>
              <a:t>3A. </a:t>
            </a:r>
            <a:br>
              <a:rPr lang="en-GB" dirty="0" smtClean="0"/>
            </a:br>
            <a:r>
              <a:rPr lang="en-GB" dirty="0" smtClean="0"/>
              <a:t>Carbon dioxide + water </a:t>
            </a:r>
            <a:r>
              <a:rPr lang="en-GB" dirty="0" smtClean="0">
                <a:sym typeface="Wingdings" pitchFamily="2" charset="2"/>
              </a:rPr>
              <a:t> </a:t>
            </a:r>
            <a:r>
              <a:rPr lang="en-GB" dirty="0" smtClean="0"/>
              <a:t> </a:t>
            </a: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895600"/>
            <a:ext cx="9144000" cy="2053590"/>
          </a:xfrm>
        </p:spPr>
        <p:txBody>
          <a:bodyPr anchor="t"/>
          <a:lstStyle/>
          <a:p>
            <a:r>
              <a:rPr lang="en-GB" dirty="0" smtClean="0"/>
              <a:t>3A. </a:t>
            </a:r>
            <a:br>
              <a:rPr lang="en-GB" dirty="0" smtClean="0"/>
            </a:br>
            <a:r>
              <a:rPr lang="en-GB" dirty="0" smtClean="0"/>
              <a:t>Carbon dioxide + water </a:t>
            </a:r>
            <a:r>
              <a:rPr lang="en-GB" dirty="0" smtClean="0">
                <a:sym typeface="Wingdings" pitchFamily="2" charset="2"/>
              </a:rPr>
              <a:t> </a:t>
            </a:r>
            <a:r>
              <a:rPr lang="en-GB" dirty="0" smtClean="0"/>
              <a:t> glucose + water</a:t>
            </a: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895600"/>
            <a:ext cx="9144000" cy="2053590"/>
          </a:xfrm>
        </p:spPr>
        <p:txBody>
          <a:bodyPr anchor="t"/>
          <a:lstStyle/>
          <a:p>
            <a:r>
              <a:rPr lang="en-GB" dirty="0" smtClean="0"/>
              <a:t>3B. </a:t>
            </a:r>
            <a:br>
              <a:rPr lang="en-GB" dirty="0" smtClean="0"/>
            </a:br>
            <a:r>
              <a:rPr lang="en-GB" dirty="0" smtClean="0"/>
              <a:t>Glucose + oxygen </a:t>
            </a:r>
            <a:r>
              <a:rPr lang="en-GB" dirty="0" smtClean="0">
                <a:sym typeface="Wingdings" pitchFamily="2" charset="2"/>
              </a:rPr>
              <a:t> </a:t>
            </a: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895600"/>
            <a:ext cx="9144000" cy="2053590"/>
          </a:xfrm>
        </p:spPr>
        <p:txBody>
          <a:bodyPr anchor="t"/>
          <a:lstStyle/>
          <a:p>
            <a:r>
              <a:rPr lang="en-GB" dirty="0" smtClean="0"/>
              <a:t>3B. </a:t>
            </a:r>
            <a:br>
              <a:rPr lang="en-GB" dirty="0" smtClean="0"/>
            </a:br>
            <a:r>
              <a:rPr lang="en-GB" dirty="0" smtClean="0"/>
              <a:t>Glucose + oxygen </a:t>
            </a:r>
            <a:r>
              <a:rPr lang="en-GB" dirty="0" smtClean="0">
                <a:sym typeface="Wingdings" pitchFamily="2" charset="2"/>
              </a:rPr>
              <a:t> water + carbon dioxide </a:t>
            </a: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895600"/>
            <a:ext cx="9144000" cy="2053590"/>
          </a:xfrm>
        </p:spPr>
        <p:txBody>
          <a:bodyPr anchor="t"/>
          <a:lstStyle/>
          <a:p>
            <a:pPr algn="ctr"/>
            <a:r>
              <a:rPr lang="en-GB" dirty="0" smtClean="0"/>
              <a:t>3C. </a:t>
            </a:r>
            <a:br>
              <a:rPr lang="en-GB" dirty="0" smtClean="0"/>
            </a:br>
            <a:r>
              <a:rPr lang="en-GB" dirty="0" smtClean="0"/>
              <a:t>Glucose </a:t>
            </a:r>
            <a:r>
              <a:rPr lang="en-GB" dirty="0" smtClean="0">
                <a:sym typeface="Wingdings" pitchFamily="2" charset="2"/>
              </a:rPr>
              <a:t></a:t>
            </a:r>
            <a:br>
              <a:rPr lang="en-GB" dirty="0" smtClean="0">
                <a:sym typeface="Wingdings" pitchFamily="2" charset="2"/>
              </a:rPr>
            </a:b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895600"/>
            <a:ext cx="9144000" cy="2053590"/>
          </a:xfrm>
        </p:spPr>
        <p:txBody>
          <a:bodyPr anchor="t">
            <a:normAutofit fontScale="90000"/>
          </a:bodyPr>
          <a:lstStyle/>
          <a:p>
            <a:pPr algn="ctr"/>
            <a:r>
              <a:rPr lang="en-GB" dirty="0" smtClean="0"/>
              <a:t>3C. </a:t>
            </a:r>
            <a:br>
              <a:rPr lang="en-GB" dirty="0" smtClean="0"/>
            </a:br>
            <a:r>
              <a:rPr lang="en-GB" dirty="0" smtClean="0"/>
              <a:t>Glucose </a:t>
            </a:r>
            <a:r>
              <a:rPr lang="en-GB" dirty="0" smtClean="0">
                <a:sym typeface="Wingdings" pitchFamily="2" charset="2"/>
              </a:rPr>
              <a:t> lactic acid </a:t>
            </a:r>
            <a:br>
              <a:rPr lang="en-GB" dirty="0" smtClean="0">
                <a:sym typeface="Wingdings" pitchFamily="2" charset="2"/>
              </a:rPr>
            </a:br>
            <a:r>
              <a:rPr lang="en-GB" dirty="0" smtClean="0">
                <a:sym typeface="Wingdings" pitchFamily="2" charset="2"/>
              </a:rPr>
              <a:t> OR</a:t>
            </a:r>
            <a:br>
              <a:rPr lang="en-GB" dirty="0" smtClean="0">
                <a:sym typeface="Wingdings" pitchFamily="2" charset="2"/>
              </a:rPr>
            </a:br>
            <a:r>
              <a:rPr lang="en-GB" dirty="0" smtClean="0">
                <a:sym typeface="Wingdings" pitchFamily="2" charset="2"/>
              </a:rPr>
              <a:t>glucose  ethanol + carbon </a:t>
            </a:r>
            <a:r>
              <a:rPr lang="en-GB" dirty="0" err="1" smtClean="0">
                <a:sym typeface="Wingdings" pitchFamily="2" charset="2"/>
              </a:rPr>
              <a:t>dixoxide</a:t>
            </a:r>
            <a:r>
              <a:rPr lang="en-GB" dirty="0" smtClean="0">
                <a:sym typeface="Wingdings" pitchFamily="2" charset="2"/>
              </a:rPr>
              <a:t/>
            </a:r>
            <a:br>
              <a:rPr lang="en-GB" dirty="0" smtClean="0">
                <a:sym typeface="Wingdings" pitchFamily="2" charset="2"/>
              </a:rPr>
            </a:b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conditions do enzymes need?</a:t>
            </a:r>
            <a:endParaRPr lang="en-GB" dirty="0"/>
          </a:p>
        </p:txBody>
      </p:sp>
      <p:sp>
        <p:nvSpPr>
          <p:cNvPr id="3" name="Content Placeholder 2"/>
          <p:cNvSpPr>
            <a:spLocks noGrp="1"/>
          </p:cNvSpPr>
          <p:nvPr>
            <p:ph sz="quarter" idx="1"/>
          </p:nvPr>
        </p:nvSpPr>
        <p:spPr/>
        <p:txBody>
          <a:bodyPr/>
          <a:lstStyle/>
          <a:p>
            <a:pPr>
              <a:buNone/>
            </a:pPr>
            <a:r>
              <a:rPr lang="en-GB" sz="1800" dirty="0" smtClean="0"/>
              <a:t>Enzymes work best at optimum temperature.</a:t>
            </a:r>
          </a:p>
          <a:p>
            <a:r>
              <a:rPr lang="en-GB" sz="1800" dirty="0" smtClean="0"/>
              <a:t>Below the optimum temperature, reactions are low</a:t>
            </a:r>
          </a:p>
          <a:p>
            <a:r>
              <a:rPr lang="en-GB" sz="1800" dirty="0" smtClean="0"/>
              <a:t>Above the optimum temperature, an enzyme changes its shape so it no longer catalyses its reaction. Enzyme has denature. </a:t>
            </a:r>
          </a:p>
          <a:p>
            <a:pPr>
              <a:buNone/>
            </a:pPr>
            <a:r>
              <a:rPr lang="en-GB" sz="1800" dirty="0" smtClean="0"/>
              <a:t>An enzyme’s activity at different temperatures is a balance between the two bullet points.</a:t>
            </a:r>
          </a:p>
          <a:p>
            <a:pPr>
              <a:buNone/>
            </a:pPr>
            <a:r>
              <a:rPr lang="en-GB" sz="1800" dirty="0" smtClean="0"/>
              <a:t>Enzymes work best at their optimum pH. At other pH values, shape of enzyme’s active site changes. The protein molecules it breaks down no longer fit into its active site.</a:t>
            </a:r>
          </a:p>
        </p:txBody>
      </p:sp>
      <p:sp>
        <p:nvSpPr>
          <p:cNvPr id="4" name="TextBox 3"/>
          <p:cNvSpPr txBox="1"/>
          <p:nvPr/>
        </p:nvSpPr>
        <p:spPr>
          <a:xfrm>
            <a:off x="285720" y="4549676"/>
            <a:ext cx="4786346" cy="2308324"/>
          </a:xfrm>
          <a:prstGeom prst="rect">
            <a:avLst/>
          </a:prstGeom>
          <a:noFill/>
          <a:ln>
            <a:solidFill>
              <a:schemeClr val="tx1"/>
            </a:solidFill>
          </a:ln>
        </p:spPr>
        <p:txBody>
          <a:bodyPr wrap="square" rtlCol="0">
            <a:spAutoFit/>
          </a:bodyPr>
          <a:lstStyle/>
          <a:p>
            <a:r>
              <a:rPr lang="en-GB" dirty="0" smtClean="0"/>
              <a:t>At low temperatures, the rate of reactions are low. As the temperature rises, there are more successful reactions. At the enzyme’s optimum temperature, there is a high rate of reaction. At high temperatures, the enzyme’s active site has changed. Molecules cannot fit into the active site. The rate of reaction slows. </a:t>
            </a:r>
            <a:endParaRPr lang="en-GB" dirty="0"/>
          </a:p>
        </p:txBody>
      </p:sp>
      <p:pic>
        <p:nvPicPr>
          <p:cNvPr id="1026" name="Picture 2" descr="http://www.bbc.co.uk/schools/gcsebitesize/science/images/add_ocr_bi02005a.gif"/>
          <p:cNvPicPr>
            <a:picLocks noChangeAspect="1" noChangeArrowheads="1"/>
          </p:cNvPicPr>
          <p:nvPr/>
        </p:nvPicPr>
        <p:blipFill>
          <a:blip r:embed="rId2"/>
          <a:srcRect/>
          <a:stretch>
            <a:fillRect/>
          </a:stretch>
        </p:blipFill>
        <p:spPr bwMode="auto">
          <a:xfrm>
            <a:off x="5214942" y="4214818"/>
            <a:ext cx="3643338" cy="2428892"/>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t">
            <a:normAutofit fontScale="90000"/>
          </a:bodyPr>
          <a:lstStyle/>
          <a:p>
            <a:r>
              <a:rPr lang="en-GB" dirty="0" smtClean="0"/>
              <a:t>4. Define the following Key Terms</a:t>
            </a:r>
            <a:br>
              <a:rPr lang="en-GB" dirty="0" smtClean="0"/>
            </a:br>
            <a:r>
              <a:rPr lang="en-GB" sz="2400" dirty="0" smtClean="0"/>
              <a:t>4a. Diffusion</a:t>
            </a:r>
            <a:br>
              <a:rPr lang="en-GB" sz="2400" dirty="0" smtClean="0"/>
            </a:br>
            <a:r>
              <a:rPr lang="en-GB" sz="2400" dirty="0" smtClean="0"/>
              <a:t>4b. Osmosis</a:t>
            </a:r>
            <a:br>
              <a:rPr lang="en-GB" sz="2400" dirty="0" smtClean="0"/>
            </a:br>
            <a:r>
              <a:rPr lang="en-GB" sz="2400" dirty="0" smtClean="0"/>
              <a:t>4C. Synthesis</a:t>
            </a: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3042" y="0"/>
            <a:ext cx="7500958" cy="6858000"/>
          </a:xfrm>
        </p:spPr>
        <p:txBody>
          <a:bodyPr anchor="t"/>
          <a:lstStyle/>
          <a:p>
            <a:r>
              <a:rPr lang="en-GB" dirty="0" smtClean="0"/>
              <a:t>4a. Diffusion – movement of molecules from a region of high concentration to a region of low concentration</a:t>
            </a:r>
            <a:br>
              <a:rPr lang="en-GB" dirty="0" smtClean="0"/>
            </a:br>
            <a:r>
              <a:rPr lang="en-GB" dirty="0" smtClean="0"/>
              <a:t>4B. Osmosis – movement of water through a partially permeable membrane to a region of higher concentration to a region of lower concentration</a:t>
            </a:r>
            <a:br>
              <a:rPr lang="en-GB" dirty="0" smtClean="0"/>
            </a:br>
            <a:r>
              <a:rPr lang="en-GB" dirty="0" smtClean="0"/>
              <a:t>4C. Synthesis – making a chemical with bigger particles from ones with smaller particles</a:t>
            </a:r>
            <a:endParaRPr lang="en-GB" dirty="0"/>
          </a:p>
        </p:txBody>
      </p:sp>
      <p:sp>
        <p:nvSpPr>
          <p:cNvPr id="3" name="Text Placeholder 2"/>
          <p:cNvSpPr>
            <a:spLocks noGrp="1"/>
          </p:cNvSpPr>
          <p:nvPr>
            <p:ph type="body" idx="1"/>
          </p:nvPr>
        </p:nvSpPr>
        <p:spPr/>
        <p:txBody>
          <a:bodyPr/>
          <a:lstStyle/>
          <a:p>
            <a:endParaRPr lang="en-GB"/>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GB" dirty="0" smtClean="0"/>
              <a:t>5. Fill in the blank</a:t>
            </a:r>
            <a:endParaRPr lang="en-GB" dirty="0"/>
          </a:p>
        </p:txBody>
      </p:sp>
      <p:sp>
        <p:nvSpPr>
          <p:cNvPr id="3" name="Text Placeholder 2"/>
          <p:cNvSpPr>
            <a:spLocks noGrp="1"/>
          </p:cNvSpPr>
          <p:nvPr>
            <p:ph type="body" idx="1"/>
          </p:nvPr>
        </p:nvSpPr>
        <p:spPr/>
        <p:txBody>
          <a:bodyPr/>
          <a:lstStyle/>
          <a:p>
            <a:endParaRPr lang="en-GB"/>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642918"/>
            <a:ext cx="6172200" cy="4306272"/>
          </a:xfrm>
        </p:spPr>
        <p:txBody>
          <a:bodyPr anchor="t"/>
          <a:lstStyle/>
          <a:p>
            <a:r>
              <a:rPr lang="en-GB" dirty="0" smtClean="0"/>
              <a:t>5. Polymers such as ….. And …. Are synthesised from ….. In …. Cells. Amino Acids are synthesised in plant, animal and microbial cells from glucose and ….. . The amino acids join together to make …. </a:t>
            </a:r>
            <a:endParaRPr lang="en-GB" dirty="0"/>
          </a:p>
        </p:txBody>
      </p:sp>
      <p:sp>
        <p:nvSpPr>
          <p:cNvPr id="3" name="Text Placeholder 2"/>
          <p:cNvSpPr>
            <a:spLocks noGrp="1"/>
          </p:cNvSpPr>
          <p:nvPr>
            <p:ph type="body" idx="1"/>
          </p:nvPr>
        </p:nvSpPr>
        <p:spPr/>
        <p:txBody>
          <a:bodyPr/>
          <a:lstStyle/>
          <a:p>
            <a:endParaRPr lang="en-GB"/>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GB" dirty="0" smtClean="0"/>
              <a:t>6. List three places in which anaerobic respiration happens.</a:t>
            </a:r>
            <a:endParaRPr lang="en-GB" dirty="0"/>
          </a:p>
        </p:txBody>
      </p:sp>
      <p:sp>
        <p:nvSpPr>
          <p:cNvPr id="3" name="Text Placeholder 2"/>
          <p:cNvSpPr>
            <a:spLocks noGrp="1"/>
          </p:cNvSpPr>
          <p:nvPr>
            <p:ph type="body" idx="1"/>
          </p:nvPr>
        </p:nvSpPr>
        <p:spPr/>
        <p:txBody>
          <a:bodyPr/>
          <a:lstStyle/>
          <a:p>
            <a:endParaRPr lang="en-GB"/>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857364"/>
            <a:ext cx="6172200" cy="3091826"/>
          </a:xfrm>
        </p:spPr>
        <p:txBody>
          <a:bodyPr anchor="t">
            <a:normAutofit/>
          </a:bodyPr>
          <a:lstStyle/>
          <a:p>
            <a:r>
              <a:rPr lang="en-GB" dirty="0" smtClean="0"/>
              <a:t>6.  -in bacteria cells deep puncture wounds</a:t>
            </a:r>
            <a:br>
              <a:rPr lang="en-GB" dirty="0" smtClean="0"/>
            </a:br>
            <a:r>
              <a:rPr lang="en-GB" dirty="0" smtClean="0"/>
              <a:t>-plant cells, when soil is waterlogged </a:t>
            </a:r>
            <a:br>
              <a:rPr lang="en-GB" dirty="0" smtClean="0"/>
            </a:br>
            <a:r>
              <a:rPr lang="en-GB" dirty="0" smtClean="0"/>
              <a:t>-human cells during vigorous </a:t>
            </a:r>
            <a:r>
              <a:rPr lang="en-GB" dirty="0" err="1" smtClean="0"/>
              <a:t>excerisce</a:t>
            </a:r>
            <a:r>
              <a:rPr lang="en-GB" dirty="0" smtClean="0"/>
              <a:t>.</a:t>
            </a:r>
            <a:endParaRPr lang="en-GB" dirty="0"/>
          </a:p>
        </p:txBody>
      </p:sp>
      <p:sp>
        <p:nvSpPr>
          <p:cNvPr id="3" name="Text Placeholder 2"/>
          <p:cNvSpPr>
            <a:spLocks noGrp="1"/>
          </p:cNvSpPr>
          <p:nvPr>
            <p:ph type="body" idx="1"/>
          </p:nvPr>
        </p:nvSpPr>
        <p:spPr/>
        <p:txBody>
          <a:bodyPr/>
          <a:lstStyle/>
          <a:p>
            <a:endParaRPr lang="en-GB"/>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GB" dirty="0" smtClean="0"/>
              <a:t>7. Write balanced equations for the following:</a:t>
            </a:r>
            <a:endParaRPr lang="en-GB" dirty="0"/>
          </a:p>
        </p:txBody>
      </p:sp>
      <p:sp>
        <p:nvSpPr>
          <p:cNvPr id="3" name="Text Placeholder 2"/>
          <p:cNvSpPr>
            <a:spLocks noGrp="1"/>
          </p:cNvSpPr>
          <p:nvPr>
            <p:ph type="body" idx="1"/>
          </p:nvPr>
        </p:nvSpPr>
        <p:spPr/>
        <p:txBody>
          <a:bodyPr/>
          <a:lstStyle/>
          <a:p>
            <a:endParaRPr lang="en-GB"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GB" dirty="0" smtClean="0"/>
              <a:t>7A. photosynthesis</a:t>
            </a:r>
            <a:endParaRPr lang="en-GB" dirty="0"/>
          </a:p>
        </p:txBody>
      </p:sp>
      <p:sp>
        <p:nvSpPr>
          <p:cNvPr id="3" name="Text Placeholder 2"/>
          <p:cNvSpPr>
            <a:spLocks noGrp="1"/>
          </p:cNvSpPr>
          <p:nvPr>
            <p:ph type="body" idx="1"/>
          </p:nvPr>
        </p:nvSpPr>
        <p:spPr/>
        <p:txBody>
          <a:bodyPr/>
          <a:lstStyle/>
          <a:p>
            <a:endParaRPr lang="en-GB"/>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08" y="2857496"/>
            <a:ext cx="6172200" cy="2053590"/>
          </a:xfrm>
        </p:spPr>
        <p:txBody>
          <a:bodyPr anchor="t"/>
          <a:lstStyle/>
          <a:p>
            <a:r>
              <a:rPr lang="en-GB" dirty="0" smtClean="0"/>
              <a:t>7A. </a:t>
            </a:r>
            <a:endParaRPr lang="en-GB" dirty="0"/>
          </a:p>
        </p:txBody>
      </p:sp>
      <p:sp>
        <p:nvSpPr>
          <p:cNvPr id="3" name="Text Placeholder 2"/>
          <p:cNvSpPr>
            <a:spLocks noGrp="1"/>
          </p:cNvSpPr>
          <p:nvPr>
            <p:ph type="body" idx="1"/>
          </p:nvPr>
        </p:nvSpPr>
        <p:spPr/>
        <p:txBody>
          <a:bodyPr/>
          <a:lstStyle/>
          <a:p>
            <a:endParaRPr lang="en-GB"/>
          </a:p>
        </p:txBody>
      </p:sp>
      <p:pic>
        <p:nvPicPr>
          <p:cNvPr id="36866" name="Picture 2" descr="https://encrypted-tbn2.gstatic.com/images?q=tbn:ANd9GcRoo5zsh5OXul3lLqm0Lb7YwUd4Wux3eifM1kJMlbOLQsH9hQC_AJ2hWTNw"/>
          <p:cNvPicPr>
            <a:picLocks noChangeAspect="1" noChangeArrowheads="1"/>
          </p:cNvPicPr>
          <p:nvPr/>
        </p:nvPicPr>
        <p:blipFill>
          <a:blip r:embed="rId2"/>
          <a:srcRect/>
          <a:stretch>
            <a:fillRect/>
          </a:stretch>
        </p:blipFill>
        <p:spPr bwMode="auto">
          <a:xfrm>
            <a:off x="1785918" y="3571876"/>
            <a:ext cx="6715172" cy="1842580"/>
          </a:xfrm>
          <a:prstGeom prst="rect">
            <a:avLst/>
          </a:prstGeo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GB" dirty="0" smtClean="0"/>
              <a:t>7B. Aerobic respiration</a:t>
            </a:r>
            <a:endParaRPr lang="en-GB" dirty="0"/>
          </a:p>
        </p:txBody>
      </p:sp>
      <p:sp>
        <p:nvSpPr>
          <p:cNvPr id="3" name="Text Placeholder 2"/>
          <p:cNvSpPr>
            <a:spLocks noGrp="1"/>
          </p:cNvSpPr>
          <p:nvPr>
            <p:ph type="body" idx="1"/>
          </p:nvPr>
        </p:nvSpPr>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photosynthesis?</a:t>
            </a:r>
            <a:endParaRPr lang="en-GB" dirty="0"/>
          </a:p>
        </p:txBody>
      </p:sp>
      <p:sp>
        <p:nvSpPr>
          <p:cNvPr id="3" name="Content Placeholder 2"/>
          <p:cNvSpPr>
            <a:spLocks noGrp="1"/>
          </p:cNvSpPr>
          <p:nvPr>
            <p:ph sz="quarter" idx="1"/>
          </p:nvPr>
        </p:nvSpPr>
        <p:spPr/>
        <p:txBody>
          <a:bodyPr/>
          <a:lstStyle/>
          <a:p>
            <a:pPr>
              <a:buNone/>
            </a:pPr>
            <a:r>
              <a:rPr lang="en-GB" dirty="0" smtClean="0"/>
              <a:t>At the start of every food chain is a plant. Plants use energy from sunlight to make their own food by photosynthesis. Photosynthesis happens like this:</a:t>
            </a:r>
          </a:p>
          <a:p>
            <a:r>
              <a:rPr lang="en-GB" dirty="0" smtClean="0"/>
              <a:t>Chlorophyll – absorbs light energy</a:t>
            </a:r>
          </a:p>
          <a:p>
            <a:r>
              <a:rPr lang="en-GB" dirty="0" smtClean="0"/>
              <a:t>In plant cells, this energy brings about a series of reactions in which carbon dioxide and water molecules join to make glucose</a:t>
            </a:r>
          </a:p>
          <a:p>
            <a:r>
              <a:rPr lang="en-GB" dirty="0" smtClean="0"/>
              <a:t>Oxygen is waste product</a:t>
            </a:r>
          </a:p>
          <a:p>
            <a:pPr>
              <a:buNone/>
            </a:pPr>
            <a:endParaRPr lang="en-GB" dirty="0" smtClean="0"/>
          </a:p>
        </p:txBody>
      </p:sp>
      <p:pic>
        <p:nvPicPr>
          <p:cNvPr id="17412" name="Picture 4" descr="http://www3.syngenta.com/country/uk/SiteCollectionImages/LearningZone/KS345_new/Chemistry/ISE/photo1.png"/>
          <p:cNvPicPr>
            <a:picLocks noChangeAspect="1" noChangeArrowheads="1"/>
          </p:cNvPicPr>
          <p:nvPr/>
        </p:nvPicPr>
        <p:blipFill>
          <a:blip r:embed="rId3"/>
          <a:srcRect/>
          <a:stretch>
            <a:fillRect/>
          </a:stretch>
        </p:blipFill>
        <p:spPr bwMode="auto">
          <a:xfrm>
            <a:off x="214282" y="5143512"/>
            <a:ext cx="5286380" cy="1451483"/>
          </a:xfrm>
          <a:prstGeom prst="rect">
            <a:avLst/>
          </a:prstGeom>
          <a:noFill/>
        </p:spPr>
      </p:pic>
      <p:sp>
        <p:nvSpPr>
          <p:cNvPr id="6" name="TextBox 5"/>
          <p:cNvSpPr txBox="1"/>
          <p:nvPr/>
        </p:nvSpPr>
        <p:spPr>
          <a:xfrm>
            <a:off x="5786446" y="4549676"/>
            <a:ext cx="2571768" cy="2308324"/>
          </a:xfrm>
          <a:prstGeom prst="rect">
            <a:avLst/>
          </a:prstGeom>
          <a:noFill/>
          <a:ln>
            <a:solidFill>
              <a:schemeClr val="tx1"/>
            </a:solidFill>
          </a:ln>
        </p:spPr>
        <p:txBody>
          <a:bodyPr wrap="square" rtlCol="0">
            <a:spAutoFit/>
          </a:bodyPr>
          <a:lstStyle/>
          <a:p>
            <a:r>
              <a:rPr lang="en-GB" sz="2400" dirty="0" smtClean="0"/>
              <a:t>Photosynthesis also happens in some microorganisms, in phytoplankton.</a:t>
            </a:r>
            <a:endParaRPr lang="en-GB"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GB" dirty="0" smtClean="0"/>
              <a:t>7A. </a:t>
            </a:r>
            <a:endParaRPr lang="en-GB" dirty="0"/>
          </a:p>
        </p:txBody>
      </p:sp>
      <p:sp>
        <p:nvSpPr>
          <p:cNvPr id="3" name="Text Placeholder 2"/>
          <p:cNvSpPr>
            <a:spLocks noGrp="1"/>
          </p:cNvSpPr>
          <p:nvPr>
            <p:ph type="body" idx="1"/>
          </p:nvPr>
        </p:nvSpPr>
        <p:spPr/>
        <p:txBody>
          <a:bodyPr/>
          <a:lstStyle/>
          <a:p>
            <a:endParaRPr lang="en-GB"/>
          </a:p>
        </p:txBody>
      </p:sp>
      <p:pic>
        <p:nvPicPr>
          <p:cNvPr id="34818" name="Picture 2" descr="http://www.livingscience.co.uk/Year%2011/Images/respiration.gif"/>
          <p:cNvPicPr>
            <a:picLocks noChangeAspect="1" noChangeArrowheads="1"/>
          </p:cNvPicPr>
          <p:nvPr/>
        </p:nvPicPr>
        <p:blipFill>
          <a:blip r:embed="rId2"/>
          <a:srcRect/>
          <a:stretch>
            <a:fillRect/>
          </a:stretch>
        </p:blipFill>
        <p:spPr bwMode="auto">
          <a:xfrm>
            <a:off x="2000232" y="3714752"/>
            <a:ext cx="7037353" cy="1785950"/>
          </a:xfrm>
          <a:prstGeom prst="rect">
            <a:avLst/>
          </a:prstGeom>
          <a:noFill/>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3042" y="214290"/>
            <a:ext cx="7286676" cy="5357850"/>
          </a:xfrm>
        </p:spPr>
        <p:txBody>
          <a:bodyPr anchor="t">
            <a:normAutofit/>
          </a:bodyPr>
          <a:lstStyle/>
          <a:p>
            <a:r>
              <a:rPr lang="en-GB" dirty="0" smtClean="0"/>
              <a:t>8.Complete the sentence below using these words: roots, reparation, nitrates energy</a:t>
            </a:r>
            <a:br>
              <a:rPr lang="en-GB" dirty="0" smtClean="0"/>
            </a:br>
            <a:r>
              <a:rPr lang="en-GB" dirty="0" smtClean="0"/>
              <a:t/>
            </a:r>
            <a:br>
              <a:rPr lang="en-GB" dirty="0" smtClean="0"/>
            </a:br>
            <a:r>
              <a:rPr lang="en-GB" dirty="0" smtClean="0"/>
              <a:t>In active transport, chemicals such as ….. are absorbed by plant …. . The process requires …. .This comes from the process of ….. </a:t>
            </a:r>
            <a:br>
              <a:rPr lang="en-GB" dirty="0" smtClean="0"/>
            </a:br>
            <a:r>
              <a:rPr lang="en-GB" dirty="0" smtClean="0"/>
              <a:t/>
            </a:r>
            <a:br>
              <a:rPr lang="en-GB" dirty="0" smtClean="0"/>
            </a:br>
            <a:endParaRPr lang="en-GB" dirty="0"/>
          </a:p>
        </p:txBody>
      </p:sp>
      <p:sp>
        <p:nvSpPr>
          <p:cNvPr id="3" name="Text Placeholder 2"/>
          <p:cNvSpPr>
            <a:spLocks noGrp="1"/>
          </p:cNvSpPr>
          <p:nvPr>
            <p:ph type="body" idx="1"/>
          </p:nvPr>
        </p:nvSpPr>
        <p:spPr/>
        <p:txBody>
          <a:bodyPr/>
          <a:lstStyle/>
          <a:p>
            <a:endParaRPr lang="en-GB"/>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480" y="1714488"/>
            <a:ext cx="7000924" cy="2786082"/>
          </a:xfrm>
        </p:spPr>
        <p:txBody>
          <a:bodyPr>
            <a:normAutofit/>
          </a:bodyPr>
          <a:lstStyle/>
          <a:p>
            <a:r>
              <a:rPr lang="en-GB" i="1" u="sng" dirty="0" smtClean="0">
                <a:solidFill>
                  <a:srgbClr val="FF0000"/>
                </a:solidFill>
              </a:rPr>
              <a:t>6 mark Question:</a:t>
            </a:r>
            <a:r>
              <a:rPr lang="en-GB" dirty="0" smtClean="0"/>
              <a:t/>
            </a:r>
            <a:br>
              <a:rPr lang="en-GB" dirty="0" smtClean="0"/>
            </a:br>
            <a:r>
              <a:rPr lang="en-GB" dirty="0" smtClean="0"/>
              <a:t>Describe and explain how substances move in and out of different types of plant cell by diffusion, including osmosis.</a:t>
            </a:r>
            <a:endParaRPr lang="en-GB" dirty="0"/>
          </a:p>
        </p:txBody>
      </p:sp>
      <p:sp>
        <p:nvSpPr>
          <p:cNvPr id="3" name="Text Placeholder 2"/>
          <p:cNvSpPr>
            <a:spLocks noGrp="1"/>
          </p:cNvSpPr>
          <p:nvPr>
            <p:ph type="body" idx="1"/>
          </p:nvPr>
        </p:nvSpPr>
        <p:spPr/>
        <p:txBody>
          <a:bodyP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happens in glucose?</a:t>
            </a:r>
            <a:endParaRPr lang="en-GB" dirty="0"/>
          </a:p>
        </p:txBody>
      </p:sp>
      <p:sp>
        <p:nvSpPr>
          <p:cNvPr id="3" name="Content Placeholder 2"/>
          <p:cNvSpPr>
            <a:spLocks noGrp="1"/>
          </p:cNvSpPr>
          <p:nvPr>
            <p:ph sz="quarter" idx="1"/>
          </p:nvPr>
        </p:nvSpPr>
        <p:spPr>
          <a:xfrm>
            <a:off x="457200" y="1600200"/>
            <a:ext cx="5329246" cy="5257800"/>
          </a:xfrm>
        </p:spPr>
        <p:txBody>
          <a:bodyPr>
            <a:normAutofit lnSpcReduction="10000"/>
          </a:bodyPr>
          <a:lstStyle/>
          <a:p>
            <a:pPr>
              <a:buNone/>
            </a:pPr>
            <a:r>
              <a:rPr lang="en-GB" dirty="0" smtClean="0"/>
              <a:t>The glucose made in photosynthesis has three main uses:</a:t>
            </a:r>
          </a:p>
          <a:p>
            <a:r>
              <a:rPr lang="en-GB" dirty="0" smtClean="0"/>
              <a:t>Some glucose is made into the chemicals that plant cells need to grow, for example, cellulose, chlorophyll, proteins</a:t>
            </a:r>
          </a:p>
          <a:p>
            <a:r>
              <a:rPr lang="en-GB" dirty="0" smtClean="0"/>
              <a:t>Some glucose molecules join together to make starch molecules. Starch is a storage chemical. It breaks down into glucose molecules when the plant needs more glucose</a:t>
            </a:r>
          </a:p>
          <a:p>
            <a:r>
              <a:rPr lang="en-GB" dirty="0" smtClean="0"/>
              <a:t>Some glucose is used in respiration</a:t>
            </a:r>
            <a:endParaRPr lang="en-GB" dirty="0"/>
          </a:p>
        </p:txBody>
      </p:sp>
      <p:pic>
        <p:nvPicPr>
          <p:cNvPr id="18434" name="Picture 2" descr="http://www.biggerplate.com/mapImages/xl/946616ca-6220-41fd-9d9a-f9f557cab42e.png"/>
          <p:cNvPicPr>
            <a:picLocks noChangeAspect="1" noChangeArrowheads="1"/>
          </p:cNvPicPr>
          <p:nvPr/>
        </p:nvPicPr>
        <p:blipFill>
          <a:blip r:embed="rId2"/>
          <a:srcRect/>
          <a:stretch>
            <a:fillRect/>
          </a:stretch>
        </p:blipFill>
        <p:spPr bwMode="auto">
          <a:xfrm>
            <a:off x="5804813" y="2285992"/>
            <a:ext cx="3339187" cy="307183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in a plant cell?</a:t>
            </a:r>
            <a:endParaRPr lang="en-GB" dirty="0"/>
          </a:p>
        </p:txBody>
      </p:sp>
      <p:sp>
        <p:nvSpPr>
          <p:cNvPr id="3" name="Content Placeholder 2"/>
          <p:cNvSpPr>
            <a:spLocks noGrp="1"/>
          </p:cNvSpPr>
          <p:nvPr>
            <p:ph sz="quarter" idx="1"/>
          </p:nvPr>
        </p:nvSpPr>
        <p:spPr>
          <a:xfrm>
            <a:off x="214282" y="1500174"/>
            <a:ext cx="4829180" cy="5072098"/>
          </a:xfrm>
        </p:spPr>
        <p:txBody>
          <a:bodyPr>
            <a:normAutofit fontScale="77500" lnSpcReduction="20000"/>
          </a:bodyPr>
          <a:lstStyle/>
          <a:p>
            <a:pPr>
              <a:buNone/>
            </a:pPr>
            <a:r>
              <a:rPr lang="en-GB" dirty="0" smtClean="0"/>
              <a:t>Each part of a plant cell has a vital function:</a:t>
            </a:r>
          </a:p>
          <a:p>
            <a:r>
              <a:rPr lang="en-GB" dirty="0" smtClean="0"/>
              <a:t>Chloroplasts – contain chlorophyll and the enzymes for photosynthesis</a:t>
            </a:r>
          </a:p>
          <a:p>
            <a:r>
              <a:rPr lang="en-GB" dirty="0" smtClean="0"/>
              <a:t>Nucleus contains DNA, which carries the genetic code for making enzymes and other proteins needed for photosynthesis</a:t>
            </a:r>
          </a:p>
          <a:p>
            <a:r>
              <a:rPr lang="en-GB" dirty="0" smtClean="0"/>
              <a:t>Enzymes and other proteins are made in the cytoplasm</a:t>
            </a:r>
          </a:p>
          <a:p>
            <a:r>
              <a:rPr lang="en-GB" dirty="0" smtClean="0"/>
              <a:t>Cell membrane lets gas and water molecules into the cell, but stops chemicals with bigger molecules getting out</a:t>
            </a:r>
          </a:p>
          <a:p>
            <a:r>
              <a:rPr lang="en-GB" dirty="0" smtClean="0"/>
              <a:t>Respiration happens in mitochondria</a:t>
            </a:r>
          </a:p>
          <a:p>
            <a:r>
              <a:rPr lang="en-GB" dirty="0" smtClean="0"/>
              <a:t>Vacuole contains glucose molecules, dissolved in water</a:t>
            </a:r>
          </a:p>
          <a:p>
            <a:r>
              <a:rPr lang="en-GB" dirty="0" smtClean="0"/>
              <a:t>Cell wall is rigid and is made up of cellulose.</a:t>
            </a:r>
          </a:p>
        </p:txBody>
      </p:sp>
      <p:pic>
        <p:nvPicPr>
          <p:cNvPr id="21506" name="Picture 2" descr="http://leavingbio.net/cell%20structure_files/Cell%20Structure_files/image007.jpg"/>
          <p:cNvPicPr>
            <a:picLocks noChangeAspect="1" noChangeArrowheads="1"/>
          </p:cNvPicPr>
          <p:nvPr/>
        </p:nvPicPr>
        <p:blipFill>
          <a:blip r:embed="rId2"/>
          <a:srcRect/>
          <a:stretch>
            <a:fillRect/>
          </a:stretch>
        </p:blipFill>
        <p:spPr bwMode="auto">
          <a:xfrm>
            <a:off x="5143504" y="2928934"/>
            <a:ext cx="3526825" cy="207170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7467600" cy="1143000"/>
          </a:xfrm>
        </p:spPr>
        <p:txBody>
          <a:bodyPr/>
          <a:lstStyle/>
          <a:p>
            <a:r>
              <a:rPr lang="en-GB" dirty="0" smtClean="0"/>
              <a:t>How do chemicals get into cells?</a:t>
            </a:r>
            <a:endParaRPr lang="en-GB" dirty="0"/>
          </a:p>
        </p:txBody>
      </p:sp>
      <p:sp>
        <p:nvSpPr>
          <p:cNvPr id="3" name="Content Placeholder 2"/>
          <p:cNvSpPr>
            <a:spLocks noGrp="1"/>
          </p:cNvSpPr>
          <p:nvPr>
            <p:ph sz="quarter" idx="1"/>
          </p:nvPr>
        </p:nvSpPr>
        <p:spPr>
          <a:xfrm>
            <a:off x="357158" y="1285860"/>
            <a:ext cx="7467600" cy="3114684"/>
          </a:xfrm>
        </p:spPr>
        <p:txBody>
          <a:bodyPr>
            <a:normAutofit lnSpcReduction="10000"/>
          </a:bodyPr>
          <a:lstStyle/>
          <a:p>
            <a:pPr marL="0" indent="0">
              <a:buNone/>
            </a:pPr>
            <a:r>
              <a:rPr lang="en-GB" sz="1800" dirty="0" smtClean="0"/>
              <a:t>Molecules get into and out of cells by diffusion. In diffusion, molecules move from a region of higher concentration to a region of their lower concentration. Diffusion is a passive process – it doesn’t need extra energy. Carbon Dioxide molecules diffuse into leaves through tiny pores. Oxygen molecules diffuse out of leaves through these same pores.</a:t>
            </a:r>
          </a:p>
          <a:p>
            <a:pPr marL="0" indent="0">
              <a:buNone/>
            </a:pPr>
            <a:r>
              <a:rPr lang="en-GB" sz="1800" dirty="0" smtClean="0"/>
              <a:t>Active transport moves nitrate ions across cell membranes. Energy from respiration helps transport the particles from a region of lower concentration outside the cell to a region of higher concentration inside the cell.  Plants  take in minerals such as nitrates through root cells. They use nitrogen atoms from nitrates to make proteins.</a:t>
            </a:r>
          </a:p>
          <a:p>
            <a:pPr>
              <a:buNone/>
            </a:pPr>
            <a:endParaRPr lang="en-GB" dirty="0"/>
          </a:p>
        </p:txBody>
      </p:sp>
      <p:sp>
        <p:nvSpPr>
          <p:cNvPr id="6" name="TextBox 5"/>
          <p:cNvSpPr txBox="1"/>
          <p:nvPr/>
        </p:nvSpPr>
        <p:spPr>
          <a:xfrm>
            <a:off x="571472" y="4214818"/>
            <a:ext cx="6929486" cy="2308324"/>
          </a:xfrm>
          <a:prstGeom prst="rect">
            <a:avLst/>
          </a:prstGeom>
          <a:noFill/>
          <a:ln>
            <a:solidFill>
              <a:schemeClr val="tx1"/>
            </a:solidFill>
          </a:ln>
        </p:spPr>
        <p:txBody>
          <a:bodyPr wrap="square" rtlCol="0">
            <a:spAutoFit/>
          </a:bodyPr>
          <a:lstStyle/>
          <a:p>
            <a:r>
              <a:rPr lang="en-GB" dirty="0" smtClean="0"/>
              <a:t>Active transport:</a:t>
            </a:r>
          </a:p>
          <a:p>
            <a:r>
              <a:rPr lang="en-GB" dirty="0" smtClean="0"/>
              <a:t>Molecules to be transported across the membrane through the carrier protein in the cell membrane. Energy from respiration is used to change the shape of the carrier protein. The molecule is released on the other side of the membrane. Molecules can be transported across a membrane in one different only, and against their diffusion gradient. The carrier protein goes back to its original shape.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chemicals get into cells?</a:t>
            </a:r>
            <a:endParaRPr lang="en-GB" dirty="0"/>
          </a:p>
        </p:txBody>
      </p:sp>
      <p:sp>
        <p:nvSpPr>
          <p:cNvPr id="3" name="Content Placeholder 2"/>
          <p:cNvSpPr>
            <a:spLocks noGrp="1"/>
          </p:cNvSpPr>
          <p:nvPr>
            <p:ph sz="quarter" idx="1"/>
          </p:nvPr>
        </p:nvSpPr>
        <p:spPr/>
        <p:txBody>
          <a:bodyPr/>
          <a:lstStyle/>
          <a:p>
            <a:pPr marL="0" indent="0">
              <a:buNone/>
            </a:pPr>
            <a:r>
              <a:rPr lang="en-GB" dirty="0" smtClean="0"/>
              <a:t>Water gets into and out of a cell through its partially permeable membrane. Small molecules can get through the membrane, but the bigger one cannot. Water molecules diffuse through the membrane from a dilute solution to a more concentrated solution. This type of diffusion is osmosis. Water moves into root cells by osmosis. </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306</TotalTime>
  <Words>1663</Words>
  <Application>Microsoft Office PowerPoint</Application>
  <PresentationFormat>On-screen Show (4:3)</PresentationFormat>
  <Paragraphs>153</Paragraphs>
  <Slides>52</Slides>
  <Notes>3</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Oriel</vt:lpstr>
      <vt:lpstr>B4</vt:lpstr>
      <vt:lpstr>Why are there chemical reactions in cells?</vt:lpstr>
      <vt:lpstr>What are enzymes?</vt:lpstr>
      <vt:lpstr>What conditions do enzymes need?</vt:lpstr>
      <vt:lpstr>What is photosynthesis?</vt:lpstr>
      <vt:lpstr>What happens in glucose?</vt:lpstr>
      <vt:lpstr>What is in a plant cell?</vt:lpstr>
      <vt:lpstr>How do chemicals get into cells?</vt:lpstr>
      <vt:lpstr>How do chemicals get into cells?</vt:lpstr>
      <vt:lpstr>What speeds up photosynthesis?</vt:lpstr>
      <vt:lpstr>How can we investigate plants and light?</vt:lpstr>
      <vt:lpstr>Why do living organisms need energy?</vt:lpstr>
      <vt:lpstr>What is aerobic respiration?</vt:lpstr>
      <vt:lpstr>What is anaerobic respiration?</vt:lpstr>
      <vt:lpstr>What is anaerobic respiration?</vt:lpstr>
      <vt:lpstr>What is in a cell? – Animal</vt:lpstr>
      <vt:lpstr>What is in a cell? – Yeast</vt:lpstr>
      <vt:lpstr>What is in a cell? – Bacteria</vt:lpstr>
      <vt:lpstr>Quiz Show</vt:lpstr>
      <vt:lpstr>1. List the seven life processes</vt:lpstr>
      <vt:lpstr>Mrs Gren – movement, respiration, sensitivity, growth, reproduction, excretion, nutrition</vt:lpstr>
      <vt:lpstr>2. True or false</vt:lpstr>
      <vt:lpstr>2A. The waste product of photosynthesis is carbon dioxide</vt:lpstr>
      <vt:lpstr>2A. False</vt:lpstr>
      <vt:lpstr>2b. In aerobic respiration, glucose and oxygen react to make glucose and carbon dioxide</vt:lpstr>
      <vt:lpstr>2B. True</vt:lpstr>
      <vt:lpstr>2C. Anaerobic respiration releases more energy per glucose molecule than aerobic respiration</vt:lpstr>
      <vt:lpstr>2C. False</vt:lpstr>
      <vt:lpstr>2D. Enzymes are carbohydrates that speed up chemical reactions</vt:lpstr>
      <vt:lpstr>2D. False</vt:lpstr>
      <vt:lpstr>2E. Photosynthesis happens in plant and phytoplankton cells</vt:lpstr>
      <vt:lpstr>2C. True</vt:lpstr>
      <vt:lpstr>3. Complete the following equations</vt:lpstr>
      <vt:lpstr>3A.  Carbon dioxide + water   </vt:lpstr>
      <vt:lpstr>3A.  Carbon dioxide + water   glucose + water</vt:lpstr>
      <vt:lpstr>3B.  Glucose + oxygen  </vt:lpstr>
      <vt:lpstr>3B.  Glucose + oxygen  water + carbon dioxide </vt:lpstr>
      <vt:lpstr>3C.  Glucose  </vt:lpstr>
      <vt:lpstr>3C.  Glucose  lactic acid   OR glucose  ethanol + carbon dixoxide </vt:lpstr>
      <vt:lpstr>4. Define the following Key Terms 4a. Diffusion 4b. Osmosis 4C. Synthesis</vt:lpstr>
      <vt:lpstr>4a. Diffusion – movement of molecules from a region of high concentration to a region of low concentration 4B. Osmosis – movement of water through a partially permeable membrane to a region of higher concentration to a region of lower concentration 4C. Synthesis – making a chemical with bigger particles from ones with smaller particles</vt:lpstr>
      <vt:lpstr>5. Fill in the blank</vt:lpstr>
      <vt:lpstr>5. Polymers such as ….. And …. Are synthesised from ….. In …. Cells. Amino Acids are synthesised in plant, animal and microbial cells from glucose and ….. . The amino acids join together to make …. </vt:lpstr>
      <vt:lpstr>6. List three places in which anaerobic respiration happens.</vt:lpstr>
      <vt:lpstr>6.  -in bacteria cells deep puncture wounds -plant cells, when soil is waterlogged  -human cells during vigorous excerisce.</vt:lpstr>
      <vt:lpstr>7. Write balanced equations for the following:</vt:lpstr>
      <vt:lpstr>7A. photosynthesis</vt:lpstr>
      <vt:lpstr>7A. </vt:lpstr>
      <vt:lpstr>7B. Aerobic respiration</vt:lpstr>
      <vt:lpstr>7A. </vt:lpstr>
      <vt:lpstr>8.Complete the sentence below using these words: roots, reparation, nitrates energy  In active transport, chemicals such as ….. are absorbed by plant …. . The process requires …. .This comes from the process of …..   </vt:lpstr>
      <vt:lpstr>6 mark Question: Describe and explain how substances move in and out of different types of plant cell by diffusion, including osmosis.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Michelle Meyers</cp:lastModifiedBy>
  <cp:revision>299</cp:revision>
  <dcterms:created xsi:type="dcterms:W3CDTF">2014-04-18T06:53:02Z</dcterms:created>
  <dcterms:modified xsi:type="dcterms:W3CDTF">2014-10-22T18:17:13Z</dcterms:modified>
</cp:coreProperties>
</file>