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61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9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3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1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2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6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9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8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3AE7-1D69-4968-A821-828E5ED94751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1C04-668D-43D2-AEBC-A952CE073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B5 Growth and Development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5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Egg to embryo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Sperm and egg cell</a:t>
            </a:r>
          </a:p>
          <a:p>
            <a:r>
              <a:rPr lang="en-GB" dirty="0" smtClean="0"/>
              <a:t>Fertilisation</a:t>
            </a:r>
          </a:p>
          <a:p>
            <a:r>
              <a:rPr lang="en-GB" dirty="0" smtClean="0"/>
              <a:t>Zygote</a:t>
            </a:r>
          </a:p>
          <a:p>
            <a:r>
              <a:rPr lang="en-GB" dirty="0" smtClean="0"/>
              <a:t>Division of cells by mitosis</a:t>
            </a:r>
          </a:p>
          <a:p>
            <a:r>
              <a:rPr lang="en-GB" dirty="0" smtClean="0"/>
              <a:t>Embryo</a:t>
            </a:r>
          </a:p>
          <a:p>
            <a:r>
              <a:rPr lang="en-GB" dirty="0" smtClean="0"/>
              <a:t>100 cells – becomes specialised</a:t>
            </a:r>
          </a:p>
          <a:p>
            <a:r>
              <a:rPr lang="en-GB" dirty="0" smtClean="0"/>
              <a:t>2months main organs have formed - foetus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Identical Twins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Embryo – 8cells</a:t>
            </a:r>
          </a:p>
          <a:p>
            <a:r>
              <a:rPr lang="en-GB" dirty="0" smtClean="0"/>
              <a:t>Clones</a:t>
            </a:r>
          </a:p>
          <a:p>
            <a:r>
              <a:rPr lang="en-GB" dirty="0" smtClean="0"/>
              <a:t>Cells which are identical and unspecialised</a:t>
            </a:r>
          </a:p>
          <a:p>
            <a:r>
              <a:rPr lang="en-GB" dirty="0" smtClean="0"/>
              <a:t>Embryonic stem cells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48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3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Meristem cells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Stems grow taller</a:t>
            </a:r>
          </a:p>
          <a:p>
            <a:r>
              <a:rPr lang="en-GB" dirty="0" smtClean="0"/>
              <a:t>Roots get longer</a:t>
            </a:r>
          </a:p>
          <a:p>
            <a:r>
              <a:rPr lang="en-GB" dirty="0" smtClean="0"/>
              <a:t>Stems get wider</a:t>
            </a:r>
          </a:p>
          <a:p>
            <a:endParaRPr lang="en-GB" dirty="0"/>
          </a:p>
          <a:p>
            <a:r>
              <a:rPr lang="en-GB" dirty="0" smtClean="0"/>
              <a:t>New cells at tips of roots and shoots</a:t>
            </a:r>
          </a:p>
          <a:p>
            <a:r>
              <a:rPr lang="en-GB" dirty="0" smtClean="0"/>
              <a:t>Rings of dividing cells in stems and roots to increase thickness - meristems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84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Stem Cells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Why can’t we replace whole organs?</a:t>
            </a:r>
          </a:p>
          <a:p>
            <a:r>
              <a:rPr lang="en-GB" dirty="0" smtClean="0"/>
              <a:t>Plants keep some unspecialised </a:t>
            </a:r>
            <a:r>
              <a:rPr lang="en-GB" dirty="0" err="1" smtClean="0"/>
              <a:t>meristem</a:t>
            </a:r>
            <a:r>
              <a:rPr lang="en-GB" dirty="0" smtClean="0"/>
              <a:t> cells all their lives, so when leaves are picked they can grow back.</a:t>
            </a:r>
          </a:p>
          <a:p>
            <a:r>
              <a:rPr lang="en-GB" dirty="0" smtClean="0"/>
              <a:t>The same can happen in newts</a:t>
            </a:r>
            <a:endParaRPr lang="en-GB" dirty="0"/>
          </a:p>
        </p:txBody>
      </p:sp>
      <p:pic>
        <p:nvPicPr>
          <p:cNvPr id="5" name="Content Placeholder 4" descr="The-Molecule-of-Limb-Regeneration-Discovered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320480" cy="4608512"/>
          </a:xfrm>
        </p:spPr>
      </p:pic>
    </p:spTree>
    <p:extLst>
      <p:ext uri="{BB962C8B-B14F-4D97-AF65-F5344CB8AC3E}">
        <p14:creationId xmlns:p14="http://schemas.microsoft.com/office/powerpoint/2010/main" val="2281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Meristems</a:t>
            </a:r>
            <a:r>
              <a:rPr lang="en-GB" b="1" u="sng" dirty="0" smtClean="0"/>
              <a:t> make more plants...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Cuttings – roots or leaves from a plant</a:t>
            </a:r>
          </a:p>
          <a:p>
            <a:r>
              <a:rPr lang="en-GB" dirty="0" smtClean="0"/>
              <a:t>Rooting powder – plant hormones, cause </a:t>
            </a:r>
            <a:r>
              <a:rPr lang="en-GB" dirty="0" err="1" smtClean="0"/>
              <a:t>meristem</a:t>
            </a:r>
            <a:r>
              <a:rPr lang="en-GB" dirty="0" smtClean="0"/>
              <a:t> cells to develop into root cells</a:t>
            </a:r>
          </a:p>
          <a:p>
            <a:r>
              <a:rPr lang="en-GB" dirty="0" smtClean="0"/>
              <a:t>Genetically identical clones</a:t>
            </a:r>
            <a:endParaRPr lang="en-GB" dirty="0"/>
          </a:p>
        </p:txBody>
      </p:sp>
      <p:pic>
        <p:nvPicPr>
          <p:cNvPr id="5" name="Content Placeholder 4" descr="cuttin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24847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Plants cannot move....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 the conditions in the soil may affect it and it may die</a:t>
            </a:r>
          </a:p>
          <a:p>
            <a:r>
              <a:rPr lang="en-GB" dirty="0" smtClean="0"/>
              <a:t>Phototropism – growing towards light</a:t>
            </a:r>
          </a:p>
          <a:p>
            <a:r>
              <a:rPr lang="en-GB" dirty="0" smtClean="0"/>
              <a:t>Higher concentrations of plant hormones cause shoot cells to grow faster on the shady side.</a:t>
            </a:r>
            <a:endParaRPr lang="en-GB" dirty="0"/>
          </a:p>
        </p:txBody>
      </p:sp>
      <p:pic>
        <p:nvPicPr>
          <p:cNvPr id="5" name="Content Placeholder 4" descr="phototrop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248472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Chromosomes contain genes..</a:t>
            </a:r>
            <a:endParaRPr lang="en-GB" b="1" u="sng" dirty="0"/>
          </a:p>
        </p:txBody>
      </p:sp>
      <p:pic>
        <p:nvPicPr>
          <p:cNvPr id="5" name="Content Placeholder 4" descr="cell nucleus chromosome dn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571999" cy="35283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Nucleus contains chromosomes</a:t>
            </a:r>
          </a:p>
          <a:p>
            <a:r>
              <a:rPr lang="en-GB" dirty="0" smtClean="0"/>
              <a:t>Long molecule of DNA</a:t>
            </a:r>
          </a:p>
          <a:p>
            <a:r>
              <a:rPr lang="en-GB" dirty="0" smtClean="0"/>
              <a:t>1M in each nucleus</a:t>
            </a:r>
          </a:p>
          <a:p>
            <a:r>
              <a:rPr lang="en-GB" dirty="0" smtClean="0"/>
              <a:t>30,00 genes</a:t>
            </a:r>
          </a:p>
          <a:p>
            <a:r>
              <a:rPr lang="en-GB" dirty="0" smtClean="0"/>
              <a:t>Each gene codes for a protein</a:t>
            </a:r>
          </a:p>
          <a:p>
            <a:r>
              <a:rPr lang="en-GB" dirty="0" smtClean="0"/>
              <a:t>23 pairs of chromosomes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Cells grow and divide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Before a cell divides it needs to make copies of its organelles and chromosomes</a:t>
            </a:r>
          </a:p>
          <a:p>
            <a:r>
              <a:rPr lang="en-GB" dirty="0" smtClean="0"/>
              <a:t>Mitosis</a:t>
            </a:r>
          </a:p>
          <a:p>
            <a:r>
              <a:rPr lang="en-GB" dirty="0" smtClean="0"/>
              <a:t>Reproduce asexually using mitosis</a:t>
            </a:r>
          </a:p>
          <a:p>
            <a:r>
              <a:rPr lang="en-GB" dirty="0" smtClean="0"/>
              <a:t>Clones</a:t>
            </a:r>
            <a:endParaRPr lang="en-GB" dirty="0"/>
          </a:p>
        </p:txBody>
      </p:sp>
      <p:pic>
        <p:nvPicPr>
          <p:cNvPr id="5" name="Content Placeholder 4" descr="mito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4716016" cy="292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u="sng" dirty="0" smtClean="0"/>
              <a:t>Cell growth:</a:t>
            </a:r>
          </a:p>
          <a:p>
            <a:r>
              <a:rPr lang="en-GB" dirty="0" smtClean="0"/>
              <a:t>Chromosomes copy</a:t>
            </a:r>
          </a:p>
          <a:p>
            <a:r>
              <a:rPr lang="en-GB" dirty="0" smtClean="0"/>
              <a:t>Number of organelles increase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 smtClean="0"/>
              <a:t>Mitosis:</a:t>
            </a:r>
          </a:p>
          <a:p>
            <a:r>
              <a:rPr lang="en-GB" dirty="0" smtClean="0"/>
              <a:t>Chromosomes separate</a:t>
            </a:r>
          </a:p>
          <a:p>
            <a:r>
              <a:rPr lang="en-GB" dirty="0" smtClean="0"/>
              <a:t>Nucleus divides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7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Gametes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Males make many, swim or are carried</a:t>
            </a:r>
          </a:p>
          <a:p>
            <a:r>
              <a:rPr lang="en-GB" dirty="0" smtClean="0"/>
              <a:t>Females have large gametes that stay in one place</a:t>
            </a:r>
          </a:p>
          <a:p>
            <a:r>
              <a:rPr lang="en-GB" dirty="0" smtClean="0"/>
              <a:t>Sperm in testes</a:t>
            </a:r>
          </a:p>
          <a:p>
            <a:r>
              <a:rPr lang="en-GB" dirty="0" smtClean="0"/>
              <a:t>Egg cells in ovaries</a:t>
            </a:r>
          </a:p>
          <a:p>
            <a:endParaRPr lang="en-GB" dirty="0"/>
          </a:p>
        </p:txBody>
      </p:sp>
      <p:pic>
        <p:nvPicPr>
          <p:cNvPr id="5" name="Content Placeholder 4" descr="gamet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248472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Outline the process of development of an embryo, from a zygote through the 8 cell stage to beyond the 8 cell stage. You must mention the processes of cell specialisation and mitosis.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Meiosis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Gametes have half the chromosomes of a normal cell</a:t>
            </a:r>
          </a:p>
          <a:p>
            <a:r>
              <a:rPr lang="en-GB" dirty="0" smtClean="0"/>
              <a:t>Sperm cell fertilises egg cell; nuclei fuse; full set of 46 chromosomes</a:t>
            </a:r>
          </a:p>
          <a:p>
            <a:r>
              <a:rPr lang="en-GB" dirty="0" smtClean="0"/>
              <a:t>Gametes made by meiosis</a:t>
            </a:r>
          </a:p>
          <a:p>
            <a:r>
              <a:rPr lang="en-GB" dirty="0" smtClean="0"/>
              <a:t>All different – show genetic variation</a:t>
            </a:r>
            <a:endParaRPr lang="en-GB" dirty="0"/>
          </a:p>
        </p:txBody>
      </p:sp>
      <p:pic>
        <p:nvPicPr>
          <p:cNvPr id="5" name="Content Placeholder 4" descr="meio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248472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Bases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600" dirty="0" smtClean="0"/>
              <a:t>A- Adenine</a:t>
            </a:r>
          </a:p>
          <a:p>
            <a:r>
              <a:rPr lang="en-GB" sz="3600" dirty="0" smtClean="0"/>
              <a:t>T – Thymine</a:t>
            </a:r>
          </a:p>
          <a:p>
            <a:r>
              <a:rPr lang="en-GB" sz="3600" dirty="0" smtClean="0"/>
              <a:t>C – Cytosine</a:t>
            </a:r>
          </a:p>
          <a:p>
            <a:r>
              <a:rPr lang="en-GB" sz="3600" dirty="0" smtClean="0"/>
              <a:t>G – Guanine</a:t>
            </a:r>
          </a:p>
          <a:p>
            <a:r>
              <a:rPr lang="en-GB" sz="3600" dirty="0" smtClean="0"/>
              <a:t>Base pairing – A always with T and C always with G.</a:t>
            </a:r>
          </a:p>
          <a:p>
            <a:endParaRPr lang="en-GB" dirty="0"/>
          </a:p>
        </p:txBody>
      </p:sp>
      <p:pic>
        <p:nvPicPr>
          <p:cNvPr id="5" name="Content Placeholder 4" descr="base pair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17646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DNA Info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DNA copies itself</a:t>
            </a:r>
          </a:p>
          <a:p>
            <a:r>
              <a:rPr lang="en-GB" sz="3200" dirty="0" smtClean="0"/>
              <a:t>Weak bonds split between bases</a:t>
            </a:r>
          </a:p>
          <a:p>
            <a:r>
              <a:rPr lang="en-GB" sz="3200" dirty="0" smtClean="0"/>
              <a:t>Two strands formed from free bases in cell</a:t>
            </a:r>
          </a:p>
          <a:p>
            <a:r>
              <a:rPr lang="en-GB" sz="3200" dirty="0" smtClean="0"/>
              <a:t>New chains identical to original</a:t>
            </a:r>
          </a:p>
        </p:txBody>
      </p:sp>
      <p:pic>
        <p:nvPicPr>
          <p:cNvPr id="5" name="Content Placeholder 4" descr="dna cop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53650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DNA to Proteins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How amino acids are arranged determines the shape and structure of proteins</a:t>
            </a:r>
          </a:p>
          <a:p>
            <a:r>
              <a:rPr lang="en-GB" dirty="0" smtClean="0"/>
              <a:t>About 20 different amino acids</a:t>
            </a:r>
          </a:p>
          <a:p>
            <a:r>
              <a:rPr lang="en-GB" dirty="0" smtClean="0"/>
              <a:t>Crick 1961 worked out that triplet codes make amino acids. 64 possible codes, so some have more than one code</a:t>
            </a:r>
          </a:p>
          <a:p>
            <a:r>
              <a:rPr lang="en-GB" dirty="0" smtClean="0"/>
              <a:t>Codes for start and stop</a:t>
            </a:r>
            <a:endParaRPr lang="en-GB" dirty="0"/>
          </a:p>
        </p:txBody>
      </p:sp>
      <p:pic>
        <p:nvPicPr>
          <p:cNvPr id="5" name="Content Placeholder 4" descr="triplet cod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Where in the cell?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DNA in nucleus contains code for proteins</a:t>
            </a:r>
          </a:p>
          <a:p>
            <a:r>
              <a:rPr lang="en-GB" dirty="0" smtClean="0"/>
              <a:t>Proteins made on </a:t>
            </a:r>
            <a:r>
              <a:rPr lang="en-GB" dirty="0" err="1" smtClean="0"/>
              <a:t>ribosomes</a:t>
            </a:r>
            <a:r>
              <a:rPr lang="en-GB" dirty="0" smtClean="0"/>
              <a:t> in cytoplasm</a:t>
            </a:r>
          </a:p>
          <a:p>
            <a:r>
              <a:rPr lang="en-GB" dirty="0" smtClean="0"/>
              <a:t>mRNA travels out of nuclear pores and into cytoplasm</a:t>
            </a:r>
          </a:p>
          <a:p>
            <a:r>
              <a:rPr lang="en-GB" dirty="0" smtClean="0"/>
              <a:t>One strand</a:t>
            </a:r>
          </a:p>
          <a:p>
            <a:r>
              <a:rPr lang="en-GB" dirty="0" err="1" smtClean="0"/>
              <a:t>Uracil</a:t>
            </a:r>
            <a:r>
              <a:rPr lang="en-GB" dirty="0" smtClean="0"/>
              <a:t> used instead of Thymine to pair with Adenine</a:t>
            </a:r>
            <a:endParaRPr lang="en-GB" dirty="0"/>
          </a:p>
        </p:txBody>
      </p:sp>
      <p:pic>
        <p:nvPicPr>
          <p:cNvPr id="5" name="Content Placeholder 4" descr="mrn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248472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Structural Proteins</a:t>
            </a:r>
            <a:endParaRPr lang="en-GB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Protein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Found in...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Property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Keratin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Hair, nails, skin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Strong and insoluble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/>
                        <a:t>Elastin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Skin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Springy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Collagen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Skin, bone, tendons, ligaments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Tough and not very stretchy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Functional Proteins</a:t>
            </a:r>
            <a:endParaRPr lang="en-GB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Essential for chemical reactions which take place in our bodies</a:t>
            </a:r>
          </a:p>
          <a:p>
            <a:r>
              <a:rPr lang="en-GB" sz="4000" dirty="0" smtClean="0"/>
              <a:t>Enzymes</a:t>
            </a:r>
          </a:p>
          <a:p>
            <a:r>
              <a:rPr lang="en-GB" sz="4000" dirty="0" smtClean="0"/>
              <a:t>Antibodies</a:t>
            </a:r>
            <a:endParaRPr lang="en-GB" sz="4000" dirty="0"/>
          </a:p>
        </p:txBody>
      </p:sp>
      <p:pic>
        <p:nvPicPr>
          <p:cNvPr id="6" name="Content Placeholder 5" descr="functional protein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320479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Link between genes and proteins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cells from zygote</a:t>
            </a:r>
          </a:p>
          <a:p>
            <a:r>
              <a:rPr lang="en-GB" dirty="0" smtClean="0"/>
              <a:t>Begin to specialise</a:t>
            </a:r>
          </a:p>
          <a:p>
            <a:r>
              <a:rPr lang="en-GB" dirty="0" smtClean="0"/>
              <a:t>By controlling what proteins a cell makes, genes control how a cell develops</a:t>
            </a:r>
          </a:p>
          <a:p>
            <a:r>
              <a:rPr lang="en-GB" dirty="0" smtClean="0"/>
              <a:t>Each cell has a copy of ALL genes, however some differentiate – genetic switches</a:t>
            </a:r>
            <a:endParaRPr lang="en-GB" dirty="0"/>
          </a:p>
        </p:txBody>
      </p:sp>
      <p:pic>
        <p:nvPicPr>
          <p:cNvPr id="5" name="Content Placeholder 4" descr="genetic swit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3"/>
            <a:ext cx="4392488" cy="24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Gene Switching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Each gene controls a protein. One per protein</a:t>
            </a:r>
          </a:p>
          <a:p>
            <a:r>
              <a:rPr lang="en-GB" dirty="0" smtClean="0"/>
              <a:t>Approx 20-25,000 genes</a:t>
            </a:r>
          </a:p>
          <a:p>
            <a:r>
              <a:rPr lang="en-GB" dirty="0" smtClean="0"/>
              <a:t>Not all genes are active, some switched off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 in a hair cell or salivary gland cell</a:t>
            </a:r>
            <a:endParaRPr lang="en-GB" dirty="0"/>
          </a:p>
        </p:txBody>
      </p:sp>
      <p:pic>
        <p:nvPicPr>
          <p:cNvPr id="5" name="Content Placeholder 4" descr="bald c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104456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Gene switching in embryos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Early embryo made entirely of embryonic stem cells</a:t>
            </a:r>
          </a:p>
          <a:p>
            <a:r>
              <a:rPr lang="en-GB" dirty="0" smtClean="0"/>
              <a:t>Unspecialised up to 8 cell stage</a:t>
            </a:r>
          </a:p>
          <a:p>
            <a:r>
              <a:rPr lang="en-GB" dirty="0" smtClean="0"/>
              <a:t>All genes switched off</a:t>
            </a:r>
          </a:p>
          <a:p>
            <a:r>
              <a:rPr lang="en-GB" dirty="0" smtClean="0"/>
              <a:t>As the embryo grows, genes switch on as cells become specialised</a:t>
            </a:r>
          </a:p>
          <a:p>
            <a:r>
              <a:rPr lang="en-GB" dirty="0" smtClean="0"/>
              <a:t>In adults there is regular replacement of worn out cells. These can only develop into cells of a particular organ, so some genes must be switched on.</a:t>
            </a:r>
            <a:endParaRPr lang="en-GB" dirty="0"/>
          </a:p>
        </p:txBody>
      </p:sp>
      <p:pic>
        <p:nvPicPr>
          <p:cNvPr id="5" name="Content Placeholder 4" descr="blastocy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32048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</a:t>
            </a:r>
            <a:r>
              <a:rPr lang="en-GB" b="1" u="sng" dirty="0" smtClean="0"/>
              <a:t>evelopment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Egg to child</a:t>
            </a:r>
          </a:p>
          <a:p>
            <a:r>
              <a:rPr lang="en-GB" dirty="0" smtClean="0"/>
              <a:t>Development</a:t>
            </a:r>
          </a:p>
          <a:p>
            <a:r>
              <a:rPr lang="en-GB" dirty="0" smtClean="0"/>
              <a:t>Zygote</a:t>
            </a:r>
          </a:p>
          <a:p>
            <a:r>
              <a:rPr lang="en-GB" dirty="0" smtClean="0"/>
              <a:t>Embryo – </a:t>
            </a:r>
            <a:r>
              <a:rPr lang="en-GB" smtClean="0"/>
              <a:t>stem cells</a:t>
            </a:r>
            <a:endParaRPr lang="en-GB" dirty="0" smtClean="0"/>
          </a:p>
          <a:p>
            <a:r>
              <a:rPr lang="en-GB" dirty="0" smtClean="0"/>
              <a:t>Specialised cells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10445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Stem Cells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Treatment of some diseases/replacement of damaged tissue</a:t>
            </a:r>
          </a:p>
          <a:p>
            <a:r>
              <a:rPr lang="en-GB" dirty="0" smtClean="0"/>
              <a:t>Stem cells come from early embryos, umbilical cord blood and adults.</a:t>
            </a:r>
          </a:p>
          <a:p>
            <a:r>
              <a:rPr lang="en-GB" dirty="0" smtClean="0"/>
              <a:t>Embryonic stem cells most useful as unspecialised.</a:t>
            </a:r>
            <a:endParaRPr lang="en-GB" dirty="0"/>
          </a:p>
        </p:txBody>
      </p:sp>
      <p:pic>
        <p:nvPicPr>
          <p:cNvPr id="5" name="Content Placeholder 4" descr="embryonic stem cell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464495" cy="4536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Cloning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Therapeutic cloning</a:t>
            </a:r>
          </a:p>
          <a:p>
            <a:r>
              <a:rPr lang="en-GB" dirty="0" smtClean="0"/>
              <a:t>Tissues do not match</a:t>
            </a:r>
          </a:p>
          <a:p>
            <a:r>
              <a:rPr lang="en-GB" dirty="0" smtClean="0"/>
              <a:t>Remove nucleus of zygote and replace with patient’s body cell nucleus.</a:t>
            </a:r>
          </a:p>
          <a:p>
            <a:r>
              <a:rPr lang="en-GB" dirty="0" smtClean="0"/>
              <a:t>Adults – bone marrow, harvest for storage</a:t>
            </a:r>
          </a:p>
          <a:p>
            <a:r>
              <a:rPr lang="en-GB" dirty="0" smtClean="0"/>
              <a:t>Claudia Castillo</a:t>
            </a:r>
            <a:endParaRPr lang="en-GB" dirty="0"/>
          </a:p>
        </p:txBody>
      </p:sp>
      <p:pic>
        <p:nvPicPr>
          <p:cNvPr id="5" name="Content Placeholder 4" descr="claudia castill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24847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Big Changes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7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Francesco </a:t>
            </a:r>
            <a:r>
              <a:rPr lang="en-GB" b="1" u="sng" dirty="0" err="1" smtClean="0"/>
              <a:t>Redi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1668</a:t>
            </a:r>
          </a:p>
          <a:p>
            <a:r>
              <a:rPr lang="en-GB" dirty="0" smtClean="0"/>
              <a:t>‘Appeared’</a:t>
            </a:r>
          </a:p>
          <a:p>
            <a:endParaRPr lang="en-GB" dirty="0"/>
          </a:p>
          <a:p>
            <a:r>
              <a:rPr lang="en-GB" dirty="0" smtClean="0"/>
              <a:t>Did experiments with flies to show:</a:t>
            </a:r>
          </a:p>
          <a:p>
            <a:r>
              <a:rPr lang="en-GB" dirty="0" smtClean="0"/>
              <a:t>Flies lay eggs</a:t>
            </a:r>
          </a:p>
          <a:p>
            <a:r>
              <a:rPr lang="en-GB" dirty="0" smtClean="0"/>
              <a:t>Hatch into maggots</a:t>
            </a:r>
          </a:p>
          <a:p>
            <a:r>
              <a:rPr lang="en-GB" dirty="0" smtClean="0"/>
              <a:t>Maggots into pupae</a:t>
            </a:r>
          </a:p>
          <a:p>
            <a:r>
              <a:rPr lang="en-GB" dirty="0" smtClean="0"/>
              <a:t>Re-organise into fly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76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Specialised cells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Plant Systems</a:t>
            </a:r>
            <a:endParaRPr lang="en-GB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Specialised cells</a:t>
            </a:r>
          </a:p>
          <a:p>
            <a:r>
              <a:rPr lang="en-GB" dirty="0" smtClean="0"/>
              <a:t>Tissues</a:t>
            </a:r>
          </a:p>
          <a:p>
            <a:r>
              <a:rPr lang="en-GB" dirty="0" smtClean="0"/>
              <a:t>Organs</a:t>
            </a:r>
          </a:p>
          <a:p>
            <a:r>
              <a:rPr lang="en-GB" dirty="0" smtClean="0"/>
              <a:t>Plant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764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Body systems</a:t>
            </a:r>
            <a:endParaRPr lang="en-GB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Specialised cells</a:t>
            </a:r>
          </a:p>
          <a:p>
            <a:r>
              <a:rPr lang="en-GB" dirty="0" smtClean="0"/>
              <a:t>Tissues</a:t>
            </a:r>
          </a:p>
          <a:p>
            <a:r>
              <a:rPr lang="en-GB" dirty="0" smtClean="0"/>
              <a:t>Organs</a:t>
            </a:r>
          </a:p>
          <a:p>
            <a:r>
              <a:rPr lang="en-GB" dirty="0" smtClean="0"/>
              <a:t>Body Systems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764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Zygote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All body cells from one original cells</a:t>
            </a:r>
          </a:p>
          <a:p>
            <a:r>
              <a:rPr lang="en-GB" dirty="0" smtClean="0"/>
              <a:t>Fertilised egg</a:t>
            </a:r>
          </a:p>
          <a:p>
            <a:r>
              <a:rPr lang="en-GB" dirty="0" smtClean="0"/>
              <a:t>Instructions in DNA to make all different tissues</a:t>
            </a:r>
          </a:p>
          <a:p>
            <a:r>
              <a:rPr lang="en-GB" dirty="0" smtClean="0"/>
              <a:t>List as many different types of tissues as possible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48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7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801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B5 Growth and Development</vt:lpstr>
      <vt:lpstr>PowerPoint Presentation</vt:lpstr>
      <vt:lpstr>Development</vt:lpstr>
      <vt:lpstr>Big Changes</vt:lpstr>
      <vt:lpstr>Francesco Redi</vt:lpstr>
      <vt:lpstr>Specialised cells</vt:lpstr>
      <vt:lpstr>Plant Systems</vt:lpstr>
      <vt:lpstr>Body systems</vt:lpstr>
      <vt:lpstr>Zygote</vt:lpstr>
      <vt:lpstr>Egg to embryo</vt:lpstr>
      <vt:lpstr>Identical Twins</vt:lpstr>
      <vt:lpstr>Meristem cells</vt:lpstr>
      <vt:lpstr>Stem Cells</vt:lpstr>
      <vt:lpstr>Meristems make more plants...</vt:lpstr>
      <vt:lpstr>Plants cannot move....</vt:lpstr>
      <vt:lpstr>Chromosomes contain genes..</vt:lpstr>
      <vt:lpstr>Cells grow and divide</vt:lpstr>
      <vt:lpstr>Cell cycle</vt:lpstr>
      <vt:lpstr>Gametes</vt:lpstr>
      <vt:lpstr>Meiosis</vt:lpstr>
      <vt:lpstr>Bases</vt:lpstr>
      <vt:lpstr>DNA Info</vt:lpstr>
      <vt:lpstr>DNA to Proteins</vt:lpstr>
      <vt:lpstr>Where in the cell?</vt:lpstr>
      <vt:lpstr>Structural Proteins</vt:lpstr>
      <vt:lpstr>Functional Proteins</vt:lpstr>
      <vt:lpstr>Link between genes and proteins</vt:lpstr>
      <vt:lpstr>Gene Switching</vt:lpstr>
      <vt:lpstr>Gene switching in embryos</vt:lpstr>
      <vt:lpstr>Stem Cells</vt:lpstr>
      <vt:lpstr>Cloning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B5 Growth and Development</dc:title>
  <dc:creator>pearsone</dc:creator>
  <cp:lastModifiedBy>Michelle Meyers</cp:lastModifiedBy>
  <cp:revision>10</cp:revision>
  <dcterms:created xsi:type="dcterms:W3CDTF">2013-04-30T09:44:10Z</dcterms:created>
  <dcterms:modified xsi:type="dcterms:W3CDTF">2014-06-05T14:06:19Z</dcterms:modified>
</cp:coreProperties>
</file>