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00C-AB23-4236-BFEE-D70D90EF2BD0}" type="datetimeFigureOut">
              <a:rPr lang="en-GB" smtClean="0"/>
              <a:t>04/06/2014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1C27-7A14-4F72-90B9-C1BE20744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28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00C-AB23-4236-BFEE-D70D90EF2BD0}" type="datetimeFigureOut">
              <a:rPr lang="en-GB" smtClean="0"/>
              <a:t>04/06/2014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1C27-7A14-4F72-90B9-C1BE20744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55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00C-AB23-4236-BFEE-D70D90EF2BD0}" type="datetimeFigureOut">
              <a:rPr lang="en-GB" smtClean="0"/>
              <a:t>04/06/2014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1C27-7A14-4F72-90B9-C1BE20744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25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00C-AB23-4236-BFEE-D70D90EF2BD0}" type="datetimeFigureOut">
              <a:rPr lang="en-GB" smtClean="0"/>
              <a:t>04/06/2014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1C27-7A14-4F72-90B9-C1BE20744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37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00C-AB23-4236-BFEE-D70D90EF2BD0}" type="datetimeFigureOut">
              <a:rPr lang="en-GB" smtClean="0"/>
              <a:t>04/06/2014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1C27-7A14-4F72-90B9-C1BE20744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07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00C-AB23-4236-BFEE-D70D90EF2BD0}" type="datetimeFigureOut">
              <a:rPr lang="en-GB" smtClean="0"/>
              <a:t>04/06/2014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1C27-7A14-4F72-90B9-C1BE20744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07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00C-AB23-4236-BFEE-D70D90EF2BD0}" type="datetimeFigureOut">
              <a:rPr lang="en-GB" smtClean="0"/>
              <a:t>04/06/2014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1C27-7A14-4F72-90B9-C1BE20744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3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00C-AB23-4236-BFEE-D70D90EF2BD0}" type="datetimeFigureOut">
              <a:rPr lang="en-GB" smtClean="0"/>
              <a:t>04/06/2014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1C27-7A14-4F72-90B9-C1BE20744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85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00C-AB23-4236-BFEE-D70D90EF2BD0}" type="datetimeFigureOut">
              <a:rPr lang="en-GB" smtClean="0"/>
              <a:t>04/06/2014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1C27-7A14-4F72-90B9-C1BE20744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00C-AB23-4236-BFEE-D70D90EF2BD0}" type="datetimeFigureOut">
              <a:rPr lang="en-GB" smtClean="0"/>
              <a:t>04/06/2014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1C27-7A14-4F72-90B9-C1BE20744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700C-AB23-4236-BFEE-D70D90EF2BD0}" type="datetimeFigureOut">
              <a:rPr lang="en-GB" smtClean="0"/>
              <a:t>04/06/2014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1C27-7A14-4F72-90B9-C1BE20744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52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3700C-AB23-4236-BFEE-D70D90EF2BD0}" type="datetimeFigureOut">
              <a:rPr lang="en-GB" smtClean="0"/>
              <a:t>04/06/2014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1C27-7A14-4F72-90B9-C1BE20744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83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41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Pupil reflex</a:t>
            </a:r>
          </a:p>
          <a:p>
            <a:r>
              <a:rPr lang="en-GB" dirty="0" smtClean="0"/>
              <a:t>Knee jerk</a:t>
            </a:r>
          </a:p>
          <a:p>
            <a:r>
              <a:rPr lang="en-GB" dirty="0" smtClean="0"/>
              <a:t>Dropping a hot object</a:t>
            </a:r>
          </a:p>
          <a:p>
            <a:r>
              <a:rPr lang="en-GB" dirty="0" err="1" smtClean="0"/>
              <a:t>Newborn</a:t>
            </a:r>
            <a:r>
              <a:rPr lang="en-GB" dirty="0" smtClean="0"/>
              <a:t> babies – grasping, stepping, sucking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51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Reflex pathway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Stimulus 	receptor		relay neurone	spinal cord		   motor neurone		effector		response</a:t>
            </a:r>
          </a:p>
          <a:p>
            <a:r>
              <a:rPr lang="en-GB" dirty="0" smtClean="0"/>
              <a:t>This is a fixed pathway – there is no change</a:t>
            </a:r>
          </a:p>
          <a:p>
            <a:r>
              <a:rPr lang="en-GB" dirty="0" smtClean="0"/>
              <a:t>Enables reflex responses to be automatic and rapid</a:t>
            </a:r>
          </a:p>
          <a:p>
            <a:r>
              <a:rPr lang="en-GB" dirty="0" smtClean="0"/>
              <a:t>This is because there is no processing of information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2411760" y="1772816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7480800" y="2294723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4860032" y="1747492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3390266" y="2231551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467544" y="2230016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3144884" y="2780928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80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Synapse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Gap between two adjacent neurones</a:t>
            </a:r>
          </a:p>
          <a:p>
            <a:r>
              <a:rPr lang="en-GB" dirty="0" smtClean="0"/>
              <a:t>Impulses are transmitted across them</a:t>
            </a:r>
          </a:p>
          <a:p>
            <a:r>
              <a:rPr lang="en-GB" dirty="0" smtClean="0"/>
              <a:t>This is done using a chemical transmitter</a:t>
            </a:r>
          </a:p>
          <a:p>
            <a:r>
              <a:rPr lang="en-GB" dirty="0" smtClean="0"/>
              <a:t>As the impulse reaches the ending of the </a:t>
            </a:r>
            <a:r>
              <a:rPr lang="en-GB" b="1" u="sng" dirty="0" smtClean="0"/>
              <a:t>first neurone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It triggers the release of the chemical transmitter</a:t>
            </a:r>
          </a:p>
          <a:p>
            <a:r>
              <a:rPr lang="en-GB" dirty="0" smtClean="0"/>
              <a:t>From the first neurone into the synapse</a:t>
            </a:r>
          </a:p>
          <a:p>
            <a:r>
              <a:rPr lang="en-GB" dirty="0" smtClean="0"/>
              <a:t>The transmitter diffuses across the synapse</a:t>
            </a:r>
          </a:p>
          <a:p>
            <a:r>
              <a:rPr lang="en-GB" dirty="0" smtClean="0"/>
              <a:t>And binds to receptor molecules on the membrane of</a:t>
            </a:r>
          </a:p>
          <a:p>
            <a:r>
              <a:rPr lang="en-GB" b="1" u="sng" dirty="0" smtClean="0"/>
              <a:t>The second neurone</a:t>
            </a:r>
            <a:endParaRPr lang="en-GB" u="sng" dirty="0"/>
          </a:p>
          <a:p>
            <a:r>
              <a:rPr lang="en-GB" dirty="0" smtClean="0"/>
              <a:t>The chemical transmitter is then reabsorbed by</a:t>
            </a:r>
          </a:p>
          <a:p>
            <a:r>
              <a:rPr lang="en-GB" dirty="0" smtClean="0"/>
              <a:t>Reuptake channels in the </a:t>
            </a:r>
            <a:r>
              <a:rPr lang="en-GB" b="1" u="sng" dirty="0" smtClean="0"/>
              <a:t>first neurone</a:t>
            </a:r>
          </a:p>
          <a:p>
            <a:r>
              <a:rPr lang="en-GB" dirty="0" smtClean="0"/>
              <a:t>Only specific chemical transmitter molecules bind to certain receptor molecules, making the impulse specific for its function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67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do impulses travel in one direction only?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FIRST NEURONE</a:t>
            </a:r>
            <a:r>
              <a:rPr lang="en-GB" dirty="0"/>
              <a:t> </a:t>
            </a:r>
            <a:r>
              <a:rPr lang="en-GB" dirty="0" smtClean="0"/>
              <a:t>only releases the chemical transmitter</a:t>
            </a:r>
          </a:p>
          <a:p>
            <a:r>
              <a:rPr lang="en-GB" b="1" u="sng" dirty="0" smtClean="0"/>
              <a:t>SECOND NEURONE</a:t>
            </a:r>
            <a:r>
              <a:rPr lang="en-GB" dirty="0" smtClean="0"/>
              <a:t> only contains the receptor molecules that bind the transmitter and trigger a response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34082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Drugs – Ecstasy, Beta blockers, </a:t>
            </a:r>
            <a:r>
              <a:rPr lang="en-GB" dirty="0" err="1" smtClean="0"/>
              <a:t>prozac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Serotonin – transmitter that gives feeling of happiness/pleasure.</a:t>
            </a:r>
          </a:p>
          <a:p>
            <a:r>
              <a:rPr lang="en-GB" dirty="0" smtClean="0"/>
              <a:t>a lack of serotonin can cause depression</a:t>
            </a:r>
          </a:p>
          <a:p>
            <a:r>
              <a:rPr lang="en-GB" b="1" u="sng" dirty="0" smtClean="0"/>
              <a:t>Ecstasy:</a:t>
            </a:r>
          </a:p>
          <a:p>
            <a:r>
              <a:rPr lang="en-GB" dirty="0" smtClean="0"/>
              <a:t>MDMA – blocks the sites in the brain’s synapses (re-uptake channels) where the transmitter substance, serotonin, is removed</a:t>
            </a:r>
          </a:p>
          <a:p>
            <a:r>
              <a:rPr lang="en-GB" dirty="0" smtClean="0"/>
              <a:t>Leads to an increase in concentration of serotonin in the synapse</a:t>
            </a:r>
          </a:p>
          <a:p>
            <a:r>
              <a:rPr lang="en-GB" dirty="0" smtClean="0"/>
              <a:t>Causes an increases in the trigger of impulses in the second synapse</a:t>
            </a:r>
          </a:p>
          <a:p>
            <a:r>
              <a:rPr lang="en-GB" b="1" u="sng" dirty="0" smtClean="0"/>
              <a:t>Prozac:</a:t>
            </a:r>
          </a:p>
          <a:p>
            <a:r>
              <a:rPr lang="en-GB" dirty="0" smtClean="0"/>
              <a:t>Works in the same way as ecstasy</a:t>
            </a:r>
          </a:p>
          <a:p>
            <a:r>
              <a:rPr lang="en-GB" b="1" u="sng" dirty="0" smtClean="0"/>
              <a:t>Beta blockers:</a:t>
            </a:r>
          </a:p>
          <a:p>
            <a:r>
              <a:rPr lang="en-GB" b="1" dirty="0"/>
              <a:t>Beta blockers</a:t>
            </a:r>
            <a:r>
              <a:rPr lang="en-GB" dirty="0"/>
              <a:t> are drugs that can help people who suffer from angina (chest pain due to a heart condition). </a:t>
            </a:r>
            <a:endParaRPr lang="en-GB" dirty="0" smtClean="0"/>
          </a:p>
          <a:p>
            <a:r>
              <a:rPr lang="en-GB" dirty="0" smtClean="0"/>
              <a:t>They </a:t>
            </a:r>
            <a:r>
              <a:rPr lang="en-GB" dirty="0"/>
              <a:t>work by blocking the receptor sites on heart muscle </a:t>
            </a:r>
            <a:r>
              <a:rPr lang="en-GB" dirty="0" smtClean="0"/>
              <a:t>cells</a:t>
            </a:r>
          </a:p>
          <a:p>
            <a:r>
              <a:rPr lang="en-GB" dirty="0" smtClean="0"/>
              <a:t>So </a:t>
            </a:r>
            <a:r>
              <a:rPr lang="en-GB" dirty="0"/>
              <a:t>impulses from nerves which would speed up the heart are prevented from passing to the heart.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42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Cerebral cortex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 of brain concerned with intelligence, language, memory, consciousness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20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Brain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Scientists can map regions of the brain to particular functions</a:t>
            </a:r>
          </a:p>
          <a:p>
            <a:r>
              <a:rPr lang="en-GB" dirty="0" smtClean="0"/>
              <a:t>Study patients with brain damage and look at loss of function and link to region of the brain that is damaged</a:t>
            </a:r>
          </a:p>
          <a:p>
            <a:r>
              <a:rPr lang="en-GB" dirty="0" smtClean="0"/>
              <a:t>Electrical stimulation – stimulating regions of the brain allows scientists to find which function is activated from the stimulation of the brain</a:t>
            </a:r>
          </a:p>
          <a:p>
            <a:r>
              <a:rPr lang="en-GB" dirty="0" smtClean="0"/>
              <a:t>MRI scans – detailed picture of brain structure and coloured areas will show brain activity</a:t>
            </a:r>
          </a:p>
          <a:p>
            <a:r>
              <a:rPr lang="en-GB" dirty="0" smtClean="0"/>
              <a:t>Can see which parts of the brain are active when patients are doing things e.g. listening to music, trying to recall a memory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60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 reflex response to a new stimulus can be learned by introducing the secondary stimulus in association with the primary stimulus</a:t>
            </a:r>
          </a:p>
          <a:p>
            <a:r>
              <a:rPr lang="en-GB" dirty="0" smtClean="0"/>
              <a:t>E.g. Pavlov’s dog</a:t>
            </a:r>
          </a:p>
          <a:p>
            <a:r>
              <a:rPr lang="en-GB" dirty="0" smtClean="0"/>
              <a:t>Primary stimulus – </a:t>
            </a:r>
          </a:p>
          <a:p>
            <a:r>
              <a:rPr lang="en-GB" dirty="0" smtClean="0"/>
              <a:t>Initial reflex response - </a:t>
            </a:r>
          </a:p>
          <a:p>
            <a:r>
              <a:rPr lang="en-GB" dirty="0" smtClean="0"/>
              <a:t>Secondary stimulus – </a:t>
            </a:r>
          </a:p>
          <a:p>
            <a:r>
              <a:rPr lang="en-GB" dirty="0" smtClean="0"/>
              <a:t>Final reflex response – </a:t>
            </a:r>
          </a:p>
          <a:p>
            <a:r>
              <a:rPr lang="en-GB" dirty="0" smtClean="0"/>
              <a:t>What has to occur for a new reflex to be learned?</a:t>
            </a:r>
          </a:p>
          <a:p>
            <a:r>
              <a:rPr lang="en-GB" dirty="0" smtClean="0"/>
              <a:t>Repetition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0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In a conditioned reflex the final response (e.g. salivation)</a:t>
            </a:r>
          </a:p>
          <a:p>
            <a:r>
              <a:rPr lang="en-GB" dirty="0" smtClean="0"/>
              <a:t>Has no direct connection to the secondary response (e.g. bell ringing)</a:t>
            </a:r>
          </a:p>
          <a:p>
            <a:r>
              <a:rPr lang="en-GB" dirty="0" smtClean="0"/>
              <a:t>Conditioned reflexes are a form of simple learning that can increase an animal’s chance of survival</a:t>
            </a:r>
          </a:p>
          <a:p>
            <a:r>
              <a:rPr lang="en-GB" dirty="0" smtClean="0"/>
              <a:t>E.g. eating  a coloured plant that is poisonous (will taste bitter). The colour will act as a deterrent and the animal will avoid as it will associate the colour (secondary stimulus) with poison (reflex – taste)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98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Modification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reflex response can be modified </a:t>
            </a:r>
          </a:p>
          <a:p>
            <a:r>
              <a:rPr lang="en-GB" dirty="0" smtClean="0"/>
              <a:t>Sending a sensory impulse to the brain during a reflex response</a:t>
            </a:r>
          </a:p>
          <a:p>
            <a:r>
              <a:rPr lang="en-GB" dirty="0" smtClean="0"/>
              <a:t>Allows the brain to make a conscious decision</a:t>
            </a:r>
          </a:p>
          <a:p>
            <a:r>
              <a:rPr lang="en-GB" dirty="0" smtClean="0"/>
              <a:t>The brain can modify a reflex response via a neuron to the motor neuron of the reflex arc</a:t>
            </a:r>
          </a:p>
          <a:p>
            <a:r>
              <a:rPr lang="en-GB" dirty="0" smtClean="0"/>
              <a:t>E.g. keeping hold of a hot object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16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Stimulus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Your environment around you is constantly changing</a:t>
            </a:r>
          </a:p>
          <a:p>
            <a:r>
              <a:rPr lang="en-GB" dirty="0" smtClean="0"/>
              <a:t>A change in the environment is called s stimulus</a:t>
            </a:r>
          </a:p>
          <a:p>
            <a:r>
              <a:rPr lang="en-GB" dirty="0" smtClean="0"/>
              <a:t>You need to be able to respond to a stimulus in order to survive</a:t>
            </a:r>
          </a:p>
          <a:p>
            <a:r>
              <a:rPr lang="en-GB" dirty="0" smtClean="0"/>
              <a:t>Single celled organisms respond immediately to a stimulus but the cells of multicellular organisms need to communicate with each other to bring about a response</a:t>
            </a:r>
          </a:p>
          <a:p>
            <a:r>
              <a:rPr lang="en-GB" dirty="0" smtClean="0"/>
              <a:t>That is the function of the nervous system</a:t>
            </a:r>
          </a:p>
          <a:p>
            <a:r>
              <a:rPr lang="en-GB" dirty="0" smtClean="0"/>
              <a:t>What other communication system does the body have?</a:t>
            </a:r>
          </a:p>
          <a:p>
            <a:r>
              <a:rPr lang="en-GB" dirty="0" smtClean="0"/>
              <a:t>Hormonal </a:t>
            </a:r>
          </a:p>
          <a:p>
            <a:r>
              <a:rPr lang="en-GB" dirty="0" smtClean="0"/>
              <a:t>The development of nervous and hormonal systems evolved with the development of complex multicellular organisms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0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Evolution of a larger brain in humans has given us a better chance of survival</a:t>
            </a:r>
          </a:p>
          <a:p>
            <a:r>
              <a:rPr lang="en-GB" dirty="0" smtClean="0"/>
              <a:t>The brain has billions of neurons that allows learning by experience, including social behaviour</a:t>
            </a:r>
          </a:p>
          <a:p>
            <a:r>
              <a:rPr lang="en-GB" dirty="0" smtClean="0"/>
              <a:t>During development the interaction between mammals and their environment results in neuron pathways forming in the brain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50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brain of a new-born baby is only partly developed</a:t>
            </a:r>
          </a:p>
          <a:p>
            <a:r>
              <a:rPr lang="en-GB" dirty="0" smtClean="0"/>
              <a:t>Most of the neurone connections are not yet formed</a:t>
            </a:r>
          </a:p>
          <a:p>
            <a:r>
              <a:rPr lang="en-GB" dirty="0" smtClean="0"/>
              <a:t>The brain becomes more and more developed with every new experience</a:t>
            </a:r>
          </a:p>
          <a:p>
            <a:r>
              <a:rPr lang="en-GB" dirty="0" smtClean="0"/>
              <a:t>This is because new neurone connections are formed with every new experience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0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Connections form when a child experiences new things</a:t>
            </a:r>
          </a:p>
          <a:p>
            <a:r>
              <a:rPr lang="en-GB" dirty="0" smtClean="0"/>
              <a:t>When a neurone is stimulated it branches out, connecting with other neurones</a:t>
            </a:r>
          </a:p>
          <a:p>
            <a:r>
              <a:rPr lang="en-GB" dirty="0" smtClean="0"/>
              <a:t>By the age of three most of the neurone connections that will be made have already been formed, making a huge network of neurones, with trillions of possible routes for impulses to take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4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When experiences are repeated over and over the pathways are strengthened</a:t>
            </a:r>
          </a:p>
          <a:p>
            <a:r>
              <a:rPr lang="en-GB" dirty="0" smtClean="0"/>
              <a:t>Strengthened pathways are more likely to transmit impulses</a:t>
            </a:r>
          </a:p>
          <a:p>
            <a:r>
              <a:rPr lang="en-GB" dirty="0" smtClean="0"/>
              <a:t>After the age of ten, pathways that aren’t used die off – that’s why it’s harder for older people to learn new things</a:t>
            </a:r>
          </a:p>
          <a:p>
            <a:r>
              <a:rPr lang="en-GB" dirty="0" smtClean="0"/>
              <a:t>But….new neurone connections can still form in adults, which is why they can still learn</a:t>
            </a:r>
          </a:p>
          <a:p>
            <a:r>
              <a:rPr lang="en-GB" dirty="0" smtClean="0"/>
              <a:t>Because of the variety of potential pathways in the brain, it makes it possible for mammals to adapt to new situations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79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Feral children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only acquire certain skills up to a particular age, including language development</a:t>
            </a:r>
          </a:p>
          <a:p>
            <a:r>
              <a:rPr lang="en-GB" dirty="0" smtClean="0"/>
              <a:t>Nerve pathways need to be strengthened at an early 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15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Receptors and effectors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detect changes in our surroundings through sense receptors in our bodies</a:t>
            </a:r>
          </a:p>
          <a:p>
            <a:r>
              <a:rPr lang="en-GB" dirty="0" smtClean="0"/>
              <a:t>These are receptor cells and make up part of more complex organs e.g. light receptors in the eye</a:t>
            </a:r>
          </a:p>
          <a:p>
            <a:r>
              <a:rPr lang="en-GB" dirty="0" smtClean="0"/>
              <a:t>Effectors bring about a response to the external change</a:t>
            </a:r>
          </a:p>
          <a:p>
            <a:r>
              <a:rPr lang="en-GB" dirty="0" smtClean="0"/>
              <a:t>Effectors are usually muscles or glands that secrete hormones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89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Nervous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Made up of two parts: CNS and PNS</a:t>
            </a:r>
          </a:p>
          <a:p>
            <a:r>
              <a:rPr lang="en-GB" b="1" u="sng" dirty="0" smtClean="0"/>
              <a:t>CNS:</a:t>
            </a:r>
          </a:p>
          <a:p>
            <a:r>
              <a:rPr lang="en-GB" dirty="0" smtClean="0"/>
              <a:t>Brain and spinal cord</a:t>
            </a:r>
          </a:p>
          <a:p>
            <a:r>
              <a:rPr lang="en-GB" b="1" u="sng" dirty="0" smtClean="0"/>
              <a:t>PNS:</a:t>
            </a:r>
            <a:endParaRPr lang="en-GB" dirty="0" smtClean="0"/>
          </a:p>
          <a:p>
            <a:r>
              <a:rPr lang="en-GB" dirty="0" smtClean="0"/>
              <a:t>Sensory and motor neurones that connect to the CNS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25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Conscious nerve pathway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We often are aware of changes in our environment and make a conscious decision as to how to respond to that change</a:t>
            </a:r>
          </a:p>
          <a:p>
            <a:r>
              <a:rPr lang="en-GB" dirty="0" smtClean="0"/>
              <a:t>The nerve pathway is as follows:</a:t>
            </a:r>
          </a:p>
          <a:p>
            <a:r>
              <a:rPr lang="en-GB" dirty="0" smtClean="0"/>
              <a:t>Stimulus		receptor	       sensory neurone</a:t>
            </a:r>
          </a:p>
          <a:p>
            <a:pPr marL="0" indent="0">
              <a:buNone/>
            </a:pPr>
            <a:r>
              <a:rPr lang="en-GB" dirty="0" smtClean="0"/>
              <a:t>Processing centre (CNS)		motor neurone	effector		response</a:t>
            </a:r>
          </a:p>
          <a:p>
            <a:r>
              <a:rPr lang="en-GB" dirty="0" smtClean="0"/>
              <a:t>Sensory neurones carry messages from the receptor to the CNS and motor neurones carry messages away from the CNS to the effector</a:t>
            </a:r>
          </a:p>
          <a:p>
            <a:r>
              <a:rPr lang="en-GB" dirty="0" smtClean="0"/>
              <a:t>In this situation the CNS brings about a response and the brain is in control of the response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2351673" y="3212976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4644008" y="3212976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7524328" y="3573016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3112604" y="3933056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4172178" y="3573016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8100392" y="3212976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62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Neurone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Nerve cell</a:t>
            </a:r>
          </a:p>
          <a:p>
            <a:r>
              <a:rPr lang="en-GB" dirty="0" smtClean="0"/>
              <a:t>Transmit information through the nervous system as electrical impulses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17032"/>
            <a:ext cx="38195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80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Structure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400" b="1" u="sng" dirty="0" smtClean="0"/>
              <a:t>Axon</a:t>
            </a:r>
            <a:r>
              <a:rPr lang="en-GB" sz="2400" dirty="0" smtClean="0"/>
              <a:t> – long fibre of cell containing cytoplasm and surrounded by cell membrane – allows impulses to quickly travel long distances</a:t>
            </a: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12776"/>
            <a:ext cx="5414102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11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Structure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sz="2400" b="1" u="sng" dirty="0" smtClean="0"/>
              <a:t>Fatty, insulating sheath – </a:t>
            </a:r>
            <a:r>
              <a:rPr lang="en-GB" sz="2400" dirty="0" smtClean="0"/>
              <a:t>fatty sheath acts as an electrical insulator, shielding the neurone from neighbouring cells and speeding up the electrical impulse</a:t>
            </a:r>
          </a:p>
          <a:p>
            <a:r>
              <a:rPr lang="en-GB" sz="2400" dirty="0" smtClean="0"/>
              <a:t>Neurones have this layer so not impulse leaves the neurone and so there is no interference from other nearby neurones</a:t>
            </a: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12776"/>
            <a:ext cx="5414102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557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Reflex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Sometimes you need to respond to a stimulus very quickly</a:t>
            </a:r>
          </a:p>
          <a:p>
            <a:r>
              <a:rPr lang="en-GB" dirty="0" smtClean="0"/>
              <a:t>This occurs as an involuntary reflex i.e. you are not consciously aware of the response to the stimulus</a:t>
            </a:r>
          </a:p>
          <a:p>
            <a:r>
              <a:rPr lang="en-GB" dirty="0" smtClean="0"/>
              <a:t>This type of coordinated response does not involve the brain and therefore can occur quicker</a:t>
            </a:r>
          </a:p>
          <a:p>
            <a:r>
              <a:rPr lang="en-GB" dirty="0" smtClean="0"/>
              <a:t>The spinal cord and relay neurones help to bring about a rapid response without conscious thought</a:t>
            </a:r>
          </a:p>
          <a:p>
            <a:r>
              <a:rPr lang="en-GB" dirty="0" smtClean="0"/>
              <a:t>Occur in simple organisms as a survival mechanism – help to move away from danger, find food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22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1197</Words>
  <Application>Microsoft Office PowerPoint</Application>
  <PresentationFormat>On-screen Show (4:3)</PresentationFormat>
  <Paragraphs>131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B6</vt:lpstr>
      <vt:lpstr>Stimulus </vt:lpstr>
      <vt:lpstr>Receptors and effectors </vt:lpstr>
      <vt:lpstr>Nervous system</vt:lpstr>
      <vt:lpstr>Conscious nerve pathway</vt:lpstr>
      <vt:lpstr>Neurone </vt:lpstr>
      <vt:lpstr>Structure </vt:lpstr>
      <vt:lpstr>Structure </vt:lpstr>
      <vt:lpstr>Reflex actions</vt:lpstr>
      <vt:lpstr>Examples </vt:lpstr>
      <vt:lpstr>Reflex pathway</vt:lpstr>
      <vt:lpstr>Synapse </vt:lpstr>
      <vt:lpstr>Why do impulses travel in one direction only?</vt:lpstr>
      <vt:lpstr>Drugs – Ecstasy, Beta blockers, prozac</vt:lpstr>
      <vt:lpstr>Cerebral cortex</vt:lpstr>
      <vt:lpstr>Brain function</vt:lpstr>
      <vt:lpstr>Conditioning </vt:lpstr>
      <vt:lpstr>Conditioning</vt:lpstr>
      <vt:lpstr>Modification </vt:lpstr>
      <vt:lpstr>Learning </vt:lpstr>
      <vt:lpstr>Learning </vt:lpstr>
      <vt:lpstr>Learning </vt:lpstr>
      <vt:lpstr>Learning </vt:lpstr>
      <vt:lpstr>Feral children</vt:lpstr>
    </vt:vector>
  </TitlesOfParts>
  <Company>Sanders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B6</dc:title>
  <dc:creator>Michelle Meyers</dc:creator>
  <cp:lastModifiedBy>Michelle Meyers</cp:lastModifiedBy>
  <cp:revision>35</cp:revision>
  <dcterms:created xsi:type="dcterms:W3CDTF">2014-06-03T05:10:10Z</dcterms:created>
  <dcterms:modified xsi:type="dcterms:W3CDTF">2014-06-04T12:21:29Z</dcterms:modified>
</cp:coreProperties>
</file>