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62" r:id="rId9"/>
    <p:sldId id="281" r:id="rId10"/>
    <p:sldId id="264" r:id="rId11"/>
    <p:sldId id="265" r:id="rId12"/>
    <p:sldId id="266" r:id="rId13"/>
    <p:sldId id="267" r:id="rId14"/>
    <p:sldId id="268" r:id="rId15"/>
    <p:sldId id="282" r:id="rId16"/>
    <p:sldId id="283" r:id="rId17"/>
    <p:sldId id="269" r:id="rId18"/>
    <p:sldId id="270" r:id="rId19"/>
    <p:sldId id="288" r:id="rId20"/>
    <p:sldId id="289" r:id="rId21"/>
    <p:sldId id="271" r:id="rId22"/>
    <p:sldId id="272" r:id="rId23"/>
    <p:sldId id="285" r:id="rId24"/>
    <p:sldId id="273" r:id="rId25"/>
    <p:sldId id="274" r:id="rId26"/>
    <p:sldId id="275" r:id="rId27"/>
    <p:sldId id="276" r:id="rId28"/>
    <p:sldId id="277" r:id="rId29"/>
    <p:sldId id="286" r:id="rId30"/>
    <p:sldId id="287" r:id="rId31"/>
    <p:sldId id="278" r:id="rId32"/>
    <p:sldId id="284" r:id="rId33"/>
    <p:sldId id="351" r:id="rId34"/>
    <p:sldId id="279" r:id="rId35"/>
    <p:sldId id="290" r:id="rId36"/>
    <p:sldId id="291" r:id="rId37"/>
    <p:sldId id="292" r:id="rId38"/>
    <p:sldId id="293" r:id="rId39"/>
    <p:sldId id="299" r:id="rId40"/>
    <p:sldId id="310" r:id="rId41"/>
    <p:sldId id="296" r:id="rId42"/>
    <p:sldId id="300" r:id="rId43"/>
    <p:sldId id="314" r:id="rId44"/>
    <p:sldId id="298" r:id="rId45"/>
    <p:sldId id="312" r:id="rId46"/>
    <p:sldId id="313" r:id="rId47"/>
    <p:sldId id="301" r:id="rId48"/>
    <p:sldId id="302" r:id="rId49"/>
    <p:sldId id="303" r:id="rId50"/>
    <p:sldId id="305" r:id="rId51"/>
    <p:sldId id="308" r:id="rId52"/>
    <p:sldId id="309" r:id="rId53"/>
    <p:sldId id="316" r:id="rId54"/>
    <p:sldId id="315" r:id="rId55"/>
    <p:sldId id="318" r:id="rId56"/>
    <p:sldId id="320" r:id="rId57"/>
    <p:sldId id="352" r:id="rId58"/>
    <p:sldId id="353" r:id="rId59"/>
    <p:sldId id="321" r:id="rId60"/>
    <p:sldId id="323" r:id="rId61"/>
    <p:sldId id="324" r:id="rId62"/>
    <p:sldId id="325" r:id="rId63"/>
    <p:sldId id="327" r:id="rId64"/>
    <p:sldId id="329" r:id="rId65"/>
    <p:sldId id="330" r:id="rId66"/>
    <p:sldId id="331" r:id="rId67"/>
    <p:sldId id="332" r:id="rId68"/>
    <p:sldId id="356" r:id="rId69"/>
    <p:sldId id="357" r:id="rId70"/>
    <p:sldId id="333" r:id="rId71"/>
    <p:sldId id="334" r:id="rId72"/>
    <p:sldId id="335" r:id="rId73"/>
    <p:sldId id="336" r:id="rId74"/>
    <p:sldId id="354" r:id="rId75"/>
    <p:sldId id="355" r:id="rId76"/>
    <p:sldId id="337" r:id="rId77"/>
    <p:sldId id="338" r:id="rId78"/>
    <p:sldId id="339" r:id="rId79"/>
    <p:sldId id="358" r:id="rId80"/>
    <p:sldId id="340" r:id="rId81"/>
    <p:sldId id="341" r:id="rId82"/>
    <p:sldId id="360" r:id="rId83"/>
    <p:sldId id="342" r:id="rId84"/>
    <p:sldId id="343" r:id="rId85"/>
    <p:sldId id="361" r:id="rId86"/>
    <p:sldId id="362" r:id="rId87"/>
    <p:sldId id="363" r:id="rId88"/>
    <p:sldId id="345" r:id="rId89"/>
    <p:sldId id="359" r:id="rId90"/>
    <p:sldId id="347" r:id="rId91"/>
    <p:sldId id="349" r:id="rId92"/>
    <p:sldId id="350"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0" d="100"/>
          <a:sy n="50" d="100"/>
        </p:scale>
        <p:origin x="-1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8532-902B-4ACF-9181-44067CAE189D}" type="datetimeFigureOut">
              <a:rPr lang="en-GB" smtClean="0"/>
              <a:pPr/>
              <a:t>21/05/2014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47A28F-8E53-4C71-A761-B1763D53FBC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88532-902B-4ACF-9181-44067CAE189D}" type="datetimeFigureOut">
              <a:rPr lang="en-GB" smtClean="0"/>
              <a:pPr/>
              <a:t>21/05/2014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7A28F-8E53-4C71-A761-B1763D53FBC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ln w="57150">
            <a:solidFill>
              <a:srgbClr val="FF0000"/>
            </a:solidFill>
          </a:ln>
        </p:spPr>
        <p:txBody>
          <a:bodyPr/>
          <a:lstStyle/>
          <a:p>
            <a:r>
              <a:rPr lang="en-GB" b="1" dirty="0" smtClean="0"/>
              <a:t>OCR B7 Further Biology</a:t>
            </a:r>
            <a:br>
              <a:rPr lang="en-GB" b="1" dirty="0" smtClean="0"/>
            </a:br>
            <a:r>
              <a:rPr lang="en-GB" b="1" dirty="0" smtClean="0"/>
              <a:t>Revision</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FF00"/>
            </a:solidFill>
          </a:ln>
        </p:spPr>
        <p:txBody>
          <a:bodyPr>
            <a:noAutofit/>
          </a:bodyPr>
          <a:lstStyle/>
          <a:p>
            <a:r>
              <a:rPr lang="en-GB" sz="2400" b="1" dirty="0" smtClean="0"/>
              <a:t>B7.1 Peak performance – movement and exercise</a:t>
            </a:r>
            <a:r>
              <a:rPr lang="en-GB" sz="2400" dirty="0" smtClean="0"/>
              <a:t/>
            </a:r>
            <a:br>
              <a:rPr lang="en-GB" sz="2400" dirty="0" smtClean="0"/>
            </a:br>
            <a:r>
              <a:rPr lang="en-GB" sz="2400" dirty="0" smtClean="0"/>
              <a:t>12. Describe </a:t>
            </a:r>
            <a:r>
              <a:rPr lang="en-GB" sz="2400" dirty="0"/>
              <a:t>the role of the physiotherapist in treatment of skeletal-muscular injury</a:t>
            </a:r>
            <a:r>
              <a:rPr lang="en-GB" sz="2400" dirty="0" smtClean="0"/>
              <a:t>.</a:t>
            </a:r>
            <a:endParaRPr lang="en-GB" sz="2400" dirty="0"/>
          </a:p>
        </p:txBody>
      </p:sp>
      <p:sp>
        <p:nvSpPr>
          <p:cNvPr id="3" name="TextBox 2"/>
          <p:cNvSpPr txBox="1"/>
          <p:nvPr/>
        </p:nvSpPr>
        <p:spPr>
          <a:xfrm>
            <a:off x="467544" y="1628800"/>
            <a:ext cx="8208912" cy="3785652"/>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Use the textbook and your revision guide to write a summary of the role of the physiotherapist in treatment of skeletal-muscular injury.</a:t>
            </a:r>
          </a:p>
          <a:p>
            <a:pPr marL="342900" indent="-342900">
              <a:buFont typeface="+mj-lt"/>
              <a:buAutoNum type="arabicPeriod"/>
            </a:pPr>
            <a:endParaRPr lang="en-GB" sz="2400" dirty="0" smtClean="0"/>
          </a:p>
          <a:p>
            <a:pPr marL="342900" indent="-342900">
              <a:buFont typeface="+mj-lt"/>
              <a:buAutoNum type="arabicPeriod"/>
            </a:pPr>
            <a:r>
              <a:rPr lang="en-GB" sz="2400" dirty="0" smtClean="0"/>
              <a:t>What are the advantages of physiotherapy when you have an injured joint?</a:t>
            </a:r>
          </a:p>
          <a:p>
            <a:pPr marL="342900" indent="-342900">
              <a:buFont typeface="+mj-lt"/>
              <a:buAutoNum type="arabicPeriod"/>
            </a:pPr>
            <a:endParaRPr lang="en-GB" sz="2400" dirty="0" smtClean="0"/>
          </a:p>
          <a:p>
            <a:pPr marL="342900" indent="-342900">
              <a:buFont typeface="+mj-lt"/>
              <a:buAutoNum type="arabicPeriod"/>
            </a:pPr>
            <a:r>
              <a:rPr lang="en-GB" sz="2400" dirty="0" smtClean="0"/>
              <a:t>Why is it important to comply with the treatment your physiotherapist gives you?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r>
              <a:rPr lang="en-GB" dirty="0" smtClean="0"/>
              <a:t>MUST state factors that need to be disclosed </a:t>
            </a:r>
            <a:r>
              <a:rPr lang="en-GB" dirty="0"/>
              <a:t>before an exercise regime is </a:t>
            </a:r>
            <a:r>
              <a:rPr lang="en-GB" dirty="0" smtClean="0"/>
              <a:t>started.</a:t>
            </a:r>
          </a:p>
          <a:p>
            <a:endParaRPr lang="en-GB" dirty="0" smtClean="0"/>
          </a:p>
          <a:p>
            <a:r>
              <a:rPr lang="en-GB" dirty="0" smtClean="0"/>
              <a:t>SHOULD calculate BMI using the correct equation.</a:t>
            </a:r>
          </a:p>
          <a:p>
            <a:endParaRPr lang="en-GB" dirty="0" smtClean="0"/>
          </a:p>
          <a:p>
            <a:r>
              <a:rPr lang="en-GB" dirty="0" smtClean="0"/>
              <a:t>COULD analyse data to assess the fitness of an individual.</a:t>
            </a:r>
            <a:endParaRPr lang="en-GB" dirty="0"/>
          </a:p>
        </p:txBody>
      </p:sp>
      <p:sp>
        <p:nvSpPr>
          <p:cNvPr id="4" name="TextBox 3"/>
          <p:cNvSpPr txBox="1"/>
          <p:nvPr/>
        </p:nvSpPr>
        <p:spPr>
          <a:xfrm>
            <a:off x="7164288" y="260648"/>
            <a:ext cx="1512168" cy="369332"/>
          </a:xfrm>
          <a:prstGeom prst="rect">
            <a:avLst/>
          </a:prstGeom>
          <a:noFill/>
        </p:spPr>
        <p:txBody>
          <a:bodyPr wrap="square" rtlCol="0">
            <a:spAutoFit/>
          </a:bodyPr>
          <a:lstStyle/>
          <a:p>
            <a:pPr algn="r"/>
            <a:r>
              <a:rPr lang="en-GB" b="1" dirty="0" smtClean="0"/>
              <a:t>Tues. 04/06</a:t>
            </a:r>
            <a:endParaRPr lang="en-GB"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B0F0"/>
            </a:solidFill>
          </a:ln>
        </p:spPr>
        <p:txBody>
          <a:bodyPr>
            <a:noAutofit/>
          </a:bodyPr>
          <a:lstStyle/>
          <a:p>
            <a:r>
              <a:rPr lang="en-GB" sz="2400" b="1" dirty="0" smtClean="0"/>
              <a:t>B7.1 Peak performance – movement and exercise</a:t>
            </a:r>
            <a:r>
              <a:rPr lang="en-GB" sz="2400" dirty="0" smtClean="0"/>
              <a:t/>
            </a:r>
            <a:br>
              <a:rPr lang="en-GB" sz="2400" dirty="0" smtClean="0"/>
            </a:br>
            <a:r>
              <a:rPr lang="en-GB" sz="2400" dirty="0" smtClean="0"/>
              <a:t>5. Explain </a:t>
            </a:r>
            <a:r>
              <a:rPr lang="en-GB" sz="2400" dirty="0"/>
              <a:t>why certain factors in a person’s medical or lifestyle history need to be disclosed before an exercise regime is started</a:t>
            </a:r>
          </a:p>
        </p:txBody>
      </p:sp>
      <p:sp>
        <p:nvSpPr>
          <p:cNvPr id="3" name="TextBox 2"/>
          <p:cNvSpPr txBox="1"/>
          <p:nvPr/>
        </p:nvSpPr>
        <p:spPr>
          <a:xfrm>
            <a:off x="467544" y="1628800"/>
            <a:ext cx="8208912" cy="3046988"/>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Create a mind map to include:</a:t>
            </a:r>
          </a:p>
          <a:p>
            <a:pPr marL="914400" lvl="1" indent="-457200">
              <a:buFont typeface="+mj-lt"/>
              <a:buAutoNum type="alphaLcPeriod"/>
            </a:pPr>
            <a:r>
              <a:rPr lang="en-GB" sz="2400" dirty="0" smtClean="0"/>
              <a:t>The medical and lifestyle factors that need to be disclosed before an exercise regime is started.</a:t>
            </a:r>
          </a:p>
          <a:p>
            <a:pPr marL="914400" lvl="1" indent="-457200">
              <a:buFont typeface="+mj-lt"/>
              <a:buAutoNum type="alphaLcPeriod"/>
            </a:pPr>
            <a:r>
              <a:rPr lang="en-GB" sz="2400" dirty="0" smtClean="0"/>
              <a:t>Why it is important for these things to be disclosed.</a:t>
            </a:r>
          </a:p>
          <a:p>
            <a:pPr marL="914400" lvl="1" indent="-457200">
              <a:buFont typeface="+mj-lt"/>
              <a:buAutoNum type="alphaLcPeriod"/>
            </a:pPr>
            <a:endParaRPr lang="en-GB" sz="2400" dirty="0"/>
          </a:p>
          <a:p>
            <a:pPr marL="457200" indent="-457200">
              <a:buFont typeface="+mj-lt"/>
              <a:buAutoNum type="arabicPeriod"/>
            </a:pPr>
            <a:r>
              <a:rPr lang="en-GB" sz="2400" dirty="0" smtClean="0"/>
              <a:t>What baseline data may be gathered when starting an exercise regime?</a:t>
            </a:r>
          </a:p>
        </p:txBody>
      </p:sp>
      <p:sp>
        <p:nvSpPr>
          <p:cNvPr id="4" name="TextBox 3"/>
          <p:cNvSpPr txBox="1"/>
          <p:nvPr/>
        </p:nvSpPr>
        <p:spPr>
          <a:xfrm>
            <a:off x="395536" y="4869160"/>
            <a:ext cx="8208912" cy="1200329"/>
          </a:xfrm>
          <a:prstGeom prst="rect">
            <a:avLst/>
          </a:prstGeom>
          <a:noFill/>
        </p:spPr>
        <p:txBody>
          <a:bodyPr wrap="square" rtlCol="0">
            <a:spAutoFit/>
          </a:bodyPr>
          <a:lstStyle/>
          <a:p>
            <a:r>
              <a:rPr lang="en-GB" sz="2400" b="1" dirty="0" smtClean="0"/>
              <a:t>Answers:</a:t>
            </a:r>
          </a:p>
          <a:p>
            <a:pPr marL="457200" indent="-457200">
              <a:buFont typeface="+mj-lt"/>
              <a:buAutoNum type="arabicPeriod" startAt="2"/>
            </a:pPr>
            <a:r>
              <a:rPr lang="en-GB" sz="2400" dirty="0" smtClean="0"/>
              <a:t>Heart rate; blood pressure; recovery period; proportion of body fat; BMI.</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33CC"/>
            </a:solidFill>
          </a:ln>
        </p:spPr>
        <p:txBody>
          <a:bodyPr>
            <a:noAutofit/>
          </a:bodyPr>
          <a:lstStyle/>
          <a:p>
            <a:pPr lvl="0"/>
            <a:r>
              <a:rPr lang="en-GB" sz="2400" b="1" dirty="0" smtClean="0"/>
              <a:t>B7.1 Peak performance – movement and exercise</a:t>
            </a:r>
            <a:r>
              <a:rPr lang="en-GB" sz="2400" dirty="0" smtClean="0"/>
              <a:t/>
            </a:r>
            <a:br>
              <a:rPr lang="en-GB" sz="2400" dirty="0" smtClean="0"/>
            </a:br>
            <a:r>
              <a:rPr lang="en-GB" sz="2400" dirty="0" smtClean="0"/>
              <a:t>6. Interpret </a:t>
            </a:r>
            <a:r>
              <a:rPr lang="en-GB" sz="2400" dirty="0"/>
              <a:t>data obtained when monitoring a person during and after </a:t>
            </a:r>
            <a:r>
              <a:rPr lang="en-GB" sz="2400" dirty="0" smtClean="0"/>
              <a:t>exercise</a:t>
            </a:r>
            <a:endParaRPr lang="en-GB" sz="2400" dirty="0"/>
          </a:p>
        </p:txBody>
      </p:sp>
      <p:pic>
        <p:nvPicPr>
          <p:cNvPr id="13313" name="Picture 1"/>
          <p:cNvPicPr>
            <a:picLocks noChangeAspect="1" noChangeArrowheads="1"/>
          </p:cNvPicPr>
          <p:nvPr/>
        </p:nvPicPr>
        <p:blipFill>
          <a:blip r:embed="rId2" cstate="print"/>
          <a:srcRect l="18010" t="51029" r="46553" b="25346"/>
          <a:stretch>
            <a:fillRect/>
          </a:stretch>
        </p:blipFill>
        <p:spPr bwMode="auto">
          <a:xfrm>
            <a:off x="755576" y="1556792"/>
            <a:ext cx="7604045" cy="3168352"/>
          </a:xfrm>
          <a:prstGeom prst="rect">
            <a:avLst/>
          </a:prstGeom>
          <a:noFill/>
          <a:ln w="9525">
            <a:noFill/>
            <a:miter lim="800000"/>
            <a:headEnd/>
            <a:tailEnd/>
          </a:ln>
        </p:spPr>
      </p:pic>
      <p:sp>
        <p:nvSpPr>
          <p:cNvPr id="4" name="TextBox 3"/>
          <p:cNvSpPr txBox="1"/>
          <p:nvPr/>
        </p:nvSpPr>
        <p:spPr>
          <a:xfrm>
            <a:off x="395536" y="4869160"/>
            <a:ext cx="8208912" cy="1200329"/>
          </a:xfrm>
          <a:prstGeom prst="rect">
            <a:avLst/>
          </a:prstGeom>
          <a:noFill/>
        </p:spPr>
        <p:txBody>
          <a:bodyPr wrap="square" rtlCol="0">
            <a:spAutoFit/>
          </a:bodyPr>
          <a:lstStyle/>
          <a:p>
            <a:r>
              <a:rPr lang="en-GB" sz="2400" b="1" dirty="0" smtClean="0"/>
              <a:t>Tasks:</a:t>
            </a:r>
          </a:p>
          <a:p>
            <a:pPr marL="457200" indent="-457200">
              <a:buFont typeface="+mj-lt"/>
              <a:buAutoNum type="arabicPeriod"/>
            </a:pPr>
            <a:r>
              <a:rPr lang="en-GB" sz="2400" dirty="0" smtClean="0"/>
              <a:t>Answer the above questions.</a:t>
            </a:r>
          </a:p>
          <a:p>
            <a:pPr marL="457200" indent="-457200">
              <a:buFont typeface="+mj-lt"/>
              <a:buAutoNum type="arabicPeriod"/>
            </a:pPr>
            <a:r>
              <a:rPr lang="en-GB" sz="2400" dirty="0" smtClean="0"/>
              <a:t>Explain your answers.</a:t>
            </a: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0000"/>
            </a:solidFill>
          </a:ln>
        </p:spPr>
        <p:txBody>
          <a:bodyPr>
            <a:noAutofit/>
          </a:bodyPr>
          <a:lstStyle/>
          <a:p>
            <a:r>
              <a:rPr lang="en-GB" sz="2400" b="1" dirty="0" smtClean="0"/>
              <a:t>B7.1 Peak performance – movement and exercise</a:t>
            </a:r>
            <a:r>
              <a:rPr lang="en-GB" sz="2400" dirty="0" smtClean="0"/>
              <a:t/>
            </a:r>
            <a:br>
              <a:rPr lang="en-GB" sz="2400" dirty="0" smtClean="0"/>
            </a:br>
            <a:r>
              <a:rPr lang="en-GB" sz="2400" dirty="0" smtClean="0"/>
              <a:t>7. Use </a:t>
            </a:r>
            <a:r>
              <a:rPr lang="en-GB" sz="2400" dirty="0"/>
              <a:t>proportion of body fat and body mass index (BMI) as measurements of </a:t>
            </a:r>
            <a:r>
              <a:rPr lang="en-GB" sz="2400" dirty="0" smtClean="0"/>
              <a:t>fitness</a:t>
            </a:r>
            <a:endParaRPr lang="en-GB" sz="2400" dirty="0"/>
          </a:p>
        </p:txBody>
      </p:sp>
      <p:sp>
        <p:nvSpPr>
          <p:cNvPr id="4" name="TextBox 3"/>
          <p:cNvSpPr txBox="1"/>
          <p:nvPr/>
        </p:nvSpPr>
        <p:spPr>
          <a:xfrm>
            <a:off x="467544" y="1628800"/>
            <a:ext cx="8208912" cy="1200329"/>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What is the equation to calculate body mass index (BMI)?</a:t>
            </a:r>
          </a:p>
          <a:p>
            <a:pPr marL="342900" indent="-342900">
              <a:buFont typeface="+mj-lt"/>
              <a:buAutoNum type="arabicPeriod"/>
            </a:pPr>
            <a:r>
              <a:rPr lang="en-GB" sz="2400" dirty="0" smtClean="0"/>
              <a:t>What does BMI tell us?</a:t>
            </a:r>
          </a:p>
        </p:txBody>
      </p:sp>
      <p:pic>
        <p:nvPicPr>
          <p:cNvPr id="12289" name="Picture 1"/>
          <p:cNvPicPr>
            <a:picLocks noChangeAspect="1" noChangeArrowheads="1"/>
          </p:cNvPicPr>
          <p:nvPr/>
        </p:nvPicPr>
        <p:blipFill>
          <a:blip r:embed="rId2" cstate="print"/>
          <a:srcRect l="30413" t="22680" r="42419" b="62200"/>
          <a:stretch>
            <a:fillRect/>
          </a:stretch>
        </p:blipFill>
        <p:spPr bwMode="auto">
          <a:xfrm>
            <a:off x="728573" y="3356992"/>
            <a:ext cx="7659851"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30413" t="53864" r="28835" b="7391"/>
          <a:stretch>
            <a:fillRect/>
          </a:stretch>
        </p:blipFill>
        <p:spPr bwMode="auto">
          <a:xfrm>
            <a:off x="179512" y="836712"/>
            <a:ext cx="872526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l="21553" t="23625" r="19385" b="43301"/>
          <a:stretch>
            <a:fillRect/>
          </a:stretch>
        </p:blipFill>
        <p:spPr bwMode="auto">
          <a:xfrm>
            <a:off x="45783" y="3501008"/>
            <a:ext cx="9052434" cy="3168352"/>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l="22832" t="25515" r="20469" b="44246"/>
          <a:stretch>
            <a:fillRect/>
          </a:stretch>
        </p:blipFill>
        <p:spPr bwMode="auto">
          <a:xfrm>
            <a:off x="179512" y="332656"/>
            <a:ext cx="8856984" cy="29523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C000"/>
            </a:solidFill>
          </a:ln>
        </p:spPr>
        <p:txBody>
          <a:bodyPr>
            <a:noAutofit/>
          </a:bodyPr>
          <a:lstStyle/>
          <a:p>
            <a:pPr lvl="0"/>
            <a:r>
              <a:rPr lang="en-GB" sz="2400" b="1" dirty="0" smtClean="0"/>
              <a:t>B7.1 Peak performance – movement and exercise</a:t>
            </a:r>
            <a:r>
              <a:rPr lang="en-GB" sz="2400" dirty="0" smtClean="0"/>
              <a:t/>
            </a:r>
            <a:br>
              <a:rPr lang="en-GB" sz="2400" dirty="0" smtClean="0"/>
            </a:br>
            <a:r>
              <a:rPr lang="en-GB" sz="2400" dirty="0" smtClean="0"/>
              <a:t>8. Use </a:t>
            </a:r>
            <a:r>
              <a:rPr lang="en-GB" sz="2400" dirty="0"/>
              <a:t>the equation: BMI </a:t>
            </a:r>
            <a:r>
              <a:rPr lang="en-GB" sz="2400" dirty="0" smtClean="0"/>
              <a:t>= body </a:t>
            </a:r>
            <a:r>
              <a:rPr lang="en-GB" sz="2400" dirty="0"/>
              <a:t>mass (kg)/[height (m)]</a:t>
            </a:r>
            <a:r>
              <a:rPr lang="en-GB" sz="2400" baseline="30000" dirty="0" smtClean="0"/>
              <a:t>2</a:t>
            </a:r>
            <a:endParaRPr lang="en-GB" sz="2400" dirty="0"/>
          </a:p>
        </p:txBody>
      </p:sp>
      <p:graphicFrame>
        <p:nvGraphicFramePr>
          <p:cNvPr id="3" name="Table 2"/>
          <p:cNvGraphicFramePr>
            <a:graphicFrameLocks noGrp="1"/>
          </p:cNvGraphicFramePr>
          <p:nvPr/>
        </p:nvGraphicFramePr>
        <p:xfrm>
          <a:off x="1187624" y="3184176"/>
          <a:ext cx="6622753" cy="1829000"/>
        </p:xfrm>
        <a:graphic>
          <a:graphicData uri="http://schemas.openxmlformats.org/drawingml/2006/table">
            <a:tbl>
              <a:tblPr/>
              <a:tblGrid>
                <a:gridCol w="1244858"/>
                <a:gridCol w="1617920"/>
                <a:gridCol w="1717933"/>
                <a:gridCol w="1271846"/>
                <a:gridCol w="770196"/>
              </a:tblGrid>
              <a:tr h="365800">
                <a:tc>
                  <a:txBody>
                    <a:bodyPr/>
                    <a:lstStyle/>
                    <a:p>
                      <a:pPr algn="ctr">
                        <a:spcBef>
                          <a:spcPts val="600"/>
                        </a:spcBef>
                        <a:spcAft>
                          <a:spcPts val="300"/>
                        </a:spcAft>
                      </a:pPr>
                      <a:r>
                        <a:rPr lang="en-GB" sz="2400" b="1" dirty="0">
                          <a:solidFill>
                            <a:srgbClr val="000000"/>
                          </a:solidFill>
                          <a:latin typeface="Arial"/>
                          <a:ea typeface="Times New Roman"/>
                          <a:cs typeface="Times New Roman"/>
                        </a:rPr>
                        <a:t>Person</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b="1" dirty="0">
                          <a:solidFill>
                            <a:srgbClr val="000000"/>
                          </a:solidFill>
                          <a:latin typeface="Arial"/>
                          <a:ea typeface="Times New Roman"/>
                          <a:cs typeface="Times New Roman"/>
                        </a:rPr>
                        <a:t>Mass </a:t>
                      </a:r>
                      <a:r>
                        <a:rPr lang="en-GB" sz="2400" b="1" dirty="0" smtClean="0">
                          <a:solidFill>
                            <a:srgbClr val="000000"/>
                          </a:solidFill>
                          <a:latin typeface="Arial"/>
                          <a:ea typeface="Times New Roman"/>
                          <a:cs typeface="Times New Roman"/>
                        </a:rPr>
                        <a:t>(kg)</a:t>
                      </a:r>
                      <a:endParaRPr lang="en-GB" sz="2400" b="1" dirty="0">
                        <a:solidFill>
                          <a:srgbClr val="000000"/>
                        </a:solidFill>
                        <a:latin typeface="Arial"/>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b="1" dirty="0">
                          <a:solidFill>
                            <a:srgbClr val="000000"/>
                          </a:solidFill>
                          <a:latin typeface="Arial"/>
                          <a:ea typeface="Times New Roman"/>
                          <a:cs typeface="Times New Roman"/>
                        </a:rPr>
                        <a:t>Height </a:t>
                      </a:r>
                      <a:r>
                        <a:rPr lang="en-GB" sz="2400" b="1" dirty="0" smtClean="0">
                          <a:solidFill>
                            <a:srgbClr val="000000"/>
                          </a:solidFill>
                          <a:latin typeface="Arial"/>
                          <a:ea typeface="Times New Roman"/>
                          <a:cs typeface="Times New Roman"/>
                        </a:rPr>
                        <a:t>(m)</a:t>
                      </a:r>
                      <a:endParaRPr lang="en-GB" sz="2400" b="1" dirty="0">
                        <a:solidFill>
                          <a:srgbClr val="000000"/>
                        </a:solidFill>
                        <a:latin typeface="Arial"/>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b="1">
                          <a:solidFill>
                            <a:srgbClr val="000000"/>
                          </a:solidFill>
                          <a:latin typeface="Arial"/>
                          <a:ea typeface="Times New Roman"/>
                          <a:cs typeface="Times New Roman"/>
                        </a:rPr>
                        <a:t>Height</a:t>
                      </a:r>
                      <a:r>
                        <a:rPr lang="en-GB" sz="2400" b="1" baseline="30000">
                          <a:solidFill>
                            <a:srgbClr val="000000"/>
                          </a:solidFill>
                          <a:latin typeface="Arial"/>
                          <a:ea typeface="Times New Roman"/>
                          <a:cs typeface="Times New Roman"/>
                        </a:rPr>
                        <a:t>2</a:t>
                      </a:r>
                      <a:endParaRPr lang="en-GB" sz="2400" b="1">
                        <a:solidFill>
                          <a:srgbClr val="000000"/>
                        </a:solidFill>
                        <a:latin typeface="Arial"/>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b="1" dirty="0">
                          <a:solidFill>
                            <a:srgbClr val="000000"/>
                          </a:solidFill>
                          <a:latin typeface="Arial"/>
                          <a:ea typeface="Times New Roman"/>
                          <a:cs typeface="Times New Roman"/>
                        </a:rPr>
                        <a:t>BMI</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00">
                <a:tc>
                  <a:txBody>
                    <a:bodyPr/>
                    <a:lstStyle/>
                    <a:p>
                      <a:pPr algn="l">
                        <a:spcBef>
                          <a:spcPts val="600"/>
                        </a:spcBef>
                        <a:spcAft>
                          <a:spcPts val="300"/>
                        </a:spcAft>
                      </a:pPr>
                      <a:r>
                        <a:rPr lang="en-GB" sz="2400">
                          <a:solidFill>
                            <a:srgbClr val="000000"/>
                          </a:solidFill>
                          <a:latin typeface="Arial"/>
                          <a:ea typeface="Times New Roman"/>
                          <a:cs typeface="Times New Roman"/>
                        </a:rPr>
                        <a:t>Derek</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79</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1.68</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dirty="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00">
                <a:tc>
                  <a:txBody>
                    <a:bodyPr/>
                    <a:lstStyle/>
                    <a:p>
                      <a:pPr algn="l">
                        <a:spcBef>
                          <a:spcPts val="600"/>
                        </a:spcBef>
                        <a:spcAft>
                          <a:spcPts val="300"/>
                        </a:spcAft>
                      </a:pPr>
                      <a:r>
                        <a:rPr lang="en-GB" sz="2400">
                          <a:solidFill>
                            <a:srgbClr val="000000"/>
                          </a:solidFill>
                          <a:latin typeface="Arial"/>
                          <a:ea typeface="Times New Roman"/>
                          <a:cs typeface="Times New Roman"/>
                        </a:rPr>
                        <a:t>Ben</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70</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1.72</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dirty="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00">
                <a:tc>
                  <a:txBody>
                    <a:bodyPr/>
                    <a:lstStyle/>
                    <a:p>
                      <a:pPr algn="l">
                        <a:spcBef>
                          <a:spcPts val="600"/>
                        </a:spcBef>
                        <a:spcAft>
                          <a:spcPts val="300"/>
                        </a:spcAft>
                      </a:pPr>
                      <a:r>
                        <a:rPr lang="en-GB" sz="2400">
                          <a:solidFill>
                            <a:srgbClr val="000000"/>
                          </a:solidFill>
                          <a:latin typeface="Arial"/>
                          <a:ea typeface="Times New Roman"/>
                          <a:cs typeface="Times New Roman"/>
                        </a:rPr>
                        <a:t>Debbie</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89</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1.56</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00">
                <a:tc>
                  <a:txBody>
                    <a:bodyPr/>
                    <a:lstStyle/>
                    <a:p>
                      <a:pPr algn="l">
                        <a:spcBef>
                          <a:spcPts val="600"/>
                        </a:spcBef>
                        <a:spcAft>
                          <a:spcPts val="300"/>
                        </a:spcAft>
                      </a:pPr>
                      <a:r>
                        <a:rPr lang="en-GB" sz="2400" dirty="0">
                          <a:solidFill>
                            <a:srgbClr val="000000"/>
                          </a:solidFill>
                          <a:latin typeface="Arial"/>
                          <a:ea typeface="Times New Roman"/>
                          <a:cs typeface="Times New Roman"/>
                        </a:rPr>
                        <a:t>Amy</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49</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r>
                        <a:rPr lang="en-GB" sz="2400">
                          <a:solidFill>
                            <a:srgbClr val="000000"/>
                          </a:solidFill>
                          <a:latin typeface="Arial"/>
                          <a:ea typeface="Times New Roman"/>
                          <a:cs typeface="Times New Roman"/>
                        </a:rPr>
                        <a:t>1.61</a:t>
                      </a: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300"/>
                        </a:spcAft>
                      </a:pPr>
                      <a:endParaRPr lang="en-GB" sz="2400" dirty="0">
                        <a:solidFill>
                          <a:srgbClr val="000000"/>
                        </a:solidFill>
                        <a:latin typeface="Times New Roman"/>
                        <a:ea typeface="Times New Roman"/>
                        <a:cs typeface="Times New Roman"/>
                      </a:endParaRPr>
                    </a:p>
                  </a:txBody>
                  <a:tcPr marL="63629" marR="63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67544" y="1628800"/>
            <a:ext cx="8208912" cy="5262979"/>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Calculate the BMI of each of the people in the table below. Making sure you show all of your working out.</a:t>
            </a:r>
          </a:p>
          <a:p>
            <a:pPr marL="342900" indent="-342900">
              <a:buFont typeface="+mj-lt"/>
              <a:buAutoNum type="arabicPeriod"/>
            </a:pPr>
            <a:endParaRPr lang="en-GB" sz="2400" dirty="0"/>
          </a:p>
          <a:p>
            <a:pPr marL="342900" indent="-342900">
              <a:buFont typeface="+mj-lt"/>
              <a:buAutoNum type="arabicPeriod"/>
            </a:pPr>
            <a:endParaRPr lang="en-GB" sz="2400" dirty="0" smtClean="0"/>
          </a:p>
          <a:p>
            <a:pPr marL="342900" indent="-342900">
              <a:buFont typeface="+mj-lt"/>
              <a:buAutoNum type="arabicPeriod"/>
            </a:pPr>
            <a:endParaRPr lang="en-GB" sz="2400" dirty="0"/>
          </a:p>
          <a:p>
            <a:pPr marL="342900" indent="-342900">
              <a:buFont typeface="+mj-lt"/>
              <a:buAutoNum type="arabicPeriod"/>
            </a:pPr>
            <a:endParaRPr lang="en-GB" sz="2400" dirty="0" smtClean="0"/>
          </a:p>
          <a:p>
            <a:pPr marL="342900" indent="-342900">
              <a:buFont typeface="+mj-lt"/>
              <a:buAutoNum type="arabicPeriod"/>
            </a:pPr>
            <a:endParaRPr lang="en-GB" sz="2400" dirty="0"/>
          </a:p>
          <a:p>
            <a:pPr marL="342900" indent="-342900">
              <a:buFont typeface="+mj-lt"/>
              <a:buAutoNum type="arabicPeriod"/>
            </a:pPr>
            <a:endParaRPr lang="en-GB" sz="2400" dirty="0" smtClean="0"/>
          </a:p>
          <a:p>
            <a:pPr marL="342900" indent="-342900">
              <a:buFont typeface="+mj-lt"/>
              <a:buAutoNum type="arabicPeriod"/>
            </a:pPr>
            <a:endParaRPr lang="en-GB" sz="2400" dirty="0"/>
          </a:p>
          <a:p>
            <a:pPr marL="457200" indent="-457200">
              <a:buFont typeface="+mj-lt"/>
              <a:buAutoNum type="arabicPeriod"/>
            </a:pPr>
            <a:r>
              <a:rPr lang="en-GB" sz="2400" dirty="0" smtClean="0"/>
              <a:t>How </a:t>
            </a:r>
            <a:r>
              <a:rPr lang="en-GB" sz="2400" dirty="0"/>
              <a:t>many of the people </a:t>
            </a:r>
            <a:r>
              <a:rPr lang="en-GB" sz="2400" dirty="0" smtClean="0"/>
              <a:t>are </a:t>
            </a:r>
            <a:r>
              <a:rPr lang="en-GB" sz="2400" dirty="0"/>
              <a:t>underweight?</a:t>
            </a:r>
          </a:p>
          <a:p>
            <a:pPr marL="457200" indent="-457200">
              <a:buFont typeface="+mj-lt"/>
              <a:buAutoNum type="arabicPeriod"/>
            </a:pPr>
            <a:r>
              <a:rPr lang="en-GB" sz="2400" dirty="0" smtClean="0"/>
              <a:t>How </a:t>
            </a:r>
            <a:r>
              <a:rPr lang="en-GB" sz="2400" dirty="0"/>
              <a:t>many are overweight?</a:t>
            </a:r>
          </a:p>
          <a:p>
            <a:pPr marL="457200" indent="-457200">
              <a:buFont typeface="+mj-lt"/>
              <a:buAutoNum type="arabicPeriod"/>
            </a:pPr>
            <a:r>
              <a:rPr lang="en-GB" sz="2400" dirty="0" smtClean="0"/>
              <a:t>Is </a:t>
            </a:r>
            <a:r>
              <a:rPr lang="en-GB" sz="2400" dirty="0"/>
              <a:t>anyone clinically obese?</a:t>
            </a:r>
          </a:p>
          <a:p>
            <a:pPr marL="342900" indent="-34290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a:ln w="28575">
            <a:solidFill>
              <a:srgbClr val="FFFF00"/>
            </a:solidFill>
          </a:ln>
        </p:spPr>
        <p:txBody>
          <a:bodyPr>
            <a:noAutofit/>
          </a:bodyPr>
          <a:lstStyle/>
          <a:p>
            <a:r>
              <a:rPr lang="en-GB" sz="2400" b="1" dirty="0" smtClean="0"/>
              <a:t>B7.1 Peak performance – movement and exercise</a:t>
            </a:r>
            <a:br>
              <a:rPr lang="en-GB" sz="2400" b="1" dirty="0" smtClean="0"/>
            </a:br>
            <a:r>
              <a:rPr lang="en-GB" sz="2400" dirty="0" smtClean="0"/>
              <a:t>9. Understand </a:t>
            </a:r>
            <a:r>
              <a:rPr lang="en-GB" sz="2400" dirty="0"/>
              <a:t>that any assessment of progress needs to take into account the accuracy of the monitoring technique and the repeatability of the data </a:t>
            </a:r>
            <a:r>
              <a:rPr lang="en-GB" sz="2400" dirty="0" smtClean="0"/>
              <a:t>obtained</a:t>
            </a:r>
            <a:endParaRPr lang="en-GB" sz="2400" dirty="0"/>
          </a:p>
        </p:txBody>
      </p:sp>
      <p:sp>
        <p:nvSpPr>
          <p:cNvPr id="3" name="TextBox 2"/>
          <p:cNvSpPr txBox="1"/>
          <p:nvPr/>
        </p:nvSpPr>
        <p:spPr>
          <a:xfrm>
            <a:off x="467544" y="1988840"/>
            <a:ext cx="8208912" cy="1938992"/>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What is the difference between accuracy and repeatability?</a:t>
            </a:r>
          </a:p>
          <a:p>
            <a:pPr marL="342900" indent="-342900">
              <a:buFont typeface="+mj-lt"/>
              <a:buAutoNum type="arabicPeriod"/>
            </a:pPr>
            <a:endParaRPr lang="en-GB" sz="2400" dirty="0"/>
          </a:p>
          <a:p>
            <a:pPr marL="342900" indent="-342900">
              <a:buFont typeface="+mj-lt"/>
              <a:buAutoNum type="arabicPeriod"/>
            </a:pPr>
            <a:r>
              <a:rPr lang="en-GB" sz="2400" dirty="0" smtClean="0"/>
              <a:t>How could you mistakenly calculate that you are fitter than you actually are?</a:t>
            </a:r>
          </a:p>
        </p:txBody>
      </p:sp>
      <p:sp>
        <p:nvSpPr>
          <p:cNvPr id="4" name="TextBox 3"/>
          <p:cNvSpPr txBox="1"/>
          <p:nvPr/>
        </p:nvSpPr>
        <p:spPr>
          <a:xfrm>
            <a:off x="467544" y="4221088"/>
            <a:ext cx="8208912" cy="2308324"/>
          </a:xfrm>
          <a:prstGeom prst="rect">
            <a:avLst/>
          </a:prstGeom>
          <a:noFill/>
        </p:spPr>
        <p:txBody>
          <a:bodyPr wrap="square" rtlCol="0">
            <a:spAutoFit/>
          </a:bodyPr>
          <a:lstStyle/>
          <a:p>
            <a:r>
              <a:rPr lang="en-GB" sz="2400" b="1" dirty="0" smtClean="0"/>
              <a:t>Answers</a:t>
            </a:r>
            <a:r>
              <a:rPr lang="en-GB" sz="2400" dirty="0" smtClean="0"/>
              <a:t>:</a:t>
            </a:r>
          </a:p>
          <a:p>
            <a:pPr marL="457200" indent="-457200">
              <a:buFont typeface="+mj-lt"/>
              <a:buAutoNum type="arabicPeriod"/>
            </a:pPr>
            <a:r>
              <a:rPr lang="en-GB" sz="2400" dirty="0" smtClean="0"/>
              <a:t>Accuracy: Equipment or method gives a ‘true’ value.</a:t>
            </a:r>
          </a:p>
          <a:p>
            <a:pPr marL="457200" indent="-457200"/>
            <a:r>
              <a:rPr lang="en-GB" sz="2400" dirty="0" smtClean="0"/>
              <a:t>	Repeatability: Get similar results with each repeat.</a:t>
            </a:r>
          </a:p>
          <a:p>
            <a:pPr marL="457200" indent="-457200"/>
            <a:endParaRPr lang="en-GB" sz="2400" dirty="0"/>
          </a:p>
          <a:p>
            <a:pPr marL="457200" indent="-457200">
              <a:buFont typeface="+mj-lt"/>
              <a:buAutoNum type="arabicPeriod" startAt="2"/>
            </a:pPr>
            <a:r>
              <a:rPr lang="en-GB" sz="2400" dirty="0" smtClean="0"/>
              <a:t>BMI: Mass will vary at different times of the day.</a:t>
            </a:r>
          </a:p>
          <a:p>
            <a:pPr marL="457200" indent="-457200"/>
            <a:r>
              <a:rPr lang="en-GB" sz="2400" dirty="0"/>
              <a:t>	</a:t>
            </a:r>
            <a:r>
              <a:rPr lang="en-GB" sz="2400" dirty="0" smtClean="0"/>
              <a:t>BP/Pulse: Faulty equipment, incorrect technique.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l="30413" t="17010" r="28835" b="4556"/>
          <a:stretch>
            <a:fillRect/>
          </a:stretch>
        </p:blipFill>
        <p:spPr bwMode="auto">
          <a:xfrm>
            <a:off x="1691680" y="57147"/>
            <a:ext cx="5616624" cy="6756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C000"/>
            </a:solidFill>
          </a:ln>
        </p:spPr>
        <p:txBody>
          <a:bodyPr/>
          <a:lstStyle/>
          <a:p>
            <a:r>
              <a:rPr lang="en-GB" b="1" dirty="0" smtClean="0"/>
              <a:t>Learning Outcomes</a:t>
            </a:r>
            <a:endParaRPr lang="en-GB" b="1" dirty="0"/>
          </a:p>
        </p:txBody>
      </p:sp>
      <p:sp>
        <p:nvSpPr>
          <p:cNvPr id="3" name="Content Placeholder 2"/>
          <p:cNvSpPr>
            <a:spLocks noGrp="1"/>
          </p:cNvSpPr>
          <p:nvPr>
            <p:ph idx="1"/>
          </p:nvPr>
        </p:nvSpPr>
        <p:spPr/>
        <p:txBody>
          <a:bodyPr/>
          <a:lstStyle/>
          <a:p>
            <a:r>
              <a:rPr lang="en-GB" dirty="0" smtClean="0"/>
              <a:t>MUST describe the structure of a joint.</a:t>
            </a:r>
          </a:p>
          <a:p>
            <a:endParaRPr lang="en-GB" dirty="0" smtClean="0"/>
          </a:p>
          <a:p>
            <a:r>
              <a:rPr lang="en-GB" dirty="0" smtClean="0"/>
              <a:t>SHOULD explain how properties of ligaments, cartilage and tendons enable joints to function correctly.</a:t>
            </a:r>
          </a:p>
          <a:p>
            <a:endParaRPr lang="en-GB" dirty="0" smtClean="0"/>
          </a:p>
          <a:p>
            <a:r>
              <a:rPr lang="en-GB" dirty="0" smtClean="0"/>
              <a:t>COULD describe common injuries to joints and their symptoms and treatment.</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l="22144" t="25515" r="20566" b="11171"/>
          <a:stretch>
            <a:fillRect/>
          </a:stretch>
        </p:blipFill>
        <p:spPr bwMode="auto">
          <a:xfrm>
            <a:off x="78366" y="360040"/>
            <a:ext cx="9030138"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lnSpcReduction="10000"/>
          </a:bodyPr>
          <a:lstStyle/>
          <a:p>
            <a:r>
              <a:rPr lang="en-GB" dirty="0" smtClean="0"/>
              <a:t>MUST state what is meant by a double circulation system.</a:t>
            </a:r>
          </a:p>
          <a:p>
            <a:endParaRPr lang="en-GB" dirty="0" smtClean="0"/>
          </a:p>
          <a:p>
            <a:r>
              <a:rPr lang="en-GB" dirty="0" smtClean="0"/>
              <a:t>SHOULD relate the components of blood to their function, including red blood cells and tissue fluid.</a:t>
            </a:r>
          </a:p>
          <a:p>
            <a:endParaRPr lang="en-GB" dirty="0" smtClean="0"/>
          </a:p>
          <a:p>
            <a:r>
              <a:rPr lang="en-GB" dirty="0" smtClean="0"/>
              <a:t>COULD describe the main structures of the circulatory system.</a:t>
            </a:r>
            <a:endParaRPr lang="en-GB" dirty="0"/>
          </a:p>
        </p:txBody>
      </p:sp>
      <p:sp>
        <p:nvSpPr>
          <p:cNvPr id="4" name="TextBox 3"/>
          <p:cNvSpPr txBox="1"/>
          <p:nvPr/>
        </p:nvSpPr>
        <p:spPr>
          <a:xfrm>
            <a:off x="7164288" y="260648"/>
            <a:ext cx="1512168" cy="369332"/>
          </a:xfrm>
          <a:prstGeom prst="rect">
            <a:avLst/>
          </a:prstGeom>
          <a:noFill/>
        </p:spPr>
        <p:txBody>
          <a:bodyPr wrap="square" rtlCol="0">
            <a:spAutoFit/>
          </a:bodyPr>
          <a:lstStyle/>
          <a:p>
            <a:pPr algn="r"/>
            <a:r>
              <a:rPr lang="en-GB" b="1" dirty="0" smtClean="0"/>
              <a:t>Weds. 05/06</a:t>
            </a:r>
            <a:endParaRPr lang="en-GB"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B0F0"/>
            </a:solidFill>
          </a:ln>
        </p:spPr>
        <p:txBody>
          <a:bodyPr>
            <a:noAutofit/>
          </a:bodyPr>
          <a:lstStyle/>
          <a:p>
            <a:r>
              <a:rPr lang="en-GB" sz="2400" b="1" dirty="0" smtClean="0"/>
              <a:t>B7.2 Peak performance – circulation</a:t>
            </a:r>
            <a:r>
              <a:rPr lang="en-GB" sz="2400" dirty="0" smtClean="0"/>
              <a:t/>
            </a:r>
            <a:br>
              <a:rPr lang="en-GB" sz="2400" dirty="0" smtClean="0"/>
            </a:br>
            <a:r>
              <a:rPr lang="en-GB" sz="2400" dirty="0" smtClean="0"/>
              <a:t>1. Explain what is meant by a double circulatory system.</a:t>
            </a:r>
            <a:endParaRPr lang="en-GB" sz="2400" dirty="0"/>
          </a:p>
        </p:txBody>
      </p:sp>
      <p:pic>
        <p:nvPicPr>
          <p:cNvPr id="8194" name="Picture 2" descr="http://www.swim-teach.com/images/cardiovascular-fitness.jpg"/>
          <p:cNvPicPr>
            <a:picLocks noChangeAspect="1" noChangeArrowheads="1"/>
          </p:cNvPicPr>
          <p:nvPr/>
        </p:nvPicPr>
        <p:blipFill>
          <a:blip r:embed="rId2" cstate="print"/>
          <a:srcRect/>
          <a:stretch>
            <a:fillRect/>
          </a:stretch>
        </p:blipFill>
        <p:spPr bwMode="auto">
          <a:xfrm>
            <a:off x="539552" y="1646081"/>
            <a:ext cx="4032448" cy="4879263"/>
          </a:xfrm>
          <a:prstGeom prst="rect">
            <a:avLst/>
          </a:prstGeom>
          <a:noFill/>
        </p:spPr>
      </p:pic>
      <p:sp>
        <p:nvSpPr>
          <p:cNvPr id="4" name="TextBox 3"/>
          <p:cNvSpPr txBox="1"/>
          <p:nvPr/>
        </p:nvSpPr>
        <p:spPr>
          <a:xfrm>
            <a:off x="4788024" y="1988840"/>
            <a:ext cx="3888432" cy="2677656"/>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Explain what is meant by a double circulation system.</a:t>
            </a:r>
          </a:p>
          <a:p>
            <a:pPr marL="342900" indent="-342900">
              <a:buFont typeface="+mj-lt"/>
              <a:buAutoNum type="arabicPeriod"/>
            </a:pPr>
            <a:endParaRPr lang="en-GB" sz="2400" dirty="0"/>
          </a:p>
          <a:p>
            <a:pPr marL="342900" indent="-342900">
              <a:buFont typeface="+mj-lt"/>
              <a:buAutoNum type="arabicPeriod"/>
            </a:pPr>
            <a:r>
              <a:rPr lang="en-GB" sz="2400" dirty="0" smtClean="0"/>
              <a:t>What are the advantages of a double circulatory system?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B0F0"/>
            </a:solidFill>
          </a:ln>
        </p:spPr>
        <p:txBody>
          <a:bodyPr>
            <a:noAutofit/>
          </a:bodyPr>
          <a:lstStyle/>
          <a:p>
            <a:r>
              <a:rPr lang="en-GB" sz="2400" b="1" dirty="0" smtClean="0"/>
              <a:t>B7.2 Peak performance – circulation</a:t>
            </a:r>
            <a:r>
              <a:rPr lang="en-GB" sz="2400" dirty="0" smtClean="0"/>
              <a:t/>
            </a:r>
            <a:br>
              <a:rPr lang="en-GB" sz="2400" dirty="0" smtClean="0"/>
            </a:br>
            <a:r>
              <a:rPr lang="en-GB" sz="2400" dirty="0" smtClean="0"/>
              <a:t>1. Explain what is meant by a double circulatory system.</a:t>
            </a:r>
            <a:endParaRPr lang="en-GB" sz="2400" dirty="0"/>
          </a:p>
        </p:txBody>
      </p:sp>
      <p:pic>
        <p:nvPicPr>
          <p:cNvPr id="43010" name="Picture 2"/>
          <p:cNvPicPr>
            <a:picLocks noChangeAspect="1" noChangeArrowheads="1"/>
          </p:cNvPicPr>
          <p:nvPr/>
        </p:nvPicPr>
        <p:blipFill>
          <a:blip r:embed="rId2" cstate="print"/>
          <a:srcRect l="15356" t="18900" r="11407" b="6446"/>
          <a:stretch>
            <a:fillRect/>
          </a:stretch>
        </p:blipFill>
        <p:spPr bwMode="auto">
          <a:xfrm>
            <a:off x="503040" y="1556792"/>
            <a:ext cx="8173416" cy="5207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33CC"/>
            </a:solidFill>
          </a:ln>
        </p:spPr>
        <p:txBody>
          <a:bodyPr>
            <a:noAutofit/>
          </a:bodyPr>
          <a:lstStyle/>
          <a:p>
            <a:pPr lvl="0"/>
            <a:r>
              <a:rPr lang="en-GB" sz="2400" b="1" dirty="0" smtClean="0"/>
              <a:t>B7.2 Peak performance – circulation</a:t>
            </a:r>
            <a:r>
              <a:rPr lang="en-GB" sz="2400" dirty="0" smtClean="0"/>
              <a:t/>
            </a:r>
            <a:br>
              <a:rPr lang="en-GB" sz="2400" dirty="0" smtClean="0"/>
            </a:br>
            <a:r>
              <a:rPr lang="en-GB" sz="2400" dirty="0" smtClean="0"/>
              <a:t>2. Understand </a:t>
            </a:r>
            <a:r>
              <a:rPr lang="en-GB" sz="2400" dirty="0"/>
              <a:t>that the blood carries glucose molecules and oxygen to the muscles, and waste products </a:t>
            </a:r>
            <a:r>
              <a:rPr lang="en-GB" sz="2400" dirty="0" smtClean="0"/>
              <a:t>away </a:t>
            </a:r>
            <a:r>
              <a:rPr lang="en-GB" sz="2400" dirty="0"/>
              <a:t>from </a:t>
            </a:r>
            <a:r>
              <a:rPr lang="en-GB" sz="2400" dirty="0" smtClean="0"/>
              <a:t>muscles</a:t>
            </a:r>
            <a:endParaRPr lang="en-GB" sz="2400" dirty="0"/>
          </a:p>
        </p:txBody>
      </p:sp>
      <p:sp>
        <p:nvSpPr>
          <p:cNvPr id="3" name="TextBox 2"/>
          <p:cNvSpPr txBox="1"/>
          <p:nvPr/>
        </p:nvSpPr>
        <p:spPr>
          <a:xfrm>
            <a:off x="467544" y="1587564"/>
            <a:ext cx="8208912" cy="3785652"/>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Which substances are carried to the muscles by blood?</a:t>
            </a:r>
          </a:p>
          <a:p>
            <a:pPr marL="342900" indent="-342900">
              <a:buFont typeface="+mj-lt"/>
              <a:buAutoNum type="arabicPeriod"/>
            </a:pPr>
            <a:endParaRPr lang="en-GB" sz="2400" dirty="0"/>
          </a:p>
          <a:p>
            <a:pPr marL="342900" indent="-342900">
              <a:buFont typeface="+mj-lt"/>
              <a:buAutoNum type="arabicPeriod"/>
            </a:pPr>
            <a:r>
              <a:rPr lang="en-GB" sz="2400" dirty="0" smtClean="0"/>
              <a:t>What are these substances used for when they get to the muscles?</a:t>
            </a:r>
          </a:p>
          <a:p>
            <a:pPr marL="342900" indent="-342900">
              <a:buFont typeface="+mj-lt"/>
              <a:buAutoNum type="arabicPeriod"/>
            </a:pPr>
            <a:endParaRPr lang="en-GB" sz="2400" dirty="0"/>
          </a:p>
          <a:p>
            <a:pPr marL="342900" indent="-342900">
              <a:buFont typeface="+mj-lt"/>
              <a:buAutoNum type="arabicPeriod"/>
            </a:pPr>
            <a:r>
              <a:rPr lang="en-GB" sz="2400" dirty="0" smtClean="0"/>
              <a:t>Which substances are carried away from the muscles by blood?</a:t>
            </a:r>
          </a:p>
          <a:p>
            <a:pPr marL="342900" indent="-342900">
              <a:buFont typeface="+mj-lt"/>
              <a:buAutoNum type="arabicPeriod"/>
            </a:pPr>
            <a:endParaRPr lang="en-GB" sz="2400" dirty="0"/>
          </a:p>
          <a:p>
            <a:pPr marL="342900" indent="-342900">
              <a:buFont typeface="+mj-lt"/>
              <a:buAutoNum type="arabicPeriod"/>
            </a:pPr>
            <a:r>
              <a:rPr lang="en-GB" sz="2400" dirty="0" smtClean="0"/>
              <a:t>How are these substances excreted by the body?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FF0000"/>
            </a:solidFill>
          </a:ln>
        </p:spPr>
        <p:txBody>
          <a:bodyPr>
            <a:noAutofit/>
          </a:bodyPr>
          <a:lstStyle/>
          <a:p>
            <a:r>
              <a:rPr lang="en-GB" sz="2400" b="1" dirty="0" smtClean="0"/>
              <a:t>B7.2 Peak performance – circulation</a:t>
            </a:r>
            <a:endParaRPr lang="en-GB" sz="2400" dirty="0"/>
          </a:p>
        </p:txBody>
      </p:sp>
      <p:sp>
        <p:nvSpPr>
          <p:cNvPr id="3" name="Rectangle 2"/>
          <p:cNvSpPr/>
          <p:nvPr/>
        </p:nvSpPr>
        <p:spPr>
          <a:xfrm>
            <a:off x="467544" y="1037049"/>
            <a:ext cx="3888432" cy="4524315"/>
          </a:xfrm>
          <a:prstGeom prst="rect">
            <a:avLst/>
          </a:prstGeom>
          <a:ln w="28575">
            <a:solidFill>
              <a:srgbClr val="FF0000"/>
            </a:solidFill>
          </a:ln>
        </p:spPr>
        <p:txBody>
          <a:bodyPr wrap="square">
            <a:spAutoFit/>
          </a:bodyPr>
          <a:lstStyle/>
          <a:p>
            <a:pPr marL="457200" lvl="0" indent="-457200">
              <a:buFont typeface="+mj-lt"/>
              <a:buAutoNum type="arabicPeriod" startAt="3"/>
            </a:pPr>
            <a:r>
              <a:rPr lang="en-GB" sz="2400" dirty="0" smtClean="0">
                <a:latin typeface="+mj-lt"/>
                <a:ea typeface="+mj-ea"/>
                <a:cs typeface="+mj-cs"/>
              </a:rPr>
              <a:t>Relate </a:t>
            </a:r>
            <a:r>
              <a:rPr lang="en-GB" sz="2400" dirty="0">
                <a:latin typeface="+mj-lt"/>
                <a:ea typeface="+mj-ea"/>
                <a:cs typeface="+mj-cs"/>
              </a:rPr>
              <a:t>the components of the blood to their </a:t>
            </a:r>
            <a:r>
              <a:rPr lang="en-GB" sz="2400" dirty="0" smtClean="0">
                <a:latin typeface="+mj-lt"/>
                <a:ea typeface="+mj-ea"/>
                <a:cs typeface="+mj-cs"/>
              </a:rPr>
              <a:t>functions:</a:t>
            </a:r>
          </a:p>
          <a:p>
            <a:pPr marL="914400" lvl="1" indent="-457200">
              <a:buFont typeface="+mj-lt"/>
              <a:buAutoNum type="alphaLcPeriod"/>
            </a:pPr>
            <a:r>
              <a:rPr lang="en-GB" sz="2400" dirty="0" smtClean="0">
                <a:latin typeface="+mj-lt"/>
                <a:ea typeface="+mj-ea"/>
                <a:cs typeface="+mj-cs"/>
              </a:rPr>
              <a:t>red </a:t>
            </a:r>
            <a:r>
              <a:rPr lang="en-GB" sz="2400" dirty="0">
                <a:latin typeface="+mj-lt"/>
                <a:ea typeface="+mj-ea"/>
                <a:cs typeface="+mj-cs"/>
              </a:rPr>
              <a:t>blood cells – transport </a:t>
            </a:r>
            <a:r>
              <a:rPr lang="en-GB" sz="2400" dirty="0" smtClean="0">
                <a:latin typeface="+mj-lt"/>
                <a:ea typeface="+mj-ea"/>
                <a:cs typeface="+mj-cs"/>
              </a:rPr>
              <a:t>oxygen</a:t>
            </a:r>
          </a:p>
          <a:p>
            <a:pPr marL="914400" lvl="1" indent="-457200">
              <a:buFont typeface="+mj-lt"/>
              <a:buAutoNum type="alphaLcPeriod"/>
            </a:pPr>
            <a:r>
              <a:rPr lang="en-GB" sz="2400" dirty="0" smtClean="0">
                <a:latin typeface="+mj-lt"/>
                <a:ea typeface="+mj-ea"/>
                <a:cs typeface="+mj-cs"/>
              </a:rPr>
              <a:t>white </a:t>
            </a:r>
            <a:r>
              <a:rPr lang="en-GB" sz="2400" dirty="0">
                <a:latin typeface="+mj-lt"/>
                <a:ea typeface="+mj-ea"/>
                <a:cs typeface="+mj-cs"/>
              </a:rPr>
              <a:t>blood cells – fighting </a:t>
            </a:r>
            <a:r>
              <a:rPr lang="en-GB" sz="2400" dirty="0" smtClean="0">
                <a:latin typeface="+mj-lt"/>
                <a:ea typeface="+mj-ea"/>
                <a:cs typeface="+mj-cs"/>
              </a:rPr>
              <a:t>infections</a:t>
            </a:r>
          </a:p>
          <a:p>
            <a:pPr marL="914400" lvl="1" indent="-457200">
              <a:buFont typeface="+mj-lt"/>
              <a:buAutoNum type="alphaLcPeriod"/>
            </a:pPr>
            <a:r>
              <a:rPr lang="en-GB" sz="2400" dirty="0" smtClean="0">
                <a:latin typeface="+mj-lt"/>
                <a:ea typeface="+mj-ea"/>
                <a:cs typeface="+mj-cs"/>
              </a:rPr>
              <a:t>platelets </a:t>
            </a:r>
            <a:r>
              <a:rPr lang="en-GB" sz="2400" dirty="0">
                <a:latin typeface="+mj-lt"/>
                <a:ea typeface="+mj-ea"/>
                <a:cs typeface="+mj-cs"/>
              </a:rPr>
              <a:t>– blood clotting at injury </a:t>
            </a:r>
            <a:r>
              <a:rPr lang="en-GB" sz="2400" dirty="0" smtClean="0">
                <a:latin typeface="+mj-lt"/>
                <a:ea typeface="+mj-ea"/>
                <a:cs typeface="+mj-cs"/>
              </a:rPr>
              <a:t>sites</a:t>
            </a:r>
          </a:p>
          <a:p>
            <a:pPr marL="914400" lvl="1" indent="-457200">
              <a:buFont typeface="+mj-lt"/>
              <a:buAutoNum type="alphaLcPeriod"/>
            </a:pPr>
            <a:r>
              <a:rPr lang="en-GB" sz="2400" dirty="0" smtClean="0">
                <a:latin typeface="+mj-lt"/>
                <a:ea typeface="+mj-ea"/>
                <a:cs typeface="+mj-cs"/>
              </a:rPr>
              <a:t>plasma </a:t>
            </a:r>
            <a:r>
              <a:rPr lang="en-GB" sz="2400" dirty="0">
                <a:latin typeface="+mj-lt"/>
                <a:ea typeface="+mj-ea"/>
                <a:cs typeface="+mj-cs"/>
              </a:rPr>
              <a:t>– transporting </a:t>
            </a:r>
            <a:r>
              <a:rPr lang="en-GB" sz="2400" dirty="0" smtClean="0">
                <a:latin typeface="+mj-lt"/>
                <a:ea typeface="+mj-ea"/>
                <a:cs typeface="+mj-cs"/>
              </a:rPr>
              <a:t>nutrients, antibodies</a:t>
            </a:r>
            <a:r>
              <a:rPr lang="en-GB" sz="2400" dirty="0">
                <a:latin typeface="+mj-lt"/>
                <a:ea typeface="+mj-ea"/>
                <a:cs typeface="+mj-cs"/>
              </a:rPr>
              <a:t>, hormones and </a:t>
            </a:r>
            <a:r>
              <a:rPr lang="en-GB" sz="2400" dirty="0" smtClean="0">
                <a:latin typeface="+mj-lt"/>
                <a:ea typeface="+mj-ea"/>
                <a:cs typeface="+mj-cs"/>
              </a:rPr>
              <a:t>waste.</a:t>
            </a:r>
            <a:endParaRPr lang="en-GB" sz="2400" dirty="0">
              <a:latin typeface="+mj-lt"/>
              <a:ea typeface="+mj-ea"/>
              <a:cs typeface="+mj-cs"/>
            </a:endParaRPr>
          </a:p>
        </p:txBody>
      </p:sp>
      <p:pic>
        <p:nvPicPr>
          <p:cNvPr id="6146" name="Picture 2" descr="http://www.friends2support.org/imgs/blood_7.jpg"/>
          <p:cNvPicPr>
            <a:picLocks noChangeAspect="1" noChangeArrowheads="1"/>
          </p:cNvPicPr>
          <p:nvPr/>
        </p:nvPicPr>
        <p:blipFill>
          <a:blip r:embed="rId2" cstate="print"/>
          <a:srcRect/>
          <a:stretch>
            <a:fillRect/>
          </a:stretch>
        </p:blipFill>
        <p:spPr bwMode="auto">
          <a:xfrm>
            <a:off x="4560415" y="1052736"/>
            <a:ext cx="4188049" cy="3312368"/>
          </a:xfrm>
          <a:prstGeom prst="rect">
            <a:avLst/>
          </a:prstGeom>
          <a:noFill/>
        </p:spPr>
      </p:pic>
      <p:sp>
        <p:nvSpPr>
          <p:cNvPr id="5" name="Rectangle 4"/>
          <p:cNvSpPr/>
          <p:nvPr/>
        </p:nvSpPr>
        <p:spPr>
          <a:xfrm>
            <a:off x="4644008" y="1772816"/>
            <a:ext cx="1872208" cy="2376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71600" y="2204864"/>
            <a:ext cx="3240360" cy="3240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88024" y="4470211"/>
            <a:ext cx="3888432" cy="2308324"/>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Label the diagram to show the components of blood.</a:t>
            </a:r>
          </a:p>
          <a:p>
            <a:pPr marL="342900" indent="-342900">
              <a:buFont typeface="+mj-lt"/>
              <a:buAutoNum type="arabicPeriod"/>
            </a:pPr>
            <a:r>
              <a:rPr lang="en-GB" sz="2400" dirty="0" smtClean="0"/>
              <a:t>Complete the table to describe the function of each component.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FFC000"/>
            </a:solidFill>
          </a:ln>
        </p:spPr>
        <p:txBody>
          <a:bodyPr>
            <a:noAutofit/>
          </a:bodyPr>
          <a:lstStyle/>
          <a:p>
            <a:r>
              <a:rPr lang="en-GB" sz="2400" b="1" dirty="0" smtClean="0"/>
              <a:t>B7.2 Peak performance – circulation</a:t>
            </a:r>
            <a:endParaRPr lang="en-GB" sz="2400" dirty="0"/>
          </a:p>
        </p:txBody>
      </p:sp>
      <p:sp>
        <p:nvSpPr>
          <p:cNvPr id="3" name="Rectangle 2"/>
          <p:cNvSpPr/>
          <p:nvPr/>
        </p:nvSpPr>
        <p:spPr>
          <a:xfrm>
            <a:off x="467544" y="1052736"/>
            <a:ext cx="3744416" cy="4893647"/>
          </a:xfrm>
          <a:prstGeom prst="rect">
            <a:avLst/>
          </a:prstGeom>
          <a:ln w="28575">
            <a:solidFill>
              <a:srgbClr val="FFC000"/>
            </a:solidFill>
          </a:ln>
        </p:spPr>
        <p:txBody>
          <a:bodyPr wrap="square">
            <a:spAutoFit/>
          </a:bodyPr>
          <a:lstStyle/>
          <a:p>
            <a:pPr marL="457200" lvl="0" indent="-457200">
              <a:buFont typeface="+mj-lt"/>
              <a:buAutoNum type="arabicPeriod" startAt="4"/>
            </a:pPr>
            <a:r>
              <a:rPr lang="en-GB" sz="2400" dirty="0" smtClean="0">
                <a:latin typeface="+mj-lt"/>
                <a:ea typeface="+mj-ea"/>
                <a:cs typeface="+mj-cs"/>
              </a:rPr>
              <a:t>Understand </a:t>
            </a:r>
            <a:r>
              <a:rPr lang="en-GB" sz="2400" dirty="0">
                <a:latin typeface="+mj-lt"/>
                <a:ea typeface="+mj-ea"/>
                <a:cs typeface="+mj-cs"/>
              </a:rPr>
              <a:t>how red blood cells are adapted to their </a:t>
            </a:r>
            <a:r>
              <a:rPr lang="en-GB" sz="2400" dirty="0" smtClean="0">
                <a:latin typeface="+mj-lt"/>
                <a:ea typeface="+mj-ea"/>
                <a:cs typeface="+mj-cs"/>
              </a:rPr>
              <a:t>function:</a:t>
            </a:r>
          </a:p>
          <a:p>
            <a:pPr marL="914400" lvl="1" indent="-457200">
              <a:buFont typeface="+mj-lt"/>
              <a:buAutoNum type="alphaLcPeriod"/>
            </a:pPr>
            <a:r>
              <a:rPr lang="en-GB" sz="2400" dirty="0" smtClean="0">
                <a:latin typeface="+mj-lt"/>
                <a:ea typeface="+mj-ea"/>
                <a:cs typeface="+mj-cs"/>
              </a:rPr>
              <a:t>packed </a:t>
            </a:r>
            <a:r>
              <a:rPr lang="en-GB" sz="2400" dirty="0">
                <a:latin typeface="+mj-lt"/>
                <a:ea typeface="+mj-ea"/>
                <a:cs typeface="+mj-cs"/>
              </a:rPr>
              <a:t>with haemoglobin (to bind </a:t>
            </a:r>
            <a:r>
              <a:rPr lang="en-GB" sz="2400" dirty="0" smtClean="0">
                <a:latin typeface="+mj-lt"/>
                <a:ea typeface="+mj-ea"/>
                <a:cs typeface="+mj-cs"/>
              </a:rPr>
              <a:t>oxygen)</a:t>
            </a:r>
          </a:p>
          <a:p>
            <a:pPr marL="914400" lvl="1" indent="-457200">
              <a:buFont typeface="+mj-lt"/>
              <a:buAutoNum type="alphaLcPeriod"/>
            </a:pPr>
            <a:r>
              <a:rPr lang="en-GB" sz="2400" dirty="0" smtClean="0">
                <a:latin typeface="+mj-lt"/>
                <a:ea typeface="+mj-ea"/>
                <a:cs typeface="+mj-cs"/>
              </a:rPr>
              <a:t>no </a:t>
            </a:r>
            <a:r>
              <a:rPr lang="en-GB" sz="2400" dirty="0">
                <a:latin typeface="+mj-lt"/>
                <a:ea typeface="+mj-ea"/>
                <a:cs typeface="+mj-cs"/>
              </a:rPr>
              <a:t>nucleus (more space for </a:t>
            </a:r>
            <a:r>
              <a:rPr lang="en-GB" sz="2400" dirty="0" smtClean="0">
                <a:latin typeface="+mj-lt"/>
                <a:ea typeface="+mj-ea"/>
                <a:cs typeface="+mj-cs"/>
              </a:rPr>
              <a:t>haemoglobin)</a:t>
            </a:r>
          </a:p>
          <a:p>
            <a:pPr marL="914400" lvl="1" indent="-457200">
              <a:buFont typeface="+mj-lt"/>
              <a:buAutoNum type="alphaLcPeriod"/>
            </a:pPr>
            <a:r>
              <a:rPr lang="en-GB" sz="2400" dirty="0" smtClean="0">
                <a:latin typeface="+mj-lt"/>
                <a:ea typeface="+mj-ea"/>
                <a:cs typeface="+mj-cs"/>
              </a:rPr>
              <a:t>biconcave </a:t>
            </a:r>
            <a:r>
              <a:rPr lang="en-GB" sz="2400" dirty="0">
                <a:latin typeface="+mj-lt"/>
                <a:ea typeface="+mj-ea"/>
                <a:cs typeface="+mj-cs"/>
              </a:rPr>
              <a:t>shape (increased surface area for oxygen exchange)</a:t>
            </a:r>
          </a:p>
        </p:txBody>
      </p:sp>
      <p:pic>
        <p:nvPicPr>
          <p:cNvPr id="5122" name="Picture 2" descr="http://www.thirdage.com/files/cond/red-blood-cells-normal-and-sickled.jpg"/>
          <p:cNvPicPr>
            <a:picLocks noChangeAspect="1" noChangeArrowheads="1"/>
          </p:cNvPicPr>
          <p:nvPr/>
        </p:nvPicPr>
        <p:blipFill>
          <a:blip r:embed="rId2" cstate="print"/>
          <a:srcRect t="26682" r="51663" b="25883"/>
          <a:stretch>
            <a:fillRect/>
          </a:stretch>
        </p:blipFill>
        <p:spPr bwMode="auto">
          <a:xfrm>
            <a:off x="4499991" y="1124744"/>
            <a:ext cx="4162963" cy="2664296"/>
          </a:xfrm>
          <a:prstGeom prst="rect">
            <a:avLst/>
          </a:prstGeom>
          <a:noFill/>
        </p:spPr>
      </p:pic>
      <p:sp>
        <p:nvSpPr>
          <p:cNvPr id="5" name="Rectangle 4"/>
          <p:cNvSpPr/>
          <p:nvPr/>
        </p:nvSpPr>
        <p:spPr>
          <a:xfrm>
            <a:off x="971600" y="2204864"/>
            <a:ext cx="3168352"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88024" y="3789040"/>
            <a:ext cx="3888432" cy="1938992"/>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Label the diagram of a red blood cell to show how they are adapted to their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FF00"/>
            </a:solidFill>
          </a:ln>
        </p:spPr>
        <p:txBody>
          <a:bodyPr>
            <a:noAutofit/>
          </a:bodyPr>
          <a:lstStyle/>
          <a:p>
            <a:pPr lvl="0"/>
            <a:r>
              <a:rPr lang="en-GB" sz="2400" b="1" dirty="0" smtClean="0"/>
              <a:t>B7.2 Peak performance – circulation</a:t>
            </a:r>
            <a:r>
              <a:rPr lang="en-GB" sz="2400" dirty="0" smtClean="0"/>
              <a:t/>
            </a:r>
            <a:br>
              <a:rPr lang="en-GB" sz="2400" dirty="0" smtClean="0"/>
            </a:br>
            <a:r>
              <a:rPr lang="en-GB" sz="2400" dirty="0" smtClean="0"/>
              <a:t>5. Describe </a:t>
            </a:r>
            <a:r>
              <a:rPr lang="en-GB" sz="2400" dirty="0"/>
              <a:t>and name the main structures and blood vessels of the heart </a:t>
            </a:r>
          </a:p>
        </p:txBody>
      </p:sp>
      <p:pic>
        <p:nvPicPr>
          <p:cNvPr id="4097" name="Picture 1"/>
          <p:cNvPicPr>
            <a:picLocks noChangeAspect="1" noChangeArrowheads="1"/>
          </p:cNvPicPr>
          <p:nvPr/>
        </p:nvPicPr>
        <p:blipFill>
          <a:blip r:embed="rId2" cstate="print"/>
          <a:srcRect l="15647" t="19845" r="42419" b="18731"/>
          <a:stretch>
            <a:fillRect/>
          </a:stretch>
        </p:blipFill>
        <p:spPr bwMode="auto">
          <a:xfrm>
            <a:off x="179512" y="1484784"/>
            <a:ext cx="5711895" cy="5229200"/>
          </a:xfrm>
          <a:prstGeom prst="rect">
            <a:avLst/>
          </a:prstGeom>
          <a:noFill/>
          <a:ln w="9525">
            <a:noFill/>
            <a:miter lim="800000"/>
            <a:headEnd/>
            <a:tailEnd/>
          </a:ln>
        </p:spPr>
      </p:pic>
      <p:sp>
        <p:nvSpPr>
          <p:cNvPr id="4" name="Rectangle 3"/>
          <p:cNvSpPr/>
          <p:nvPr/>
        </p:nvSpPr>
        <p:spPr>
          <a:xfrm>
            <a:off x="4355976" y="1556792"/>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355976" y="2060848"/>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860032" y="3501008"/>
            <a:ext cx="108012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5373216"/>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572000" y="6309320"/>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355976" y="3140968"/>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51520" y="2996952"/>
            <a:ext cx="108012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51520" y="3789040"/>
            <a:ext cx="82860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79512" y="4653136"/>
            <a:ext cx="504056"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79512" y="5157192"/>
            <a:ext cx="64807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6093296"/>
            <a:ext cx="10801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796136" y="1772816"/>
            <a:ext cx="2880320" cy="4893647"/>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Label the diagram of the heart to identify the main structures and blood vessels of the heart.</a:t>
            </a:r>
          </a:p>
          <a:p>
            <a:pPr marL="342900" indent="-342900">
              <a:buFont typeface="+mj-lt"/>
              <a:buAutoNum type="arabicPeriod"/>
            </a:pPr>
            <a:endParaRPr lang="en-GB" sz="2400" dirty="0"/>
          </a:p>
          <a:p>
            <a:pPr marL="342900" indent="-342900">
              <a:buFont typeface="+mj-lt"/>
              <a:buAutoNum type="arabicPeriod"/>
            </a:pPr>
            <a:r>
              <a:rPr lang="en-GB" sz="2400" dirty="0" smtClean="0"/>
              <a:t>On your diagram, draw arrows to show the passage of blood into, and out of the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15"/>
                                        </p:tgtEl>
                                      </p:cBhvr>
                                    </p:animEffect>
                                    <p:set>
                                      <p:cBhvr>
                                        <p:cTn id="25" dur="1" fill="hold">
                                          <p:stCondLst>
                                            <p:cond delay="1999"/>
                                          </p:stCondLst>
                                        </p:cTn>
                                        <p:tgtEl>
                                          <p:spTgt spid="1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12"/>
                                        </p:tgtEl>
                                      </p:cBhvr>
                                    </p:animEffect>
                                    <p:set>
                                      <p:cBhvr>
                                        <p:cTn id="31" dur="1" fill="hold">
                                          <p:stCondLst>
                                            <p:cond delay="1999"/>
                                          </p:stCondLst>
                                        </p:cTn>
                                        <p:tgtEl>
                                          <p:spTgt spid="1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92D050"/>
            </a:solidFill>
          </a:ln>
        </p:spPr>
        <p:txBody>
          <a:bodyPr>
            <a:noAutofit/>
          </a:bodyPr>
          <a:lstStyle/>
          <a:p>
            <a:r>
              <a:rPr lang="en-GB" sz="2400" b="1" dirty="0" smtClean="0"/>
              <a:t>B7.2 Peak performance – circulation</a:t>
            </a:r>
            <a:r>
              <a:rPr lang="en-GB" sz="2400" dirty="0" smtClean="0"/>
              <a:t/>
            </a:r>
            <a:br>
              <a:rPr lang="en-GB" sz="2400" dirty="0" smtClean="0"/>
            </a:br>
            <a:r>
              <a:rPr lang="en-GB" sz="2400" dirty="0" smtClean="0"/>
              <a:t>6. Describe </a:t>
            </a:r>
            <a:r>
              <a:rPr lang="en-GB" sz="2400" dirty="0"/>
              <a:t>the function of valves in the heart and </a:t>
            </a:r>
            <a:r>
              <a:rPr lang="en-GB" sz="2400" dirty="0" smtClean="0"/>
              <a:t>veins</a:t>
            </a:r>
            <a:endParaRPr lang="en-GB" sz="2400" dirty="0"/>
          </a:p>
        </p:txBody>
      </p:sp>
      <p:sp>
        <p:nvSpPr>
          <p:cNvPr id="3" name="TextBox 2"/>
          <p:cNvSpPr txBox="1"/>
          <p:nvPr/>
        </p:nvSpPr>
        <p:spPr>
          <a:xfrm>
            <a:off x="467544" y="1587564"/>
            <a:ext cx="8208912" cy="2308324"/>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Where are valves found in the circulatory system?</a:t>
            </a:r>
          </a:p>
          <a:p>
            <a:pPr marL="342900" indent="-342900">
              <a:buFont typeface="+mj-lt"/>
              <a:buAutoNum type="arabicPeriod"/>
            </a:pPr>
            <a:endParaRPr lang="en-GB" sz="2400" dirty="0"/>
          </a:p>
          <a:p>
            <a:pPr marL="342900" indent="-342900">
              <a:buFont typeface="+mj-lt"/>
              <a:buAutoNum type="arabicPeriod"/>
            </a:pPr>
            <a:r>
              <a:rPr lang="en-GB" sz="2400" dirty="0" smtClean="0"/>
              <a:t>What is the function of these valves.</a:t>
            </a:r>
          </a:p>
          <a:p>
            <a:pPr marL="342900" indent="-342900">
              <a:buFont typeface="+mj-lt"/>
              <a:buAutoNum type="arabicPeriod"/>
            </a:pPr>
            <a:endParaRPr lang="en-GB" sz="2400" dirty="0"/>
          </a:p>
          <a:p>
            <a:pPr marL="342900" indent="-342900">
              <a:buFont typeface="+mj-lt"/>
              <a:buAutoNum type="arabicPeriod"/>
            </a:pPr>
            <a:r>
              <a:rPr lang="en-GB" sz="2400" dirty="0" smtClean="0"/>
              <a:t>What causes the ‘</a:t>
            </a:r>
            <a:r>
              <a:rPr lang="en-GB" sz="2400" dirty="0" err="1" smtClean="0"/>
              <a:t>lub</a:t>
            </a:r>
            <a:r>
              <a:rPr lang="en-GB" sz="2400" dirty="0" smtClean="0"/>
              <a:t> dub’ sound of a heartbeat?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l="22144" t="21735" r="21157" b="8336"/>
          <a:stretch>
            <a:fillRect/>
          </a:stretch>
        </p:blipFill>
        <p:spPr bwMode="auto">
          <a:xfrm>
            <a:off x="179512" y="476672"/>
            <a:ext cx="7660094" cy="5904656"/>
          </a:xfrm>
          <a:prstGeom prst="rect">
            <a:avLst/>
          </a:prstGeom>
          <a:noFill/>
          <a:ln w="9525">
            <a:noFill/>
            <a:miter lim="800000"/>
            <a:headEnd/>
            <a:tailEnd/>
          </a:ln>
        </p:spPr>
      </p:pic>
      <p:sp>
        <p:nvSpPr>
          <p:cNvPr id="5" name="TextBox 4"/>
          <p:cNvSpPr txBox="1"/>
          <p:nvPr/>
        </p:nvSpPr>
        <p:spPr>
          <a:xfrm>
            <a:off x="8092841" y="2348880"/>
            <a:ext cx="1015663" cy="2736304"/>
          </a:xfrm>
          <a:prstGeom prst="rect">
            <a:avLst/>
          </a:prstGeom>
          <a:noFill/>
        </p:spPr>
        <p:txBody>
          <a:bodyPr vert="vert" wrap="square" rtlCol="0">
            <a:spAutoFit/>
          </a:bodyPr>
          <a:lstStyle/>
          <a:p>
            <a:r>
              <a:rPr lang="en-GB" sz="5400" b="1" dirty="0" smtClean="0"/>
              <a:t>6 MARKS</a:t>
            </a:r>
            <a:endParaRPr lang="en-GB" sz="5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FF00"/>
            </a:solidFill>
          </a:ln>
        </p:spPr>
        <p:txBody>
          <a:bodyPr>
            <a:noAutofit/>
          </a:bodyPr>
          <a:lstStyle/>
          <a:p>
            <a:r>
              <a:rPr lang="en-GB" sz="2400" b="1" dirty="0"/>
              <a:t>B7.1 Peak performance – movement and exercise</a:t>
            </a:r>
            <a:r>
              <a:rPr lang="en-GB" sz="2400" dirty="0"/>
              <a:t/>
            </a:r>
            <a:br>
              <a:rPr lang="en-GB" sz="2400" dirty="0"/>
            </a:br>
            <a:r>
              <a:rPr lang="en-GB" sz="2400" dirty="0" smtClean="0"/>
              <a:t>1. Understand </a:t>
            </a:r>
            <a:r>
              <a:rPr lang="en-GB" sz="2400" dirty="0"/>
              <a:t>that the internal skeleton of vertebrates is needed for support and </a:t>
            </a:r>
            <a:r>
              <a:rPr lang="en-GB" sz="2400" dirty="0" smtClean="0"/>
              <a:t>movement</a:t>
            </a:r>
            <a:endParaRPr lang="en-GB" sz="2400" dirty="0"/>
          </a:p>
        </p:txBody>
      </p:sp>
      <p:sp>
        <p:nvSpPr>
          <p:cNvPr id="5" name="TextBox 4"/>
          <p:cNvSpPr txBox="1"/>
          <p:nvPr/>
        </p:nvSpPr>
        <p:spPr>
          <a:xfrm>
            <a:off x="3059832" y="1556792"/>
            <a:ext cx="5616624" cy="2308324"/>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Label as many bones in the skeleton as you can.</a:t>
            </a:r>
          </a:p>
          <a:p>
            <a:pPr marL="342900" indent="-342900">
              <a:buFont typeface="+mj-lt"/>
              <a:buAutoNum type="arabicPeriod"/>
            </a:pPr>
            <a:r>
              <a:rPr lang="en-GB" sz="2400" dirty="0" smtClean="0"/>
              <a:t>Annotate your diagram with the four functions of the skeleton.</a:t>
            </a:r>
          </a:p>
          <a:p>
            <a:pPr marL="342900" indent="-342900">
              <a:buFont typeface="+mj-lt"/>
              <a:buAutoNum type="arabicPeriod"/>
            </a:pPr>
            <a:r>
              <a:rPr lang="en-GB" sz="2400" dirty="0" smtClean="0"/>
              <a:t>Describe how exercise changes bones.</a:t>
            </a:r>
          </a:p>
        </p:txBody>
      </p:sp>
      <p:sp>
        <p:nvSpPr>
          <p:cNvPr id="6" name="TextBox 5"/>
          <p:cNvSpPr txBox="1"/>
          <p:nvPr/>
        </p:nvSpPr>
        <p:spPr>
          <a:xfrm>
            <a:off x="3059832" y="4217020"/>
            <a:ext cx="5616624" cy="2308324"/>
          </a:xfrm>
          <a:prstGeom prst="rect">
            <a:avLst/>
          </a:prstGeom>
          <a:noFill/>
        </p:spPr>
        <p:txBody>
          <a:bodyPr wrap="square" rtlCol="0">
            <a:spAutoFit/>
          </a:bodyPr>
          <a:lstStyle/>
          <a:p>
            <a:r>
              <a:rPr lang="en-GB" sz="2400" b="1" dirty="0" smtClean="0"/>
              <a:t>Answers</a:t>
            </a:r>
            <a:r>
              <a:rPr lang="en-GB" sz="2400" dirty="0" smtClean="0"/>
              <a:t>:</a:t>
            </a:r>
          </a:p>
          <a:p>
            <a:pPr marL="457200" indent="-457200">
              <a:buAutoNum type="arabicPeriod" startAt="2"/>
            </a:pPr>
            <a:r>
              <a:rPr lang="en-GB" sz="2400" dirty="0" smtClean="0"/>
              <a:t>Stores minerals; makes red blood cells, platelets and some white blood cells; allows the body to move; protects internal organs.</a:t>
            </a:r>
            <a:endParaRPr lang="en-GB" sz="2400" dirty="0"/>
          </a:p>
          <a:p>
            <a:pPr marL="457200" indent="-457200">
              <a:buAutoNum type="arabicPeriod" startAt="2"/>
            </a:pPr>
            <a:r>
              <a:rPr lang="en-GB" sz="2400" dirty="0" smtClean="0"/>
              <a:t>Increases its strength and density.</a:t>
            </a:r>
            <a:endParaRPr lang="en-GB" sz="2400" dirty="0" smtClean="0"/>
          </a:p>
        </p:txBody>
      </p:sp>
      <p:pic>
        <p:nvPicPr>
          <p:cNvPr id="7" name="il_fi" descr="http://2.bp.blogspot.com/-kZ4V9GhAGSY/Tp93fkQRRVI/AAAAAAAAAyU/lpgx9MCyWLo/s1600/skeleton.png"/>
          <p:cNvPicPr/>
          <p:nvPr/>
        </p:nvPicPr>
        <p:blipFill>
          <a:blip r:embed="rId2" cstate="print"/>
          <a:srcRect/>
          <a:stretch>
            <a:fillRect/>
          </a:stretch>
        </p:blipFill>
        <p:spPr bwMode="auto">
          <a:xfrm>
            <a:off x="806278" y="1732520"/>
            <a:ext cx="1821506" cy="45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l="19781" t="22680" r="17613" b="11171"/>
          <a:stretch>
            <a:fillRect/>
          </a:stretch>
        </p:blipFill>
        <p:spPr bwMode="auto">
          <a:xfrm>
            <a:off x="0" y="504056"/>
            <a:ext cx="9117950"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B0F0"/>
            </a:solidFill>
          </a:ln>
        </p:spPr>
        <p:txBody>
          <a:bodyPr>
            <a:noAutofit/>
          </a:bodyPr>
          <a:lstStyle/>
          <a:p>
            <a:r>
              <a:rPr lang="en-GB" sz="2400" b="1" dirty="0" smtClean="0"/>
              <a:t>B7.2 Peak performance – circulation</a:t>
            </a:r>
            <a:r>
              <a:rPr lang="en-GB" sz="2400" dirty="0" smtClean="0"/>
              <a:t/>
            </a:r>
            <a:br>
              <a:rPr lang="en-GB" sz="2400" dirty="0" smtClean="0"/>
            </a:br>
            <a:r>
              <a:rPr lang="en-GB" sz="2400" dirty="0" smtClean="0"/>
              <a:t>7. Understand </a:t>
            </a:r>
            <a:r>
              <a:rPr lang="en-GB" sz="2400" dirty="0"/>
              <a:t>how tissue fluid is formed in capillary beds </a:t>
            </a:r>
            <a:r>
              <a:rPr lang="en-GB" sz="2400" dirty="0" smtClean="0"/>
              <a:t>and describe its function.</a:t>
            </a:r>
            <a:endParaRPr lang="en-GB" sz="2400" dirty="0"/>
          </a:p>
        </p:txBody>
      </p:sp>
      <p:pic>
        <p:nvPicPr>
          <p:cNvPr id="2049" name="Picture 1" descr="Aw_b72_a2"/>
          <p:cNvPicPr>
            <a:picLocks noChangeAspect="1" noChangeArrowheads="1"/>
          </p:cNvPicPr>
          <p:nvPr/>
        </p:nvPicPr>
        <p:blipFill>
          <a:blip r:embed="rId2" cstate="print"/>
          <a:srcRect/>
          <a:stretch>
            <a:fillRect/>
          </a:stretch>
        </p:blipFill>
        <p:spPr bwMode="auto">
          <a:xfrm>
            <a:off x="2007084" y="3789040"/>
            <a:ext cx="5229212" cy="2664296"/>
          </a:xfrm>
          <a:prstGeom prst="rect">
            <a:avLst/>
          </a:prstGeom>
          <a:noFill/>
          <a:ln w="9525">
            <a:noFill/>
            <a:miter lim="800000"/>
            <a:headEnd/>
            <a:tailEnd/>
          </a:ln>
        </p:spPr>
      </p:pic>
      <p:sp>
        <p:nvSpPr>
          <p:cNvPr id="4" name="TextBox 3"/>
          <p:cNvSpPr txBox="1"/>
          <p:nvPr/>
        </p:nvSpPr>
        <p:spPr>
          <a:xfrm>
            <a:off x="467544" y="1587564"/>
            <a:ext cx="8208912" cy="1938992"/>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a:t>Add arrows and labels to </a:t>
            </a:r>
            <a:r>
              <a:rPr lang="en-GB" sz="2400" dirty="0" smtClean="0"/>
              <a:t>your diagram </a:t>
            </a:r>
            <a:r>
              <a:rPr lang="en-GB" sz="2400" dirty="0"/>
              <a:t>to </a:t>
            </a:r>
            <a:r>
              <a:rPr lang="en-GB" sz="2400" dirty="0" smtClean="0"/>
              <a:t>show:</a:t>
            </a:r>
          </a:p>
          <a:p>
            <a:pPr marL="914400" lvl="1" indent="-457200">
              <a:buFont typeface="+mj-lt"/>
              <a:buAutoNum type="alphaLcPeriod"/>
            </a:pPr>
            <a:r>
              <a:rPr lang="en-GB" sz="2400" dirty="0" smtClean="0"/>
              <a:t>How </a:t>
            </a:r>
            <a:r>
              <a:rPr lang="en-GB" sz="2400" dirty="0"/>
              <a:t>tissue fluid leaves the </a:t>
            </a:r>
            <a:r>
              <a:rPr lang="en-GB" sz="2400" dirty="0" smtClean="0"/>
              <a:t>capillary</a:t>
            </a:r>
          </a:p>
          <a:p>
            <a:pPr marL="914400" lvl="1" indent="-457200">
              <a:buFont typeface="+mj-lt"/>
              <a:buAutoNum type="alphaLcPeriod"/>
            </a:pPr>
            <a:r>
              <a:rPr lang="en-GB" sz="2400" dirty="0" smtClean="0"/>
              <a:t>The </a:t>
            </a:r>
            <a:r>
              <a:rPr lang="en-GB" sz="2400" dirty="0"/>
              <a:t>exchange of nutrients and waste </a:t>
            </a:r>
            <a:r>
              <a:rPr lang="en-GB" sz="2400" dirty="0" smtClean="0"/>
              <a:t>products</a:t>
            </a:r>
          </a:p>
          <a:p>
            <a:pPr marL="914400" lvl="1" indent="-457200">
              <a:buFont typeface="+mj-lt"/>
              <a:buAutoNum type="alphaLcPeriod"/>
            </a:pPr>
            <a:r>
              <a:rPr lang="en-GB" sz="2400" dirty="0"/>
              <a:t>T</a:t>
            </a:r>
            <a:r>
              <a:rPr lang="en-GB" sz="2400" dirty="0" smtClean="0"/>
              <a:t>he </a:t>
            </a:r>
            <a:r>
              <a:rPr lang="en-GB" sz="2400" dirty="0"/>
              <a:t>return of much of the fluid to the capillary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B0F0"/>
            </a:solidFill>
          </a:ln>
        </p:spPr>
        <p:txBody>
          <a:bodyPr>
            <a:noAutofit/>
          </a:bodyPr>
          <a:lstStyle/>
          <a:p>
            <a:r>
              <a:rPr lang="en-GB" sz="2400" b="1" dirty="0" smtClean="0"/>
              <a:t>B7.2 Peak performance – circulation</a:t>
            </a:r>
            <a:r>
              <a:rPr lang="en-GB" sz="2400" dirty="0" smtClean="0"/>
              <a:t/>
            </a:r>
            <a:br>
              <a:rPr lang="en-GB" sz="2400" dirty="0" smtClean="0"/>
            </a:br>
            <a:r>
              <a:rPr lang="en-GB" sz="2400" dirty="0" smtClean="0"/>
              <a:t>7. Understand </a:t>
            </a:r>
            <a:r>
              <a:rPr lang="en-GB" sz="2400" dirty="0"/>
              <a:t>how tissue fluid is formed in capillary beds </a:t>
            </a:r>
            <a:r>
              <a:rPr lang="en-GB" sz="2400" dirty="0" smtClean="0"/>
              <a:t>and describe its function.</a:t>
            </a:r>
            <a:endParaRPr lang="en-GB" sz="2400" dirty="0"/>
          </a:p>
        </p:txBody>
      </p:sp>
      <p:pic>
        <p:nvPicPr>
          <p:cNvPr id="41986" name="Picture 2"/>
          <p:cNvPicPr>
            <a:picLocks noChangeAspect="1" noChangeArrowheads="1"/>
          </p:cNvPicPr>
          <p:nvPr/>
        </p:nvPicPr>
        <p:blipFill>
          <a:blip r:embed="rId2" cstate="print"/>
          <a:srcRect l="9450" t="25515" r="39166" b="20621"/>
          <a:stretch>
            <a:fillRect/>
          </a:stretch>
        </p:blipFill>
        <p:spPr bwMode="auto">
          <a:xfrm>
            <a:off x="766946" y="1628800"/>
            <a:ext cx="7693486"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00B0F0"/>
            </a:solidFill>
          </a:ln>
        </p:spPr>
        <p:txBody>
          <a:bodyPr>
            <a:noAutofit/>
          </a:bodyPr>
          <a:lstStyle/>
          <a:p>
            <a:r>
              <a:rPr lang="en-GB" sz="2400" b="1" dirty="0" smtClean="0"/>
              <a:t>B7.2 Peak performance – circulation</a:t>
            </a:r>
            <a:r>
              <a:rPr lang="en-GB" sz="2400" dirty="0" smtClean="0"/>
              <a:t/>
            </a:r>
            <a:br>
              <a:rPr lang="en-GB" sz="2400" dirty="0" smtClean="0"/>
            </a:br>
            <a:r>
              <a:rPr lang="en-GB" sz="2400" dirty="0" smtClean="0"/>
              <a:t>7. Understand </a:t>
            </a:r>
            <a:r>
              <a:rPr lang="en-GB" sz="2400" dirty="0"/>
              <a:t>how tissue fluid is formed in capillary beds </a:t>
            </a:r>
            <a:r>
              <a:rPr lang="en-GB" sz="2400" dirty="0" smtClean="0"/>
              <a:t>and describe its function.</a:t>
            </a:r>
            <a:endParaRPr lang="en-GB" sz="2400" dirty="0"/>
          </a:p>
        </p:txBody>
      </p:sp>
      <p:sp>
        <p:nvSpPr>
          <p:cNvPr id="4" name="TextBox 3"/>
          <p:cNvSpPr txBox="1"/>
          <p:nvPr/>
        </p:nvSpPr>
        <p:spPr>
          <a:xfrm>
            <a:off x="467544" y="1587564"/>
            <a:ext cx="8208912" cy="1569660"/>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How is tissue fluid formed?</a:t>
            </a:r>
          </a:p>
          <a:p>
            <a:pPr marL="457200" indent="-457200">
              <a:buFont typeface="+mj-lt"/>
              <a:buAutoNum type="arabicPeriod"/>
            </a:pPr>
            <a:endParaRPr lang="en-GB" sz="2400" dirty="0" smtClean="0"/>
          </a:p>
          <a:p>
            <a:pPr marL="457200" indent="-457200">
              <a:buFont typeface="+mj-lt"/>
              <a:buAutoNum type="arabicPeriod"/>
            </a:pPr>
            <a:r>
              <a:rPr lang="en-GB" sz="2400" dirty="0" smtClean="0"/>
              <a:t>What is the function of tissue fluid?</a:t>
            </a:r>
            <a:endParaRPr lang="en-GB" sz="2400" dirty="0"/>
          </a:p>
        </p:txBody>
      </p:sp>
      <p:sp>
        <p:nvSpPr>
          <p:cNvPr id="5" name="TextBox 4"/>
          <p:cNvSpPr txBox="1"/>
          <p:nvPr/>
        </p:nvSpPr>
        <p:spPr>
          <a:xfrm>
            <a:off x="467544" y="3371508"/>
            <a:ext cx="8208912" cy="3046988"/>
          </a:xfrm>
          <a:prstGeom prst="rect">
            <a:avLst/>
          </a:prstGeom>
          <a:noFill/>
        </p:spPr>
        <p:txBody>
          <a:bodyPr wrap="square" rtlCol="0">
            <a:spAutoFit/>
          </a:bodyPr>
          <a:lstStyle/>
          <a:p>
            <a:r>
              <a:rPr lang="en-GB" sz="2400" b="1" dirty="0" smtClean="0"/>
              <a:t>Answers</a:t>
            </a:r>
            <a:r>
              <a:rPr lang="en-GB" sz="2400" dirty="0" smtClean="0"/>
              <a:t>:</a:t>
            </a:r>
          </a:p>
          <a:p>
            <a:pPr marL="457200" indent="-457200">
              <a:buFont typeface="+mj-lt"/>
              <a:buAutoNum type="arabicPeriod"/>
            </a:pPr>
            <a:r>
              <a:rPr lang="en-GB" sz="2400" dirty="0" smtClean="0"/>
              <a:t>Blood enters the capillary at high pressure, blood plasma is squeezed out of the capillary, this forms a liquid called tissue fluid.</a:t>
            </a:r>
          </a:p>
          <a:p>
            <a:pPr marL="457200" indent="-457200">
              <a:buFont typeface="+mj-lt"/>
              <a:buAutoNum type="arabicPeriod"/>
            </a:pPr>
            <a:endParaRPr lang="en-GB" sz="2400" dirty="0" smtClean="0"/>
          </a:p>
          <a:p>
            <a:pPr marL="457200" indent="-457200">
              <a:buFont typeface="+mj-lt"/>
              <a:buAutoNum type="arabicPeriod"/>
            </a:pPr>
            <a:r>
              <a:rPr lang="en-GB" sz="2400" dirty="0" smtClean="0"/>
              <a:t>Bathes all of the cells; contains dissolved raw materials (e.g. glucose, oxygen) which diffuse into cells; waste products diffuse out of cells into tissue fluid.</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33CC"/>
            </a:solidFill>
          </a:ln>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r>
              <a:rPr lang="en-GB" dirty="0" smtClean="0"/>
              <a:t>MUST describe how the body reacts to high temperatures.</a:t>
            </a:r>
          </a:p>
          <a:p>
            <a:endParaRPr lang="en-GB" dirty="0" smtClean="0"/>
          </a:p>
          <a:p>
            <a:r>
              <a:rPr lang="en-GB" dirty="0" smtClean="0"/>
              <a:t>SHOULD describe how the body reacts to low temperatures.</a:t>
            </a:r>
          </a:p>
          <a:p>
            <a:endParaRPr lang="en-GB" dirty="0" smtClean="0"/>
          </a:p>
          <a:p>
            <a:r>
              <a:rPr lang="en-GB" dirty="0" smtClean="0"/>
              <a:t>COULD explain how effectors working antagonistically is a benefit. </a:t>
            </a:r>
            <a:endParaRPr lang="en-GB" dirty="0"/>
          </a:p>
        </p:txBody>
      </p:sp>
      <p:sp>
        <p:nvSpPr>
          <p:cNvPr id="4" name="TextBox 3"/>
          <p:cNvSpPr txBox="1"/>
          <p:nvPr/>
        </p:nvSpPr>
        <p:spPr>
          <a:xfrm>
            <a:off x="7164288" y="260648"/>
            <a:ext cx="1512168" cy="369332"/>
          </a:xfrm>
          <a:prstGeom prst="rect">
            <a:avLst/>
          </a:prstGeom>
          <a:noFill/>
        </p:spPr>
        <p:txBody>
          <a:bodyPr wrap="square" rtlCol="0">
            <a:spAutoFit/>
          </a:bodyPr>
          <a:lstStyle/>
          <a:p>
            <a:pPr algn="r"/>
            <a:r>
              <a:rPr lang="en-GB" b="1" dirty="0" smtClean="0"/>
              <a:t>Fri. 07/06</a:t>
            </a:r>
            <a:endParaRPr lang="en-GB"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0000"/>
            </a:solidFill>
          </a:ln>
        </p:spPr>
        <p:txBody>
          <a:bodyPr>
            <a:noAutofit/>
          </a:bodyPr>
          <a:lstStyle/>
          <a:p>
            <a:pPr lvl="0"/>
            <a:r>
              <a:rPr lang="en-GB" sz="2400" b="1" dirty="0" smtClean="0"/>
              <a:t>B7.3 Peak performance – energy balance</a:t>
            </a:r>
            <a:r>
              <a:rPr lang="en-GB" sz="2400" dirty="0" smtClean="0"/>
              <a:t/>
            </a:r>
            <a:br>
              <a:rPr lang="en-GB" sz="2400" dirty="0" smtClean="0"/>
            </a:br>
            <a:r>
              <a:rPr lang="en-GB" sz="2400" dirty="0" smtClean="0"/>
              <a:t>1. Understand </a:t>
            </a:r>
            <a:r>
              <a:rPr lang="en-GB" sz="2400" dirty="0"/>
              <a:t>that to maintain a constant body temperature, heat gained </a:t>
            </a:r>
            <a:r>
              <a:rPr lang="en-GB" sz="2400" dirty="0" smtClean="0"/>
              <a:t>is </a:t>
            </a:r>
            <a:r>
              <a:rPr lang="en-GB" sz="2400" dirty="0"/>
              <a:t>balanced by heat </a:t>
            </a:r>
            <a:r>
              <a:rPr lang="en-GB" sz="2400" dirty="0" smtClean="0"/>
              <a:t>lost</a:t>
            </a:r>
            <a:endParaRPr lang="en-GB" sz="2400" dirty="0"/>
          </a:p>
        </p:txBody>
      </p:sp>
      <p:sp>
        <p:nvSpPr>
          <p:cNvPr id="5" name="TextBox 4"/>
          <p:cNvSpPr txBox="1"/>
          <p:nvPr/>
        </p:nvSpPr>
        <p:spPr>
          <a:xfrm>
            <a:off x="467544" y="1587564"/>
            <a:ext cx="8208912" cy="5262979"/>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List ways in which the body gains and loses heat.</a:t>
            </a:r>
          </a:p>
          <a:p>
            <a:pPr marL="457200" indent="-457200">
              <a:buFont typeface="+mj-lt"/>
              <a:buAutoNum type="arabicPeriod"/>
            </a:pPr>
            <a:endParaRPr lang="en-GB" sz="2400" dirty="0"/>
          </a:p>
          <a:p>
            <a:pPr marL="457200" indent="-457200">
              <a:buFont typeface="+mj-lt"/>
              <a:buAutoNum type="arabicPeriod"/>
            </a:pPr>
            <a:r>
              <a:rPr lang="en-GB" sz="2400" dirty="0" smtClean="0"/>
              <a:t>What is the word equation for respiration? How does respiration cause your body temperature to increase?</a:t>
            </a:r>
          </a:p>
          <a:p>
            <a:pPr marL="457200" indent="-457200">
              <a:buFont typeface="+mj-lt"/>
              <a:buAutoNum type="arabicPeriod"/>
            </a:pPr>
            <a:endParaRPr lang="en-GB" sz="2400" dirty="0"/>
          </a:p>
          <a:p>
            <a:pPr marL="457200" indent="-457200">
              <a:buFont typeface="+mj-lt"/>
              <a:buAutoNum type="arabicPeriod"/>
            </a:pPr>
            <a:r>
              <a:rPr lang="en-GB" sz="2400" dirty="0" smtClean="0"/>
              <a:t>What two things must be balanced to keep your body temperature constant?</a:t>
            </a:r>
          </a:p>
          <a:p>
            <a:pPr marL="457200" indent="-457200">
              <a:buFont typeface="+mj-lt"/>
              <a:buAutoNum type="arabicPeriod"/>
            </a:pPr>
            <a:endParaRPr lang="en-GB" sz="2400" dirty="0"/>
          </a:p>
          <a:p>
            <a:pPr marL="457200" indent="-457200">
              <a:buFont typeface="+mj-lt"/>
              <a:buAutoNum type="arabicPeriod"/>
            </a:pPr>
            <a:r>
              <a:rPr lang="en-GB" sz="2400" dirty="0" smtClean="0"/>
              <a:t>Which part of your body is the warmest? Which parts are the coolest?</a:t>
            </a:r>
          </a:p>
          <a:p>
            <a:pPr marL="457200" indent="-457200">
              <a:buFont typeface="+mj-lt"/>
              <a:buAutoNum type="arabicPeriod"/>
            </a:pPr>
            <a:endParaRPr lang="en-GB" sz="2400" dirty="0"/>
          </a:p>
          <a:p>
            <a:pPr marL="457200" indent="-457200">
              <a:buFont typeface="+mj-lt"/>
              <a:buAutoNum type="arabicPeriod"/>
            </a:pPr>
            <a:r>
              <a:rPr lang="en-GB" sz="2400" dirty="0" smtClean="0"/>
              <a:t>At what temperature does the warmest part need to be maintained?</a:t>
            </a:r>
            <a:endParaRPr lang="en-GB"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C000"/>
            </a:solidFill>
          </a:ln>
        </p:spPr>
        <p:txBody>
          <a:bodyPr>
            <a:noAutofit/>
          </a:bodyPr>
          <a:lstStyle/>
          <a:p>
            <a:r>
              <a:rPr lang="en-GB" sz="2400" b="1" dirty="0" smtClean="0"/>
              <a:t>B7.3 Peak performance – energy balance</a:t>
            </a:r>
            <a:r>
              <a:rPr lang="en-GB" sz="2400" dirty="0" smtClean="0"/>
              <a:t/>
            </a:r>
            <a:br>
              <a:rPr lang="en-GB" sz="2400" dirty="0" smtClean="0"/>
            </a:br>
            <a:r>
              <a:rPr lang="en-GB" sz="2400" dirty="0" smtClean="0"/>
              <a:t>2. Recall </a:t>
            </a:r>
            <a:r>
              <a:rPr lang="en-GB" sz="2400" dirty="0"/>
              <a:t>that temperature receptors in the skin detect external </a:t>
            </a:r>
            <a:r>
              <a:rPr lang="en-GB" sz="2400" dirty="0" smtClean="0"/>
              <a:t>temperature</a:t>
            </a:r>
            <a:endParaRPr lang="en-GB" sz="2400" dirty="0"/>
          </a:p>
        </p:txBody>
      </p:sp>
      <p:pic>
        <p:nvPicPr>
          <p:cNvPr id="56322" name="Picture 2"/>
          <p:cNvPicPr>
            <a:picLocks noChangeAspect="1" noChangeArrowheads="1"/>
          </p:cNvPicPr>
          <p:nvPr/>
        </p:nvPicPr>
        <p:blipFill>
          <a:blip r:embed="rId2" cstate="print"/>
          <a:srcRect l="19191" t="17955" r="43010" b="16841"/>
          <a:stretch>
            <a:fillRect/>
          </a:stretch>
        </p:blipFill>
        <p:spPr bwMode="auto">
          <a:xfrm>
            <a:off x="323528" y="1628800"/>
            <a:ext cx="4608512" cy="4968552"/>
          </a:xfrm>
          <a:prstGeom prst="rect">
            <a:avLst/>
          </a:prstGeom>
          <a:noFill/>
          <a:ln w="9525">
            <a:noFill/>
            <a:miter lim="800000"/>
            <a:headEnd/>
            <a:tailEnd/>
          </a:ln>
        </p:spPr>
      </p:pic>
      <p:sp>
        <p:nvSpPr>
          <p:cNvPr id="4" name="TextBox 3"/>
          <p:cNvSpPr txBox="1"/>
          <p:nvPr/>
        </p:nvSpPr>
        <p:spPr>
          <a:xfrm>
            <a:off x="5148064" y="1587564"/>
            <a:ext cx="3528392" cy="3785652"/>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Where in your body would you find temperature receptors?</a:t>
            </a:r>
          </a:p>
          <a:p>
            <a:pPr marL="457200" indent="-457200">
              <a:buFont typeface="+mj-lt"/>
              <a:buAutoNum type="arabicPeriod"/>
            </a:pPr>
            <a:endParaRPr lang="en-GB" sz="2400" dirty="0"/>
          </a:p>
          <a:p>
            <a:pPr marL="457200" indent="-457200">
              <a:buFont typeface="+mj-lt"/>
              <a:buAutoNum type="arabicPeriod"/>
            </a:pPr>
            <a:r>
              <a:rPr lang="en-GB" sz="2400" dirty="0" smtClean="0"/>
              <a:t>Label the diagram on your worksheet to show the structure of skin.</a:t>
            </a:r>
            <a:endParaRPr lang="en-GB"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FF00"/>
            </a:solidFill>
          </a:ln>
        </p:spPr>
        <p:txBody>
          <a:bodyPr>
            <a:noAutofit/>
          </a:bodyPr>
          <a:lstStyle/>
          <a:p>
            <a:r>
              <a:rPr lang="en-GB" sz="2400" b="1" dirty="0" smtClean="0"/>
              <a:t>B7.3 Peak performance – energy balance</a:t>
            </a:r>
            <a:r>
              <a:rPr lang="en-GB" sz="2400" dirty="0" smtClean="0"/>
              <a:t/>
            </a:r>
            <a:br>
              <a:rPr lang="en-GB" sz="2400" dirty="0" smtClean="0"/>
            </a:br>
            <a:r>
              <a:rPr lang="en-GB" sz="2400" dirty="0" smtClean="0"/>
              <a:t>3. Recall </a:t>
            </a:r>
            <a:r>
              <a:rPr lang="en-GB" sz="2400" dirty="0"/>
              <a:t>that temperature receptors in the brain (hypothalamus) detect the temperature of the </a:t>
            </a:r>
            <a:r>
              <a:rPr lang="en-GB" sz="2400" dirty="0" smtClean="0"/>
              <a:t>blood</a:t>
            </a:r>
            <a:endParaRPr lang="en-GB" sz="2400" dirty="0"/>
          </a:p>
        </p:txBody>
      </p:sp>
      <p:pic>
        <p:nvPicPr>
          <p:cNvPr id="57346" name="Picture 2"/>
          <p:cNvPicPr>
            <a:picLocks noChangeAspect="1" noChangeArrowheads="1"/>
          </p:cNvPicPr>
          <p:nvPr/>
        </p:nvPicPr>
        <p:blipFill>
          <a:blip r:embed="rId2" cstate="print"/>
          <a:srcRect l="13285" t="22680" r="66043" b="38214"/>
          <a:stretch>
            <a:fillRect/>
          </a:stretch>
        </p:blipFill>
        <p:spPr bwMode="auto">
          <a:xfrm>
            <a:off x="4740019" y="1628800"/>
            <a:ext cx="4080453" cy="4824536"/>
          </a:xfrm>
          <a:prstGeom prst="rect">
            <a:avLst/>
          </a:prstGeom>
          <a:noFill/>
          <a:ln w="9525">
            <a:noFill/>
            <a:miter lim="800000"/>
            <a:headEnd/>
            <a:tailEnd/>
          </a:ln>
        </p:spPr>
      </p:pic>
      <p:sp>
        <p:nvSpPr>
          <p:cNvPr id="4" name="TextBox 3"/>
          <p:cNvSpPr txBox="1"/>
          <p:nvPr/>
        </p:nvSpPr>
        <p:spPr>
          <a:xfrm>
            <a:off x="467544" y="1559689"/>
            <a:ext cx="3960440" cy="4893647"/>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Where in your brain would you find temperature receptors?</a:t>
            </a:r>
          </a:p>
          <a:p>
            <a:pPr marL="457200" indent="-457200">
              <a:buFont typeface="+mj-lt"/>
              <a:buAutoNum type="arabicPeriod"/>
            </a:pPr>
            <a:endParaRPr lang="en-GB" sz="2400" dirty="0"/>
          </a:p>
          <a:p>
            <a:pPr marL="457200" indent="-457200">
              <a:buFont typeface="+mj-lt"/>
              <a:buAutoNum type="arabicPeriod"/>
            </a:pPr>
            <a:r>
              <a:rPr lang="en-GB" sz="2400" dirty="0" smtClean="0"/>
              <a:t>Label the diagram on your worksheet to show the structure of skin.</a:t>
            </a:r>
          </a:p>
          <a:p>
            <a:pPr marL="457200" indent="-457200">
              <a:buFont typeface="+mj-lt"/>
              <a:buAutoNum type="arabicPeriod"/>
            </a:pPr>
            <a:endParaRPr lang="en-GB" sz="2400" dirty="0"/>
          </a:p>
          <a:p>
            <a:pPr marL="457200" indent="-457200">
              <a:buFont typeface="+mj-lt"/>
              <a:buAutoNum type="arabicPeriod"/>
            </a:pPr>
            <a:r>
              <a:rPr lang="en-GB" sz="2400" dirty="0" smtClean="0"/>
              <a:t>What is the job of the cerebral hemispheres in maintaining body temperature?</a:t>
            </a:r>
            <a:endParaRPr lang="en-GB"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92D050"/>
            </a:solidFill>
          </a:ln>
        </p:spPr>
        <p:txBody>
          <a:bodyPr>
            <a:noAutofit/>
          </a:bodyPr>
          <a:lstStyle/>
          <a:p>
            <a:r>
              <a:rPr lang="en-GB" sz="2400" b="1" dirty="0" smtClean="0"/>
              <a:t>B7.3 Peak performance – energy balance</a:t>
            </a:r>
            <a:r>
              <a:rPr lang="en-GB" sz="2400" dirty="0" smtClean="0"/>
              <a:t/>
            </a:r>
            <a:br>
              <a:rPr lang="en-GB" sz="2400" dirty="0" smtClean="0"/>
            </a:br>
            <a:r>
              <a:rPr lang="en-GB" sz="2400" dirty="0" smtClean="0"/>
              <a:t>4. Understand </a:t>
            </a:r>
            <a:r>
              <a:rPr lang="en-GB" sz="2400" dirty="0"/>
              <a:t>that the brain </a:t>
            </a:r>
            <a:r>
              <a:rPr lang="en-GB" sz="2400" dirty="0" smtClean="0"/>
              <a:t>acts </a:t>
            </a:r>
            <a:r>
              <a:rPr lang="en-GB" sz="2400" dirty="0"/>
              <a:t>as a processing centre, receiving information from the temperature receptors, and sending instructions to trigger the effectors </a:t>
            </a:r>
            <a:r>
              <a:rPr lang="en-GB" sz="2400" dirty="0" smtClean="0"/>
              <a:t>automatically</a:t>
            </a:r>
            <a:endParaRPr lang="en-GB" sz="2400" dirty="0"/>
          </a:p>
        </p:txBody>
      </p:sp>
      <p:sp>
        <p:nvSpPr>
          <p:cNvPr id="3" name="Title 1"/>
          <p:cNvSpPr txBox="1">
            <a:spLocks/>
          </p:cNvSpPr>
          <p:nvPr/>
        </p:nvSpPr>
        <p:spPr>
          <a:xfrm>
            <a:off x="457200" y="3798168"/>
            <a:ext cx="8229600" cy="1143000"/>
          </a:xfrm>
          <a:prstGeom prst="rect">
            <a:avLst/>
          </a:prstGeom>
          <a:ln w="28575">
            <a:solidFill>
              <a:srgbClr val="00B0F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B7.2 Peak performance – energy balance</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5. Recall the names</a:t>
            </a:r>
            <a:r>
              <a:rPr kumimoji="0" lang="en-GB" sz="2400" b="0" i="0" u="none" strike="noStrike" kern="1200" cap="none" spc="0" normalizeH="0" noProof="0" dirty="0" smtClean="0">
                <a:ln>
                  <a:noFill/>
                </a:ln>
                <a:solidFill>
                  <a:schemeClr val="tx1"/>
                </a:solidFill>
                <a:effectLst/>
                <a:uLnTx/>
                <a:uFillTx/>
                <a:latin typeface="+mj-lt"/>
                <a:ea typeface="+mj-ea"/>
                <a:cs typeface="+mj-cs"/>
              </a:rPr>
              <a:t> of two effectors for controlling body temperature.</a:t>
            </a:r>
            <a:endParaRPr kumimoji="0" lang="en-GB"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Box 3"/>
          <p:cNvSpPr txBox="1"/>
          <p:nvPr/>
        </p:nvSpPr>
        <p:spPr>
          <a:xfrm>
            <a:off x="467544" y="5108991"/>
            <a:ext cx="8208912" cy="1200329"/>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startAt="2"/>
            </a:pPr>
            <a:r>
              <a:rPr lang="en-GB" sz="2400" dirty="0" smtClean="0"/>
              <a:t>State the names of two effectors for controlling body temperature.</a:t>
            </a:r>
            <a:endParaRPr lang="en-GB" sz="2400" dirty="0"/>
          </a:p>
        </p:txBody>
      </p:sp>
      <p:sp>
        <p:nvSpPr>
          <p:cNvPr id="5" name="TextBox 4"/>
          <p:cNvSpPr txBox="1"/>
          <p:nvPr/>
        </p:nvSpPr>
        <p:spPr>
          <a:xfrm>
            <a:off x="467544" y="1844824"/>
            <a:ext cx="8208912" cy="1200329"/>
          </a:xfrm>
          <a:prstGeom prst="rect">
            <a:avLst/>
          </a:prstGeom>
          <a:noFill/>
        </p:spPr>
        <p:txBody>
          <a:bodyPr wrap="square" rtlCol="0">
            <a:spAutoFit/>
          </a:bodyPr>
          <a:lstStyle/>
          <a:p>
            <a:r>
              <a:rPr lang="en-GB" sz="2400" b="1" dirty="0" smtClean="0"/>
              <a:t>Tasks (from B6)</a:t>
            </a:r>
            <a:r>
              <a:rPr lang="en-GB" sz="2400" dirty="0" smtClean="0"/>
              <a:t>:</a:t>
            </a:r>
          </a:p>
          <a:p>
            <a:pPr marL="457200" indent="-457200">
              <a:buFont typeface="+mj-lt"/>
              <a:buAutoNum type="arabicPeriod"/>
            </a:pPr>
            <a:r>
              <a:rPr lang="en-GB" sz="2400" dirty="0" smtClean="0"/>
              <a:t>How does the information from the temperature receptors get to the effectors?</a:t>
            </a:r>
            <a:endParaRPr lang="en-GB"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FF33CC"/>
            </a:solidFill>
          </a:ln>
        </p:spPr>
        <p:txBody>
          <a:bodyPr>
            <a:noAutofit/>
          </a:bodyPr>
          <a:lstStyle/>
          <a:p>
            <a:r>
              <a:rPr lang="en-GB" sz="2400" b="1" dirty="0" smtClean="0"/>
              <a:t>B7.3 Peak performance – energy balance</a:t>
            </a:r>
            <a:endParaRPr lang="en-GB" sz="2400" dirty="0"/>
          </a:p>
        </p:txBody>
      </p:sp>
      <p:sp>
        <p:nvSpPr>
          <p:cNvPr id="3" name="Rectangle 2"/>
          <p:cNvSpPr/>
          <p:nvPr/>
        </p:nvSpPr>
        <p:spPr>
          <a:xfrm>
            <a:off x="467544" y="1037049"/>
            <a:ext cx="4032448" cy="5632311"/>
          </a:xfrm>
          <a:prstGeom prst="rect">
            <a:avLst/>
          </a:prstGeom>
          <a:ln w="28575">
            <a:solidFill>
              <a:srgbClr val="FF33CC"/>
            </a:solidFill>
          </a:ln>
        </p:spPr>
        <p:txBody>
          <a:bodyPr wrap="square">
            <a:spAutoFit/>
          </a:bodyPr>
          <a:lstStyle/>
          <a:p>
            <a:pPr marL="457200" lvl="0" indent="-457200">
              <a:buFont typeface="+mj-lt"/>
              <a:buAutoNum type="arabicPeriod" startAt="6"/>
            </a:pPr>
            <a:r>
              <a:rPr lang="en-GB" sz="2400" dirty="0" smtClean="0">
                <a:latin typeface="+mj-lt"/>
                <a:ea typeface="+mj-ea"/>
                <a:cs typeface="+mj-cs"/>
              </a:rPr>
              <a:t>Understand what happens </a:t>
            </a:r>
            <a:r>
              <a:rPr lang="en-GB" sz="2400" dirty="0">
                <a:latin typeface="+mj-lt"/>
                <a:ea typeface="+mj-ea"/>
                <a:cs typeface="+mj-cs"/>
              </a:rPr>
              <a:t>at high body </a:t>
            </a:r>
            <a:r>
              <a:rPr lang="en-GB" sz="2400" dirty="0" smtClean="0">
                <a:latin typeface="+mj-lt"/>
                <a:ea typeface="+mj-ea"/>
                <a:cs typeface="+mj-cs"/>
              </a:rPr>
              <a:t>temperatures:</a:t>
            </a:r>
          </a:p>
          <a:p>
            <a:pPr marL="914400" lvl="1" indent="-457200">
              <a:buFont typeface="+mj-lt"/>
              <a:buAutoNum type="alphaLcPeriod"/>
            </a:pPr>
            <a:r>
              <a:rPr lang="en-GB" sz="2400" dirty="0" smtClean="0">
                <a:latin typeface="+mj-lt"/>
                <a:ea typeface="+mj-ea"/>
                <a:cs typeface="+mj-cs"/>
              </a:rPr>
              <a:t>more </a:t>
            </a:r>
            <a:r>
              <a:rPr lang="en-GB" sz="2400" dirty="0">
                <a:latin typeface="+mj-lt"/>
                <a:ea typeface="+mj-ea"/>
                <a:cs typeface="+mj-cs"/>
              </a:rPr>
              <a:t>sweat is produced by sweat glands which cools the body when it </a:t>
            </a:r>
            <a:r>
              <a:rPr lang="en-GB" sz="2400" dirty="0" smtClean="0">
                <a:latin typeface="+mj-lt"/>
                <a:ea typeface="+mj-ea"/>
                <a:cs typeface="+mj-cs"/>
              </a:rPr>
              <a:t>evaporates</a:t>
            </a:r>
          </a:p>
          <a:p>
            <a:pPr marL="914400" lvl="1" indent="-457200">
              <a:buFont typeface="+mj-lt"/>
              <a:buAutoNum type="alphaLcPeriod"/>
            </a:pPr>
            <a:r>
              <a:rPr lang="en-GB" sz="2400" dirty="0" smtClean="0">
                <a:latin typeface="+mj-lt"/>
                <a:ea typeface="+mj-ea"/>
                <a:cs typeface="+mj-cs"/>
              </a:rPr>
              <a:t>blood </a:t>
            </a:r>
            <a:r>
              <a:rPr lang="en-GB" sz="2400" dirty="0">
                <a:latin typeface="+mj-lt"/>
                <a:ea typeface="+mj-ea"/>
                <a:cs typeface="+mj-cs"/>
              </a:rPr>
              <a:t>vessels supplying the capillaries of the skin dilate (</a:t>
            </a:r>
            <a:r>
              <a:rPr lang="en-GB" sz="2400" dirty="0" err="1">
                <a:latin typeface="+mj-lt"/>
                <a:ea typeface="+mj-ea"/>
                <a:cs typeface="+mj-cs"/>
              </a:rPr>
              <a:t>vasodilation</a:t>
            </a:r>
            <a:r>
              <a:rPr lang="en-GB" sz="2400" dirty="0">
                <a:latin typeface="+mj-lt"/>
                <a:ea typeface="+mj-ea"/>
                <a:cs typeface="+mj-cs"/>
              </a:rPr>
              <a:t>) allowing more blood to flow through skin capillaries which increases heat loss</a:t>
            </a:r>
          </a:p>
        </p:txBody>
      </p:sp>
      <p:sp>
        <p:nvSpPr>
          <p:cNvPr id="6" name="Rectangle 5"/>
          <p:cNvSpPr/>
          <p:nvPr/>
        </p:nvSpPr>
        <p:spPr>
          <a:xfrm>
            <a:off x="971600" y="1916832"/>
            <a:ext cx="3384376" cy="468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88024" y="1196752"/>
            <a:ext cx="3888432" cy="4154984"/>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Describe how the body reacts at high temperatures.</a:t>
            </a:r>
          </a:p>
          <a:p>
            <a:pPr marL="457200" indent="-457200">
              <a:buFont typeface="+mj-lt"/>
              <a:buAutoNum type="arabicPeriod"/>
            </a:pPr>
            <a:endParaRPr lang="en-GB" sz="2400" dirty="0"/>
          </a:p>
          <a:p>
            <a:pPr marL="457200" indent="-457200">
              <a:buFont typeface="+mj-lt"/>
              <a:buAutoNum type="arabicPeriod"/>
            </a:pPr>
            <a:r>
              <a:rPr lang="en-GB" sz="2400" dirty="0" smtClean="0"/>
              <a:t>How does this reaction cool you down?</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effectors that cause this reaction?</a:t>
            </a:r>
            <a:endParaRPr lang="en-GB" sz="2400" dirty="0"/>
          </a:p>
          <a:p>
            <a:pPr marL="457200" indent="-457200">
              <a:buFont typeface="+mj-lt"/>
              <a:buAutoNum type="arabicPeriod"/>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92D050"/>
            </a:solidFill>
          </a:ln>
        </p:spPr>
        <p:txBody>
          <a:bodyPr>
            <a:noAutofit/>
          </a:bodyPr>
          <a:lstStyle/>
          <a:p>
            <a:r>
              <a:rPr lang="en-GB" sz="2400" b="1" dirty="0" smtClean="0"/>
              <a:t>B7.1 Peak performance – movement and exercise</a:t>
            </a:r>
            <a:r>
              <a:rPr lang="en-GB" sz="2400" dirty="0" smtClean="0"/>
              <a:t/>
            </a:r>
            <a:br>
              <a:rPr lang="en-GB" sz="2400" dirty="0" smtClean="0"/>
            </a:br>
            <a:r>
              <a:rPr lang="en-GB" sz="2400" dirty="0" smtClean="0"/>
              <a:t>2. Understand that muscles can only move bones at a joint by contraction, and thus operate in antagonistic pairs.</a:t>
            </a:r>
            <a:endParaRPr lang="en-GB" sz="2400" dirty="0"/>
          </a:p>
        </p:txBody>
      </p:sp>
      <p:pic>
        <p:nvPicPr>
          <p:cNvPr id="21506" name="Picture 2" descr="http://en.academic.ru/pictures/enwiki/66/Biceps_(PSF).jpg"/>
          <p:cNvPicPr>
            <a:picLocks noChangeAspect="1" noChangeArrowheads="1"/>
          </p:cNvPicPr>
          <p:nvPr/>
        </p:nvPicPr>
        <p:blipFill>
          <a:blip r:embed="rId2" cstate="print"/>
          <a:srcRect/>
          <a:stretch>
            <a:fillRect/>
          </a:stretch>
        </p:blipFill>
        <p:spPr bwMode="auto">
          <a:xfrm>
            <a:off x="539552" y="1700808"/>
            <a:ext cx="3744416" cy="4697388"/>
          </a:xfrm>
          <a:prstGeom prst="rect">
            <a:avLst/>
          </a:prstGeom>
          <a:noFill/>
        </p:spPr>
      </p:pic>
      <p:sp>
        <p:nvSpPr>
          <p:cNvPr id="4" name="TextBox 3"/>
          <p:cNvSpPr txBox="1"/>
          <p:nvPr/>
        </p:nvSpPr>
        <p:spPr>
          <a:xfrm>
            <a:off x="4572000" y="1822172"/>
            <a:ext cx="4104456" cy="3046988"/>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Identify the antagonistic pair of muscles in your diagram.</a:t>
            </a:r>
          </a:p>
          <a:p>
            <a:pPr marL="342900" indent="-342900">
              <a:buFont typeface="+mj-lt"/>
              <a:buAutoNum type="arabicPeriod"/>
            </a:pPr>
            <a:r>
              <a:rPr lang="en-GB" sz="2400" dirty="0" smtClean="0"/>
              <a:t>Explain what the term ‘antagonistic’ means.</a:t>
            </a:r>
          </a:p>
          <a:p>
            <a:pPr marL="342900" indent="-342900">
              <a:buFont typeface="+mj-lt"/>
              <a:buAutoNum type="arabicPeriod"/>
            </a:pPr>
            <a:r>
              <a:rPr lang="en-GB" sz="2400" dirty="0" smtClean="0"/>
              <a:t>Explain how the biceps and triceps allow the arm to move</a:t>
            </a:r>
            <a:r>
              <a:rPr lang="en-GB" sz="2400" dirty="0" smtClean="0"/>
              <a:t>.</a:t>
            </a:r>
          </a:p>
        </p:txBody>
      </p:sp>
      <p:sp>
        <p:nvSpPr>
          <p:cNvPr id="5" name="TextBox 4"/>
          <p:cNvSpPr txBox="1"/>
          <p:nvPr/>
        </p:nvSpPr>
        <p:spPr>
          <a:xfrm>
            <a:off x="4644008" y="5085184"/>
            <a:ext cx="3779912" cy="1569660"/>
          </a:xfrm>
          <a:prstGeom prst="rect">
            <a:avLst/>
          </a:prstGeom>
          <a:noFill/>
        </p:spPr>
        <p:txBody>
          <a:bodyPr wrap="square" rtlCol="0">
            <a:spAutoFit/>
          </a:bodyPr>
          <a:lstStyle/>
          <a:p>
            <a:r>
              <a:rPr lang="en-GB" sz="2400" dirty="0" smtClean="0"/>
              <a:t>Antagonistic = when one muscle opposes the movement of another muscle</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l="22735" t="24570" r="19975" b="11171"/>
          <a:stretch>
            <a:fillRect/>
          </a:stretch>
        </p:blipFill>
        <p:spPr bwMode="auto">
          <a:xfrm>
            <a:off x="35496" y="216024"/>
            <a:ext cx="9102777" cy="6381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0000"/>
            </a:solidFill>
          </a:ln>
        </p:spPr>
        <p:txBody>
          <a:bodyPr>
            <a:noAutofit/>
          </a:bodyPr>
          <a:lstStyle/>
          <a:p>
            <a:r>
              <a:rPr lang="en-GB" sz="2400" b="1" dirty="0" smtClean="0"/>
              <a:t>B7.3 Peak performance – energy balance</a:t>
            </a:r>
            <a:r>
              <a:rPr lang="en-GB" sz="2400" dirty="0" smtClean="0"/>
              <a:t/>
            </a:r>
            <a:br>
              <a:rPr lang="en-GB" sz="2400" dirty="0" smtClean="0"/>
            </a:br>
            <a:r>
              <a:rPr lang="en-GB" sz="2400" dirty="0" smtClean="0"/>
              <a:t>7. Explain </a:t>
            </a:r>
            <a:r>
              <a:rPr lang="en-GB" sz="2400" dirty="0"/>
              <a:t>how exercise produces increased sweating, and can produce dehydration, which may lead to reduced sweating and further increase of core body </a:t>
            </a:r>
            <a:r>
              <a:rPr lang="en-GB" sz="2400" dirty="0" smtClean="0"/>
              <a:t>temperature</a:t>
            </a:r>
            <a:endParaRPr lang="en-GB" sz="2400" dirty="0"/>
          </a:p>
        </p:txBody>
      </p:sp>
      <p:pic>
        <p:nvPicPr>
          <p:cNvPr id="59394" name="Picture 2"/>
          <p:cNvPicPr>
            <a:picLocks noChangeAspect="1" noChangeArrowheads="1"/>
          </p:cNvPicPr>
          <p:nvPr/>
        </p:nvPicPr>
        <p:blipFill>
          <a:blip r:embed="rId2" cstate="print"/>
          <a:srcRect l="10040" t="25515" r="40348" b="29126"/>
          <a:stretch>
            <a:fillRect/>
          </a:stretch>
        </p:blipFill>
        <p:spPr bwMode="auto">
          <a:xfrm>
            <a:off x="1151620" y="1844824"/>
            <a:ext cx="6804756" cy="3888432"/>
          </a:xfrm>
          <a:prstGeom prst="rect">
            <a:avLst/>
          </a:prstGeom>
          <a:noFill/>
          <a:ln w="9525">
            <a:noFill/>
            <a:miter lim="800000"/>
            <a:headEnd/>
            <a:tailEnd/>
          </a:ln>
        </p:spPr>
      </p:pic>
      <p:sp>
        <p:nvSpPr>
          <p:cNvPr id="4" name="TextBox 3"/>
          <p:cNvSpPr txBox="1"/>
          <p:nvPr/>
        </p:nvSpPr>
        <p:spPr>
          <a:xfrm>
            <a:off x="467544" y="5685055"/>
            <a:ext cx="8208912" cy="1200329"/>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Describe and explain the fluctuations in body temperature in the graph above.</a:t>
            </a:r>
            <a:endParaRPr lang="en-GB"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FFC000"/>
            </a:solidFill>
          </a:ln>
        </p:spPr>
        <p:txBody>
          <a:bodyPr>
            <a:noAutofit/>
          </a:bodyPr>
          <a:lstStyle/>
          <a:p>
            <a:r>
              <a:rPr lang="en-GB" sz="2400" b="1" dirty="0" smtClean="0"/>
              <a:t>B7.3 Peak performance – energy balance</a:t>
            </a:r>
            <a:endParaRPr lang="en-GB" sz="2400" dirty="0"/>
          </a:p>
        </p:txBody>
      </p:sp>
      <p:sp>
        <p:nvSpPr>
          <p:cNvPr id="3" name="Rectangle 2"/>
          <p:cNvSpPr/>
          <p:nvPr/>
        </p:nvSpPr>
        <p:spPr>
          <a:xfrm>
            <a:off x="467544" y="1037049"/>
            <a:ext cx="4680520" cy="5632311"/>
          </a:xfrm>
          <a:prstGeom prst="rect">
            <a:avLst/>
          </a:prstGeom>
          <a:ln w="28575">
            <a:solidFill>
              <a:srgbClr val="FFC000"/>
            </a:solidFill>
          </a:ln>
        </p:spPr>
        <p:txBody>
          <a:bodyPr wrap="square">
            <a:spAutoFit/>
          </a:bodyPr>
          <a:lstStyle/>
          <a:p>
            <a:pPr marL="457200" lvl="0" indent="-457200">
              <a:buFont typeface="+mj-lt"/>
              <a:buAutoNum type="arabicPeriod" startAt="8"/>
            </a:pPr>
            <a:r>
              <a:rPr lang="en-GB" sz="2400" dirty="0" smtClean="0">
                <a:latin typeface="+mj-lt"/>
                <a:ea typeface="+mj-ea"/>
                <a:cs typeface="+mj-cs"/>
              </a:rPr>
              <a:t>Understand what happens </a:t>
            </a:r>
            <a:r>
              <a:rPr lang="en-GB" sz="2400" dirty="0">
                <a:latin typeface="+mj-lt"/>
                <a:ea typeface="+mj-ea"/>
                <a:cs typeface="+mj-cs"/>
              </a:rPr>
              <a:t>at low body </a:t>
            </a:r>
            <a:r>
              <a:rPr lang="en-GB" sz="2400" dirty="0" smtClean="0">
                <a:latin typeface="+mj-lt"/>
                <a:ea typeface="+mj-ea"/>
                <a:cs typeface="+mj-cs"/>
              </a:rPr>
              <a:t>temperatures:</a:t>
            </a:r>
          </a:p>
          <a:p>
            <a:pPr marL="914400" lvl="1" indent="-457200">
              <a:buFont typeface="+mj-lt"/>
              <a:buAutoNum type="alphaLcPeriod"/>
            </a:pPr>
            <a:r>
              <a:rPr lang="en-GB" sz="2400" dirty="0" smtClean="0">
                <a:latin typeface="+mj-lt"/>
                <a:ea typeface="+mj-ea"/>
                <a:cs typeface="+mj-cs"/>
              </a:rPr>
              <a:t>the </a:t>
            </a:r>
            <a:r>
              <a:rPr lang="en-GB" sz="2400" dirty="0">
                <a:latin typeface="+mj-lt"/>
                <a:ea typeface="+mj-ea"/>
                <a:cs typeface="+mj-cs"/>
              </a:rPr>
              <a:t>increased rate of respiration stimulated when muscles contract rapidly (shivering) results in some of the energy transferred in respiration warming the surrounding </a:t>
            </a:r>
            <a:r>
              <a:rPr lang="en-GB" sz="2400" dirty="0" smtClean="0">
                <a:latin typeface="+mj-lt"/>
                <a:ea typeface="+mj-ea"/>
                <a:cs typeface="+mj-cs"/>
              </a:rPr>
              <a:t>tissues</a:t>
            </a:r>
          </a:p>
          <a:p>
            <a:pPr marL="914400" lvl="1" indent="-457200">
              <a:buFont typeface="+mj-lt"/>
              <a:buAutoNum type="alphaLcPeriod"/>
            </a:pPr>
            <a:r>
              <a:rPr lang="en-GB" sz="2400" dirty="0" smtClean="0">
                <a:latin typeface="+mj-lt"/>
                <a:ea typeface="+mj-ea"/>
                <a:cs typeface="+mj-cs"/>
              </a:rPr>
              <a:t>blood </a:t>
            </a:r>
            <a:r>
              <a:rPr lang="en-GB" sz="2400" dirty="0">
                <a:latin typeface="+mj-lt"/>
                <a:ea typeface="+mj-ea"/>
                <a:cs typeface="+mj-cs"/>
              </a:rPr>
              <a:t>vessels supplying the capillaries of the skin constrict (vasoconstriction) restricting blood flow through skin capillaries which reduces heat loss</a:t>
            </a:r>
          </a:p>
        </p:txBody>
      </p:sp>
      <p:sp>
        <p:nvSpPr>
          <p:cNvPr id="4" name="TextBox 3"/>
          <p:cNvSpPr txBox="1"/>
          <p:nvPr/>
        </p:nvSpPr>
        <p:spPr>
          <a:xfrm>
            <a:off x="5364088" y="1196752"/>
            <a:ext cx="3312368" cy="4893647"/>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Describe how the body reacts at low temperatures.</a:t>
            </a:r>
          </a:p>
          <a:p>
            <a:pPr marL="457200" indent="-457200">
              <a:buFont typeface="+mj-lt"/>
              <a:buAutoNum type="arabicPeriod"/>
            </a:pPr>
            <a:endParaRPr lang="en-GB" sz="2400" dirty="0"/>
          </a:p>
          <a:p>
            <a:pPr marL="457200" indent="-457200">
              <a:buFont typeface="+mj-lt"/>
              <a:buAutoNum type="arabicPeriod"/>
            </a:pPr>
            <a:r>
              <a:rPr lang="en-GB" sz="2400" dirty="0" smtClean="0"/>
              <a:t>How does this reaction cool you down?</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effectors that cause this reaction?</a:t>
            </a:r>
            <a:endParaRPr lang="en-GB" sz="2400" dirty="0"/>
          </a:p>
          <a:p>
            <a:pPr marL="457200" indent="-457200">
              <a:buFont typeface="+mj-lt"/>
              <a:buAutoNum type="arabicPeriod"/>
            </a:pPr>
            <a:endParaRPr lang="en-GB" sz="2400" dirty="0"/>
          </a:p>
        </p:txBody>
      </p:sp>
      <p:sp>
        <p:nvSpPr>
          <p:cNvPr id="5" name="Rectangle 4"/>
          <p:cNvSpPr/>
          <p:nvPr/>
        </p:nvSpPr>
        <p:spPr>
          <a:xfrm>
            <a:off x="971600" y="1916832"/>
            <a:ext cx="4104456" cy="468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l="6003" t="18900" r="13082" b="20621"/>
          <a:stretch>
            <a:fillRect/>
          </a:stretch>
        </p:blipFill>
        <p:spPr bwMode="auto">
          <a:xfrm>
            <a:off x="0" y="2109678"/>
            <a:ext cx="9144000" cy="4271650"/>
          </a:xfrm>
          <a:prstGeom prst="rect">
            <a:avLst/>
          </a:prstGeom>
          <a:noFill/>
          <a:ln w="9525">
            <a:noFill/>
            <a:miter lim="800000"/>
            <a:headEnd/>
            <a:tailEnd/>
          </a:ln>
        </p:spPr>
      </p:pic>
      <p:sp>
        <p:nvSpPr>
          <p:cNvPr id="5" name="Rectangle 4"/>
          <p:cNvSpPr/>
          <p:nvPr/>
        </p:nvSpPr>
        <p:spPr>
          <a:xfrm>
            <a:off x="251520" y="2708920"/>
            <a:ext cx="136815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987824" y="2348880"/>
            <a:ext cx="144016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724128" y="2276872"/>
            <a:ext cx="3168352"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1520" y="5301208"/>
            <a:ext cx="136815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987824" y="4941168"/>
            <a:ext cx="1440160"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724128" y="5733256"/>
            <a:ext cx="316835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67544" y="332656"/>
            <a:ext cx="8208912" cy="1200329"/>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Summarise the processes leading to </a:t>
            </a:r>
            <a:r>
              <a:rPr lang="en-GB" sz="2400" dirty="0" err="1" smtClean="0"/>
              <a:t>vasodilation</a:t>
            </a:r>
            <a:r>
              <a:rPr lang="en-GB" sz="2400" dirty="0" smtClean="0"/>
              <a:t> and vasoconstriction by completing the diagram below.</a:t>
            </a:r>
            <a:endParaRPr lang="en-GB"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FF00"/>
            </a:solidFill>
          </a:ln>
        </p:spPr>
        <p:txBody>
          <a:bodyPr>
            <a:noAutofit/>
          </a:bodyPr>
          <a:lstStyle/>
          <a:p>
            <a:r>
              <a:rPr lang="en-GB" sz="2400" b="1" dirty="0" smtClean="0"/>
              <a:t>B7.3 Peak performance – energy balance</a:t>
            </a:r>
            <a:r>
              <a:rPr lang="en-GB" sz="2400" dirty="0" smtClean="0"/>
              <a:t/>
            </a:r>
            <a:br>
              <a:rPr lang="en-GB" sz="2400" dirty="0" smtClean="0"/>
            </a:br>
            <a:r>
              <a:rPr lang="en-GB" sz="2400" dirty="0" smtClean="0"/>
              <a:t>9. Understand </a:t>
            </a:r>
            <a:r>
              <a:rPr lang="en-GB" sz="2400" dirty="0"/>
              <a:t>that some effectors work antagonistically, which allows a more sensitive and controlled </a:t>
            </a:r>
            <a:r>
              <a:rPr lang="en-GB" sz="2400" dirty="0" smtClean="0"/>
              <a:t>response</a:t>
            </a:r>
            <a:endParaRPr lang="en-GB" sz="2400" dirty="0"/>
          </a:p>
        </p:txBody>
      </p:sp>
      <p:pic>
        <p:nvPicPr>
          <p:cNvPr id="52226" name="Picture 2"/>
          <p:cNvPicPr>
            <a:picLocks noChangeAspect="1" noChangeArrowheads="1"/>
          </p:cNvPicPr>
          <p:nvPr/>
        </p:nvPicPr>
        <p:blipFill>
          <a:blip r:embed="rId2" cstate="print"/>
          <a:srcRect l="22144" t="26460" r="20566" b="15896"/>
          <a:stretch>
            <a:fillRect/>
          </a:stretch>
        </p:blipFill>
        <p:spPr bwMode="auto">
          <a:xfrm>
            <a:off x="716621" y="1628800"/>
            <a:ext cx="7671803"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FFC000"/>
            </a:solidFill>
          </a:ln>
        </p:spPr>
        <p:txBody>
          <a:bodyPr>
            <a:noAutofit/>
          </a:bodyPr>
          <a:lstStyle/>
          <a:p>
            <a:r>
              <a:rPr lang="en-GB" sz="2400" b="1" dirty="0" smtClean="0"/>
              <a:t>B7.3 Peak performance – energy balance</a:t>
            </a:r>
            <a:endParaRPr lang="en-GB" sz="2400" dirty="0"/>
          </a:p>
        </p:txBody>
      </p:sp>
      <p:pic>
        <p:nvPicPr>
          <p:cNvPr id="54274" name="Picture 2"/>
          <p:cNvPicPr>
            <a:picLocks noChangeAspect="1" noChangeArrowheads="1"/>
          </p:cNvPicPr>
          <p:nvPr/>
        </p:nvPicPr>
        <p:blipFill>
          <a:blip r:embed="rId2" cstate="print"/>
          <a:srcRect l="19191" t="35910" r="17022" b="36686"/>
          <a:stretch>
            <a:fillRect/>
          </a:stretch>
        </p:blipFill>
        <p:spPr bwMode="auto">
          <a:xfrm>
            <a:off x="323528" y="1196752"/>
            <a:ext cx="8581367" cy="2304256"/>
          </a:xfrm>
          <a:prstGeom prst="rect">
            <a:avLst/>
          </a:prstGeom>
          <a:noFill/>
          <a:ln w="9525">
            <a:noFill/>
            <a:miter lim="800000"/>
            <a:headEnd/>
            <a:tailEnd/>
          </a:ln>
        </p:spPr>
      </p:pic>
      <p:sp>
        <p:nvSpPr>
          <p:cNvPr id="5" name="TextBox 4"/>
          <p:cNvSpPr txBox="1"/>
          <p:nvPr/>
        </p:nvSpPr>
        <p:spPr>
          <a:xfrm>
            <a:off x="2987824" y="3657798"/>
            <a:ext cx="3168352" cy="923330"/>
          </a:xfrm>
          <a:prstGeom prst="rect">
            <a:avLst/>
          </a:prstGeom>
          <a:noFill/>
        </p:spPr>
        <p:txBody>
          <a:bodyPr vert="horz" wrap="square" rtlCol="0">
            <a:spAutoFit/>
          </a:bodyPr>
          <a:lstStyle/>
          <a:p>
            <a:r>
              <a:rPr lang="en-GB" sz="5400" b="1" dirty="0" smtClean="0"/>
              <a:t>6 MARKS</a:t>
            </a:r>
            <a:endParaRPr lang="en-GB" sz="5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l="10332" t="18900" r="8754" b="5501"/>
          <a:stretch>
            <a:fillRect/>
          </a:stretch>
        </p:blipFill>
        <p:spPr bwMode="auto">
          <a:xfrm>
            <a:off x="0" y="792088"/>
            <a:ext cx="9078319"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r>
              <a:rPr lang="en-GB" dirty="0" smtClean="0"/>
              <a:t>MUST describe the effect that high sugar foods have on the blood.</a:t>
            </a:r>
          </a:p>
          <a:p>
            <a:endParaRPr lang="en-GB" dirty="0" smtClean="0"/>
          </a:p>
          <a:p>
            <a:r>
              <a:rPr lang="en-GB" dirty="0" smtClean="0"/>
              <a:t>SHOULD describe the difference between type 1 and type 2 diabetes.</a:t>
            </a:r>
          </a:p>
          <a:p>
            <a:endParaRPr lang="en-GB" dirty="0" smtClean="0"/>
          </a:p>
          <a:p>
            <a:r>
              <a:rPr lang="en-GB" dirty="0" smtClean="0"/>
              <a:t>COULD interpret data on risks associated with an unhealthy lifestyle.</a:t>
            </a:r>
            <a:endParaRPr lang="en-GB" dirty="0"/>
          </a:p>
        </p:txBody>
      </p:sp>
      <p:sp>
        <p:nvSpPr>
          <p:cNvPr id="4" name="TextBox 3"/>
          <p:cNvSpPr txBox="1"/>
          <p:nvPr/>
        </p:nvSpPr>
        <p:spPr>
          <a:xfrm>
            <a:off x="7164288" y="260648"/>
            <a:ext cx="1512168" cy="369332"/>
          </a:xfrm>
          <a:prstGeom prst="rect">
            <a:avLst/>
          </a:prstGeom>
          <a:noFill/>
        </p:spPr>
        <p:txBody>
          <a:bodyPr wrap="square" rtlCol="0">
            <a:spAutoFit/>
          </a:bodyPr>
          <a:lstStyle/>
          <a:p>
            <a:pPr algn="r"/>
            <a:r>
              <a:rPr lang="en-GB" b="1" dirty="0" smtClean="0"/>
              <a:t>Mon. 10/06</a:t>
            </a:r>
            <a:endParaRPr lang="en-GB"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00B0F0"/>
            </a:solidFill>
          </a:ln>
        </p:spPr>
        <p:txBody>
          <a:bodyPr>
            <a:noAutofit/>
          </a:bodyPr>
          <a:lstStyle/>
          <a:p>
            <a:pPr lvl="0"/>
            <a:r>
              <a:rPr lang="en-GB" sz="2400" b="1" dirty="0" smtClean="0"/>
              <a:t>B7.3 Peak performance – energy balance</a:t>
            </a:r>
            <a:r>
              <a:rPr lang="en-GB" sz="2400" dirty="0" smtClean="0"/>
              <a:t/>
            </a:r>
            <a:br>
              <a:rPr lang="en-GB" sz="2400" dirty="0" smtClean="0"/>
            </a:br>
            <a:r>
              <a:rPr lang="en-GB" sz="2400" dirty="0"/>
              <a:t> </a:t>
            </a:r>
            <a:r>
              <a:rPr lang="en-GB" sz="2400" dirty="0" smtClean="0"/>
              <a:t>10. Understand </a:t>
            </a:r>
            <a:r>
              <a:rPr lang="en-GB" sz="2400" dirty="0"/>
              <a:t>that high levels of sugar, common in some processed foods, are quickly absorbed into the blood stream, causing a rapid rise in the blood sugar </a:t>
            </a:r>
            <a:r>
              <a:rPr lang="en-GB" sz="2400" dirty="0" smtClean="0"/>
              <a:t>level</a:t>
            </a:r>
            <a:endParaRPr lang="en-GB" sz="2400" dirty="0"/>
          </a:p>
        </p:txBody>
      </p:sp>
      <p:sp>
        <p:nvSpPr>
          <p:cNvPr id="3" name="TextBox 2"/>
          <p:cNvSpPr txBox="1"/>
          <p:nvPr/>
        </p:nvSpPr>
        <p:spPr>
          <a:xfrm>
            <a:off x="467544" y="1887215"/>
            <a:ext cx="8208912" cy="3416320"/>
          </a:xfrm>
          <a:prstGeom prst="rect">
            <a:avLst/>
          </a:prstGeom>
          <a:noFill/>
        </p:spPr>
        <p:txBody>
          <a:bodyPr wrap="square" rtlCol="0">
            <a:spAutoFit/>
          </a:bodyPr>
          <a:lstStyle/>
          <a:p>
            <a:r>
              <a:rPr lang="en-GB" sz="2400" b="1" dirty="0" smtClean="0"/>
              <a:t>Tasks</a:t>
            </a:r>
            <a:r>
              <a:rPr lang="en-GB" sz="2400" dirty="0" smtClean="0"/>
              <a:t>:</a:t>
            </a:r>
          </a:p>
          <a:p>
            <a:endParaRPr lang="en-GB" sz="2400" dirty="0"/>
          </a:p>
          <a:p>
            <a:pPr marL="457200" indent="-457200">
              <a:buFont typeface="+mj-lt"/>
              <a:buAutoNum type="arabicPeriod"/>
            </a:pPr>
            <a:r>
              <a:rPr lang="en-GB" sz="2400" dirty="0" smtClean="0"/>
              <a:t>What is the name of the hormone that removes sugar from the blood?</a:t>
            </a:r>
          </a:p>
          <a:p>
            <a:pPr marL="457200" indent="-457200">
              <a:buFont typeface="+mj-lt"/>
              <a:buAutoNum type="arabicPeriod"/>
            </a:pPr>
            <a:endParaRPr lang="en-GB" sz="2400" dirty="0"/>
          </a:p>
          <a:p>
            <a:pPr marL="457200" indent="-457200">
              <a:buFont typeface="+mj-lt"/>
              <a:buAutoNum type="arabicPeriod"/>
            </a:pPr>
            <a:r>
              <a:rPr lang="en-GB" sz="2400" dirty="0" smtClean="0"/>
              <a:t>What types of food can keep your blood sugar level balanced?</a:t>
            </a:r>
          </a:p>
          <a:p>
            <a:pPr marL="457200" indent="-457200">
              <a:buFont typeface="+mj-lt"/>
              <a:buAutoNum type="arabicPeriod"/>
            </a:pPr>
            <a:endParaRPr lang="en-GB" sz="2400" dirty="0"/>
          </a:p>
          <a:p>
            <a:pPr marL="457200" indent="-457200">
              <a:buFont typeface="+mj-lt"/>
              <a:buAutoNum type="arabicPeriod"/>
            </a:pPr>
            <a:r>
              <a:rPr lang="en-GB" sz="2400" dirty="0" smtClean="0"/>
              <a:t>How do these types of food do this?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33CC"/>
            </a:solidFill>
          </a:ln>
        </p:spPr>
        <p:txBody>
          <a:bodyPr>
            <a:noAutofit/>
          </a:bodyPr>
          <a:lstStyle/>
          <a:p>
            <a:pPr lvl="0"/>
            <a:r>
              <a:rPr lang="en-GB" sz="2400" b="1" dirty="0" smtClean="0"/>
              <a:t>B7.3 Peak performance – energy balance</a:t>
            </a:r>
            <a:r>
              <a:rPr lang="en-GB" sz="2400" dirty="0" smtClean="0"/>
              <a:t/>
            </a:r>
            <a:br>
              <a:rPr lang="en-GB" sz="2400" dirty="0" smtClean="0"/>
            </a:br>
            <a:r>
              <a:rPr lang="en-GB" sz="2400" dirty="0"/>
              <a:t> </a:t>
            </a:r>
            <a:r>
              <a:rPr lang="en-GB" sz="2400" dirty="0" smtClean="0"/>
              <a:t>11. Recall </a:t>
            </a:r>
            <a:r>
              <a:rPr lang="en-GB" sz="2400" dirty="0"/>
              <a:t>that there are two types of diabetes </a:t>
            </a:r>
            <a:r>
              <a:rPr lang="en-GB" sz="2400" dirty="0" smtClean="0"/>
              <a:t>and </a:t>
            </a:r>
            <a:r>
              <a:rPr lang="en-GB" sz="2400" dirty="0"/>
              <a:t>that it is particularly late onset diabetes </a:t>
            </a:r>
            <a:r>
              <a:rPr lang="en-GB" sz="2400" dirty="0" smtClean="0"/>
              <a:t>which </a:t>
            </a:r>
            <a:r>
              <a:rPr lang="en-GB" sz="2400" dirty="0"/>
              <a:t>is more likely to arise because of poor diet or </a:t>
            </a:r>
            <a:r>
              <a:rPr lang="en-GB" sz="2400" dirty="0" smtClean="0"/>
              <a:t>obesity</a:t>
            </a:r>
            <a:endParaRPr lang="en-GB" sz="2400" dirty="0"/>
          </a:p>
        </p:txBody>
      </p:sp>
      <p:sp>
        <p:nvSpPr>
          <p:cNvPr id="3" name="Title 1"/>
          <p:cNvSpPr txBox="1">
            <a:spLocks/>
          </p:cNvSpPr>
          <p:nvPr/>
        </p:nvSpPr>
        <p:spPr>
          <a:xfrm>
            <a:off x="457200" y="1853952"/>
            <a:ext cx="8229600" cy="1143000"/>
          </a:xfrm>
          <a:prstGeom prst="rect">
            <a:avLst/>
          </a:prstGeom>
          <a:ln w="28575">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B7.3 Peak performance – energy balance</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12. Understand what causes the two different types of diabetes.</a:t>
            </a:r>
          </a:p>
        </p:txBody>
      </p:sp>
      <p:graphicFrame>
        <p:nvGraphicFramePr>
          <p:cNvPr id="4" name="Table 3"/>
          <p:cNvGraphicFramePr>
            <a:graphicFrameLocks noGrp="1"/>
          </p:cNvGraphicFramePr>
          <p:nvPr/>
        </p:nvGraphicFramePr>
        <p:xfrm>
          <a:off x="323528" y="4581128"/>
          <a:ext cx="8496945" cy="1828800"/>
        </p:xfrm>
        <a:graphic>
          <a:graphicData uri="http://schemas.openxmlformats.org/drawingml/2006/table">
            <a:tbl>
              <a:tblPr firstRow="1" bandRow="1">
                <a:tableStyleId>{5C22544A-7EE6-4342-B048-85BDC9FD1C3A}</a:tableStyleId>
              </a:tblPr>
              <a:tblGrid>
                <a:gridCol w="2832315"/>
                <a:gridCol w="2832315"/>
                <a:gridCol w="2832315"/>
              </a:tblGrid>
              <a:tr h="370840">
                <a:tc>
                  <a:txBody>
                    <a:bodyPr/>
                    <a:lstStyle/>
                    <a:p>
                      <a:pPr algn="ct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kern="1200" dirty="0" smtClean="0">
                          <a:solidFill>
                            <a:sysClr val="windowText" lastClr="000000"/>
                          </a:solidFill>
                          <a:latin typeface="+mj-lt"/>
                          <a:ea typeface="+mj-ea"/>
                          <a:cs typeface="+mj-cs"/>
                        </a:rPr>
                        <a:t>Type 1</a:t>
                      </a: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kern="1200" dirty="0" smtClean="0">
                          <a:solidFill>
                            <a:sysClr val="windowText" lastClr="000000"/>
                          </a:solidFill>
                          <a:latin typeface="+mj-lt"/>
                          <a:ea typeface="+mj-ea"/>
                          <a:cs typeface="+mj-cs"/>
                        </a:rPr>
                        <a:t>Type 2</a:t>
                      </a: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GB" sz="2400" kern="1200" dirty="0" smtClean="0">
                          <a:solidFill>
                            <a:sysClr val="windowText" lastClr="000000"/>
                          </a:solidFill>
                          <a:latin typeface="+mj-lt"/>
                          <a:ea typeface="+mj-ea"/>
                          <a:cs typeface="+mj-cs"/>
                        </a:rPr>
                        <a:t>Causes</a:t>
                      </a: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GB" sz="2400" kern="1200" dirty="0" smtClean="0">
                          <a:solidFill>
                            <a:sysClr val="windowText" lastClr="000000"/>
                          </a:solidFill>
                          <a:latin typeface="+mj-lt"/>
                          <a:ea typeface="+mj-ea"/>
                          <a:cs typeface="+mj-cs"/>
                        </a:rPr>
                        <a:t>Symptoms</a:t>
                      </a: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l"/>
                      <a:r>
                        <a:rPr lang="en-GB" sz="2400" kern="1200" dirty="0" smtClean="0">
                          <a:solidFill>
                            <a:sysClr val="windowText" lastClr="000000"/>
                          </a:solidFill>
                          <a:latin typeface="+mj-lt"/>
                          <a:ea typeface="+mj-ea"/>
                          <a:cs typeface="+mj-cs"/>
                        </a:rPr>
                        <a:t>Treatment</a:t>
                      </a: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400" kern="1200" dirty="0">
                        <a:solidFill>
                          <a:sysClr val="windowText" lastClr="000000"/>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467544" y="3164775"/>
            <a:ext cx="8208912" cy="1200329"/>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Create a table to summarise the causes, symptoms and treatment of type 1 and type 2 diabetes.</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00B0F0"/>
            </a:solidFill>
          </a:ln>
        </p:spPr>
        <p:txBody>
          <a:bodyPr>
            <a:noAutofit/>
          </a:bodyPr>
          <a:lstStyle/>
          <a:p>
            <a:r>
              <a:rPr lang="en-GB" sz="2400" b="1" dirty="0" smtClean="0"/>
              <a:t>B7.1 Peak performance – movement and exercise</a:t>
            </a:r>
            <a:endParaRPr lang="en-GB" sz="2400" dirty="0"/>
          </a:p>
        </p:txBody>
      </p:sp>
      <p:sp>
        <p:nvSpPr>
          <p:cNvPr id="3" name="Rectangle 2"/>
          <p:cNvSpPr/>
          <p:nvPr/>
        </p:nvSpPr>
        <p:spPr>
          <a:xfrm>
            <a:off x="467544" y="1037049"/>
            <a:ext cx="3744416" cy="5632311"/>
          </a:xfrm>
          <a:prstGeom prst="rect">
            <a:avLst/>
          </a:prstGeom>
          <a:ln w="28575">
            <a:solidFill>
              <a:srgbClr val="00B0F0"/>
            </a:solidFill>
          </a:ln>
        </p:spPr>
        <p:txBody>
          <a:bodyPr wrap="square">
            <a:spAutoFit/>
          </a:bodyPr>
          <a:lstStyle/>
          <a:p>
            <a:pPr marL="457200" lvl="0" indent="-457200">
              <a:buFont typeface="+mj-lt"/>
              <a:buAutoNum type="arabicPeriod" startAt="3"/>
            </a:pPr>
            <a:r>
              <a:rPr lang="en-GB" sz="2400" dirty="0" smtClean="0">
                <a:latin typeface="+mj-lt"/>
                <a:ea typeface="+mj-ea"/>
                <a:cs typeface="+mj-cs"/>
              </a:rPr>
              <a:t>Recall </a:t>
            </a:r>
            <a:r>
              <a:rPr lang="en-GB" sz="2400" dirty="0">
                <a:latin typeface="+mj-lt"/>
                <a:ea typeface="+mj-ea"/>
                <a:cs typeface="+mj-cs"/>
              </a:rPr>
              <a:t>the structure and function of the components of a joint, to </a:t>
            </a:r>
            <a:r>
              <a:rPr lang="en-GB" sz="2400" dirty="0" smtClean="0">
                <a:latin typeface="+mj-lt"/>
                <a:ea typeface="+mj-ea"/>
                <a:cs typeface="+mj-cs"/>
              </a:rPr>
              <a:t>include:</a:t>
            </a:r>
          </a:p>
          <a:p>
            <a:pPr marL="914400" lvl="1" indent="-457200">
              <a:buAutoNum type="alphaLcPeriod"/>
            </a:pPr>
            <a:r>
              <a:rPr lang="en-GB" sz="2400" dirty="0" smtClean="0">
                <a:latin typeface="+mj-lt"/>
                <a:ea typeface="+mj-ea"/>
                <a:cs typeface="+mj-cs"/>
              </a:rPr>
              <a:t>smooth </a:t>
            </a:r>
            <a:r>
              <a:rPr lang="en-GB" sz="2400" dirty="0">
                <a:latin typeface="+mj-lt"/>
                <a:ea typeface="+mj-ea"/>
                <a:cs typeface="+mj-cs"/>
              </a:rPr>
              <a:t>layer of cartilage and synovial fluid to reduce friction between </a:t>
            </a:r>
            <a:r>
              <a:rPr lang="en-GB" sz="2400" dirty="0" smtClean="0">
                <a:latin typeface="+mj-lt"/>
                <a:ea typeface="+mj-ea"/>
                <a:cs typeface="+mj-cs"/>
              </a:rPr>
              <a:t>bones</a:t>
            </a:r>
          </a:p>
          <a:p>
            <a:pPr marL="914400" lvl="1" indent="-457200">
              <a:buAutoNum type="alphaLcPeriod"/>
            </a:pPr>
            <a:r>
              <a:rPr lang="en-GB" sz="2400" dirty="0" smtClean="0">
                <a:latin typeface="+mj-lt"/>
                <a:ea typeface="+mj-ea"/>
                <a:cs typeface="+mj-cs"/>
              </a:rPr>
              <a:t>elastic </a:t>
            </a:r>
            <a:r>
              <a:rPr lang="en-GB" sz="2400" dirty="0">
                <a:latin typeface="+mj-lt"/>
                <a:ea typeface="+mj-ea"/>
                <a:cs typeface="+mj-cs"/>
              </a:rPr>
              <a:t>ligaments to stabilise joints while allowing </a:t>
            </a:r>
            <a:r>
              <a:rPr lang="en-GB" sz="2400" dirty="0" smtClean="0">
                <a:latin typeface="+mj-lt"/>
                <a:ea typeface="+mj-ea"/>
                <a:cs typeface="+mj-cs"/>
              </a:rPr>
              <a:t>movement</a:t>
            </a:r>
          </a:p>
          <a:p>
            <a:pPr marL="914400" lvl="1" indent="-457200">
              <a:buAutoNum type="alphaLcPeriod"/>
            </a:pPr>
            <a:r>
              <a:rPr lang="en-GB" sz="2400" dirty="0" smtClean="0">
                <a:latin typeface="+mj-lt"/>
                <a:ea typeface="+mj-ea"/>
                <a:cs typeface="+mj-cs"/>
              </a:rPr>
              <a:t>tendons </a:t>
            </a:r>
            <a:r>
              <a:rPr lang="en-GB" sz="2400" dirty="0">
                <a:latin typeface="+mj-lt"/>
                <a:ea typeface="+mj-ea"/>
                <a:cs typeface="+mj-cs"/>
              </a:rPr>
              <a:t>to transmit the forces between muscle and bones</a:t>
            </a:r>
          </a:p>
        </p:txBody>
      </p:sp>
      <p:pic>
        <p:nvPicPr>
          <p:cNvPr id="20481" name="Picture 1"/>
          <p:cNvPicPr>
            <a:picLocks noChangeAspect="1" noChangeArrowheads="1"/>
          </p:cNvPicPr>
          <p:nvPr/>
        </p:nvPicPr>
        <p:blipFill>
          <a:blip r:embed="rId2" cstate="print"/>
          <a:srcRect l="29231" t="25515" r="43600" b="21566"/>
          <a:stretch>
            <a:fillRect/>
          </a:stretch>
        </p:blipFill>
        <p:spPr bwMode="auto">
          <a:xfrm>
            <a:off x="5364088" y="1124744"/>
            <a:ext cx="2880320" cy="3506477"/>
          </a:xfrm>
          <a:prstGeom prst="rect">
            <a:avLst/>
          </a:prstGeom>
          <a:noFill/>
          <a:ln w="9525">
            <a:noFill/>
            <a:miter lim="800000"/>
            <a:headEnd/>
            <a:tailEnd/>
          </a:ln>
        </p:spPr>
      </p:pic>
      <p:sp>
        <p:nvSpPr>
          <p:cNvPr id="5" name="TextBox 4"/>
          <p:cNvSpPr txBox="1"/>
          <p:nvPr/>
        </p:nvSpPr>
        <p:spPr>
          <a:xfrm>
            <a:off x="4644008" y="4739660"/>
            <a:ext cx="4104456" cy="1569660"/>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Label the knee joint with the names and functions of each component.</a:t>
            </a:r>
          </a:p>
        </p:txBody>
      </p:sp>
      <p:sp>
        <p:nvSpPr>
          <p:cNvPr id="6" name="Rectangle 5"/>
          <p:cNvSpPr/>
          <p:nvPr/>
        </p:nvSpPr>
        <p:spPr>
          <a:xfrm>
            <a:off x="971600" y="2204864"/>
            <a:ext cx="3024336"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C000"/>
            </a:solidFill>
          </a:ln>
        </p:spPr>
        <p:txBody>
          <a:bodyPr>
            <a:noAutofit/>
          </a:bodyPr>
          <a:lstStyle/>
          <a:p>
            <a:pPr lvl="0"/>
            <a:r>
              <a:rPr lang="en-GB" sz="2400" b="1" dirty="0" smtClean="0"/>
              <a:t>B7.3 Peak performance – energy balance</a:t>
            </a:r>
            <a:r>
              <a:rPr lang="en-GB" sz="2400" dirty="0" smtClean="0"/>
              <a:t/>
            </a:r>
            <a:br>
              <a:rPr lang="en-GB" sz="2400" dirty="0" smtClean="0"/>
            </a:br>
            <a:r>
              <a:rPr lang="en-GB" sz="2400" dirty="0" smtClean="0"/>
              <a:t>13. Recall </a:t>
            </a:r>
            <a:r>
              <a:rPr lang="en-GB" sz="2400" dirty="0"/>
              <a:t>that type 1 diabetes is controlled by insulin injections and that type 2 diabetes can be controlled by diet and </a:t>
            </a:r>
            <a:r>
              <a:rPr lang="en-GB" sz="2400" dirty="0" smtClean="0"/>
              <a:t>exercise</a:t>
            </a:r>
            <a:endParaRPr lang="en-GB" sz="2400" dirty="0"/>
          </a:p>
        </p:txBody>
      </p:sp>
      <p:pic>
        <p:nvPicPr>
          <p:cNvPr id="49154" name="Picture 2"/>
          <p:cNvPicPr>
            <a:picLocks noChangeAspect="1" noChangeArrowheads="1"/>
          </p:cNvPicPr>
          <p:nvPr/>
        </p:nvPicPr>
        <p:blipFill>
          <a:blip r:embed="rId2" cstate="print"/>
          <a:srcRect l="20372" t="25515" r="18794" b="29126"/>
          <a:stretch>
            <a:fillRect/>
          </a:stretch>
        </p:blipFill>
        <p:spPr bwMode="auto">
          <a:xfrm>
            <a:off x="179511" y="1988840"/>
            <a:ext cx="8807479"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FF00"/>
            </a:solidFill>
          </a:ln>
        </p:spPr>
        <p:txBody>
          <a:bodyPr>
            <a:noAutofit/>
          </a:bodyPr>
          <a:lstStyle/>
          <a:p>
            <a:pPr lvl="0"/>
            <a:r>
              <a:rPr lang="en-GB" sz="2400" b="1" dirty="0" smtClean="0"/>
              <a:t>B7.3 Peak performance – energy balance</a:t>
            </a:r>
            <a:r>
              <a:rPr lang="en-GB" sz="2400" dirty="0" smtClean="0"/>
              <a:t/>
            </a:r>
            <a:br>
              <a:rPr lang="en-GB" sz="2400" dirty="0" smtClean="0"/>
            </a:br>
            <a:r>
              <a:rPr lang="en-GB" sz="2400" dirty="0" smtClean="0"/>
              <a:t>14. Explain </a:t>
            </a:r>
            <a:r>
              <a:rPr lang="en-GB" sz="2400" dirty="0"/>
              <a:t>how a diet high in fibre and complex carbohydrates can help to maintain a constant blood sugar </a:t>
            </a:r>
            <a:r>
              <a:rPr lang="en-GB" sz="2400" dirty="0" smtClean="0"/>
              <a:t>level</a:t>
            </a:r>
            <a:endParaRPr lang="en-GB" sz="2400" dirty="0"/>
          </a:p>
        </p:txBody>
      </p:sp>
      <p:pic>
        <p:nvPicPr>
          <p:cNvPr id="50178" name="Picture 2"/>
          <p:cNvPicPr>
            <a:picLocks noChangeAspect="1" noChangeArrowheads="1"/>
          </p:cNvPicPr>
          <p:nvPr/>
        </p:nvPicPr>
        <p:blipFill>
          <a:blip r:embed="rId2" cstate="print"/>
          <a:srcRect l="22144" t="17955" r="18204" b="62786"/>
          <a:stretch>
            <a:fillRect/>
          </a:stretch>
        </p:blipFill>
        <p:spPr bwMode="auto">
          <a:xfrm>
            <a:off x="405091" y="1889448"/>
            <a:ext cx="8343373" cy="1683568"/>
          </a:xfrm>
          <a:prstGeom prst="rect">
            <a:avLst/>
          </a:prstGeom>
          <a:noFill/>
          <a:ln w="9525">
            <a:noFill/>
            <a:miter lim="800000"/>
            <a:headEnd/>
            <a:tailEnd/>
          </a:ln>
        </p:spPr>
      </p:pic>
      <p:sp>
        <p:nvSpPr>
          <p:cNvPr id="4" name="TextBox 3"/>
          <p:cNvSpPr txBox="1"/>
          <p:nvPr/>
        </p:nvSpPr>
        <p:spPr>
          <a:xfrm>
            <a:off x="2987824" y="3657798"/>
            <a:ext cx="3168352" cy="923330"/>
          </a:xfrm>
          <a:prstGeom prst="rect">
            <a:avLst/>
          </a:prstGeom>
          <a:noFill/>
        </p:spPr>
        <p:txBody>
          <a:bodyPr vert="horz" wrap="square" rtlCol="0">
            <a:spAutoFit/>
          </a:bodyPr>
          <a:lstStyle/>
          <a:p>
            <a:r>
              <a:rPr lang="en-GB" sz="5400" b="1" dirty="0" smtClean="0"/>
              <a:t>6 MARKS</a:t>
            </a:r>
            <a:endParaRPr lang="en-GB" sz="5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l="19781" t="22680" r="17613" b="13061"/>
          <a:stretch>
            <a:fillRect/>
          </a:stretch>
        </p:blipFill>
        <p:spPr bwMode="auto">
          <a:xfrm>
            <a:off x="0" y="476672"/>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92D050"/>
            </a:solidFill>
          </a:ln>
        </p:spPr>
        <p:txBody>
          <a:bodyPr/>
          <a:lstStyle/>
          <a:p>
            <a:r>
              <a:rPr lang="en-GB" b="1" dirty="0" smtClean="0"/>
              <a:t>Learning Outcomes</a:t>
            </a:r>
            <a:endParaRPr lang="en-GB" b="1" dirty="0"/>
          </a:p>
        </p:txBody>
      </p:sp>
      <p:sp>
        <p:nvSpPr>
          <p:cNvPr id="3" name="Content Placeholder 2"/>
          <p:cNvSpPr>
            <a:spLocks noGrp="1"/>
          </p:cNvSpPr>
          <p:nvPr>
            <p:ph idx="1"/>
          </p:nvPr>
        </p:nvSpPr>
        <p:spPr>
          <a:xfrm>
            <a:off x="457200" y="1600200"/>
            <a:ext cx="8229600" cy="4925144"/>
          </a:xfrm>
        </p:spPr>
        <p:txBody>
          <a:bodyPr>
            <a:normAutofit lnSpcReduction="10000"/>
          </a:bodyPr>
          <a:lstStyle/>
          <a:p>
            <a:r>
              <a:rPr lang="en-GB" dirty="0" smtClean="0"/>
              <a:t>MUST state the difference between open and closed loop systems and give examples.</a:t>
            </a:r>
          </a:p>
          <a:p>
            <a:endParaRPr lang="en-GB" dirty="0" smtClean="0"/>
          </a:p>
          <a:p>
            <a:r>
              <a:rPr lang="en-GB" dirty="0" smtClean="0"/>
              <a:t>SHOULD  describe why the production of large quantities of reproductive structures is a necessary strategy for successful reproduction.</a:t>
            </a:r>
          </a:p>
          <a:p>
            <a:endParaRPr lang="en-GB" dirty="0" smtClean="0"/>
          </a:p>
          <a:p>
            <a:r>
              <a:rPr lang="en-GB" dirty="0" smtClean="0"/>
              <a:t>COULD explain how humans depend on ecosystems.</a:t>
            </a:r>
            <a:endParaRPr lang="en-GB" dirty="0"/>
          </a:p>
        </p:txBody>
      </p:sp>
      <p:sp>
        <p:nvSpPr>
          <p:cNvPr id="4" name="TextBox 3"/>
          <p:cNvSpPr txBox="1"/>
          <p:nvPr/>
        </p:nvSpPr>
        <p:spPr>
          <a:xfrm>
            <a:off x="7164288" y="260648"/>
            <a:ext cx="1512168" cy="369332"/>
          </a:xfrm>
          <a:prstGeom prst="rect">
            <a:avLst/>
          </a:prstGeom>
          <a:noFill/>
        </p:spPr>
        <p:txBody>
          <a:bodyPr wrap="square" rtlCol="0">
            <a:spAutoFit/>
          </a:bodyPr>
          <a:lstStyle/>
          <a:p>
            <a:pPr algn="r"/>
            <a:r>
              <a:rPr lang="en-GB" b="1" dirty="0" smtClean="0"/>
              <a:t>Tues. 11/06</a:t>
            </a:r>
            <a:endParaRPr lang="en-GB"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a:ln w="28575">
            <a:solidFill>
              <a:srgbClr val="00B0F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 1. Recall what a perfect closed loop system is.</a:t>
            </a:r>
            <a:endParaRPr lang="en-GB" sz="2400" dirty="0"/>
          </a:p>
        </p:txBody>
      </p:sp>
      <p:sp>
        <p:nvSpPr>
          <p:cNvPr id="5" name="Content Placeholder 2"/>
          <p:cNvSpPr>
            <a:spLocks noGrp="1"/>
          </p:cNvSpPr>
          <p:nvPr>
            <p:ph idx="1"/>
          </p:nvPr>
        </p:nvSpPr>
        <p:spPr>
          <a:xfrm>
            <a:off x="457200" y="1124744"/>
            <a:ext cx="8229600" cy="1008111"/>
          </a:xfrm>
        </p:spPr>
        <p:txBody>
          <a:bodyPr>
            <a:normAutofit/>
          </a:bodyPr>
          <a:lstStyle/>
          <a:p>
            <a:pPr>
              <a:buNone/>
            </a:pPr>
            <a:r>
              <a:rPr lang="en-GB" sz="2400" b="1" dirty="0" smtClean="0"/>
              <a:t>Tasks:</a:t>
            </a:r>
          </a:p>
          <a:p>
            <a:pPr marL="514350" indent="-514350">
              <a:buFont typeface="+mj-lt"/>
              <a:buAutoNum type="arabicPeriod"/>
            </a:pPr>
            <a:r>
              <a:rPr lang="en-GB" sz="2400" dirty="0" smtClean="0"/>
              <a:t>What is a perfect closed loop system?</a:t>
            </a:r>
          </a:p>
        </p:txBody>
      </p:sp>
      <p:sp>
        <p:nvSpPr>
          <p:cNvPr id="6" name="Content Placeholder 2"/>
          <p:cNvSpPr txBox="1">
            <a:spLocks/>
          </p:cNvSpPr>
          <p:nvPr/>
        </p:nvSpPr>
        <p:spPr>
          <a:xfrm>
            <a:off x="467544" y="2132855"/>
            <a:ext cx="8229600"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Answers: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A system that has no waste because the output from one part of the system becomes the input to another part</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a:xfrm>
            <a:off x="457200" y="3587006"/>
            <a:ext cx="8229600" cy="922114"/>
          </a:xfrm>
          <a:prstGeom prst="rect">
            <a:avLst/>
          </a:prstGeom>
          <a:ln w="28575">
            <a:solidFill>
              <a:srgbClr val="FF33CC"/>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B7.4 What can we learn from natural ecosystems?</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2. Understand why an ecosystem is a type of closed loop system</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txBox="1">
            <a:spLocks/>
          </p:cNvSpPr>
          <p:nvPr/>
        </p:nvSpPr>
        <p:spPr>
          <a:xfrm>
            <a:off x="467544" y="4581128"/>
            <a:ext cx="8229600" cy="100811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Tasks: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Is an ecosystem a closed or open loop system? Why?</a:t>
            </a:r>
          </a:p>
        </p:txBody>
      </p:sp>
      <p:sp>
        <p:nvSpPr>
          <p:cNvPr id="10" name="Content Placeholder 2"/>
          <p:cNvSpPr txBox="1">
            <a:spLocks/>
          </p:cNvSpPr>
          <p:nvPr/>
        </p:nvSpPr>
        <p:spPr>
          <a:xfrm>
            <a:off x="467544" y="5517231"/>
            <a:ext cx="8229600"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Answers: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A closed loop</a:t>
            </a:r>
            <a:r>
              <a:rPr kumimoji="0" lang="en-GB" sz="2400" b="0" i="0" u="none" strike="noStrike" kern="1200" cap="none" spc="0" normalizeH="0" noProof="0" dirty="0" smtClean="0">
                <a:ln>
                  <a:noFill/>
                </a:ln>
                <a:solidFill>
                  <a:schemeClr val="tx1"/>
                </a:solidFill>
                <a:effectLst/>
                <a:uLnTx/>
                <a:uFillTx/>
                <a:latin typeface="+mn-lt"/>
                <a:ea typeface="+mn-ea"/>
                <a:cs typeface="+mn-cs"/>
              </a:rPr>
              <a:t> system since most waste materials are not lost but are used as food or reactants.</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FF0000"/>
            </a:solidFill>
          </a:ln>
        </p:spPr>
        <p:txBody>
          <a:bodyPr>
            <a:noAutofit/>
          </a:bodyPr>
          <a:lstStyle/>
          <a:p>
            <a:pPr lvl="0"/>
            <a:r>
              <a:rPr lang="en-GB" sz="2400" b="1" dirty="0" smtClean="0"/>
              <a:t>B7.4 What can we learn from natural ecosystems?</a:t>
            </a:r>
            <a:endParaRPr lang="en-GB" sz="2400" dirty="0"/>
          </a:p>
        </p:txBody>
      </p:sp>
      <p:sp>
        <p:nvSpPr>
          <p:cNvPr id="3" name="Rectangle 2"/>
          <p:cNvSpPr/>
          <p:nvPr/>
        </p:nvSpPr>
        <p:spPr>
          <a:xfrm>
            <a:off x="467544" y="1052736"/>
            <a:ext cx="4392488" cy="3785652"/>
          </a:xfrm>
          <a:prstGeom prst="rect">
            <a:avLst/>
          </a:prstGeom>
          <a:ln w="28575">
            <a:solidFill>
              <a:srgbClr val="FF0000"/>
            </a:solidFill>
          </a:ln>
        </p:spPr>
        <p:txBody>
          <a:bodyPr wrap="square">
            <a:spAutoFit/>
          </a:bodyPr>
          <a:lstStyle/>
          <a:p>
            <a:pPr marL="457200" indent="-457200">
              <a:buFont typeface="+mj-lt"/>
              <a:buAutoNum type="arabicPeriod" startAt="3"/>
            </a:pPr>
            <a:r>
              <a:rPr lang="en-GB" sz="2400" dirty="0" smtClean="0"/>
              <a:t>Name examples of waste products in natural ecosystems:</a:t>
            </a:r>
          </a:p>
          <a:p>
            <a:pPr marL="914400" lvl="1" indent="-457200">
              <a:buFont typeface="+mj-lt"/>
              <a:buAutoNum type="alphaLcPeriod"/>
            </a:pPr>
            <a:r>
              <a:rPr lang="en-GB" sz="2400" dirty="0" smtClean="0"/>
              <a:t>oxygen (from photosynthesis)</a:t>
            </a:r>
          </a:p>
          <a:p>
            <a:pPr marL="914400" lvl="1" indent="-457200">
              <a:buFont typeface="+mj-lt"/>
              <a:buAutoNum type="alphaLcPeriod"/>
            </a:pPr>
            <a:r>
              <a:rPr lang="en-GB" sz="2400" dirty="0" smtClean="0"/>
              <a:t>carbon dioxide (from respiration)</a:t>
            </a:r>
          </a:p>
          <a:p>
            <a:pPr marL="914400" lvl="1" indent="-457200">
              <a:buFont typeface="+mj-lt"/>
              <a:buAutoNum type="alphaLcPeriod"/>
            </a:pPr>
            <a:r>
              <a:rPr lang="en-GB" sz="2400" dirty="0" smtClean="0"/>
              <a:t>dead organic matter such as fallen petals, leaves and fruits, and faeces</a:t>
            </a:r>
            <a:endParaRPr lang="en-GB" sz="2400" dirty="0">
              <a:latin typeface="+mj-lt"/>
              <a:ea typeface="+mj-ea"/>
              <a:cs typeface="+mj-cs"/>
            </a:endParaRPr>
          </a:p>
        </p:txBody>
      </p:sp>
      <p:sp>
        <p:nvSpPr>
          <p:cNvPr id="4" name="TextBox 3"/>
          <p:cNvSpPr txBox="1"/>
          <p:nvPr/>
        </p:nvSpPr>
        <p:spPr>
          <a:xfrm>
            <a:off x="5076056" y="980728"/>
            <a:ext cx="3600400" cy="3785652"/>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Give some examples of waste products in natural ecosystems.</a:t>
            </a:r>
          </a:p>
          <a:p>
            <a:pPr marL="457200" indent="-457200">
              <a:buFont typeface="+mj-lt"/>
              <a:buAutoNum type="arabicPeriod"/>
            </a:pPr>
            <a:endParaRPr lang="en-GB" sz="2400" dirty="0" smtClean="0"/>
          </a:p>
          <a:p>
            <a:pPr marL="457200" indent="-457200">
              <a:buFont typeface="+mj-lt"/>
              <a:buAutoNum type="arabicPeriod"/>
            </a:pPr>
            <a:r>
              <a:rPr lang="en-GB" sz="2400" dirty="0" smtClean="0"/>
              <a:t>How may each product become food or reactants for other organisms in the ecosystem?</a:t>
            </a:r>
            <a:endParaRPr lang="en-GB" sz="2400" dirty="0"/>
          </a:p>
        </p:txBody>
      </p:sp>
      <p:sp>
        <p:nvSpPr>
          <p:cNvPr id="6" name="Title 1"/>
          <p:cNvSpPr txBox="1">
            <a:spLocks/>
          </p:cNvSpPr>
          <p:nvPr/>
        </p:nvSpPr>
        <p:spPr>
          <a:xfrm>
            <a:off x="457200" y="4955158"/>
            <a:ext cx="8229600" cy="1786210"/>
          </a:xfrm>
          <a:prstGeom prst="rect">
            <a:avLst/>
          </a:prstGeom>
          <a:ln w="28575">
            <a:solidFill>
              <a:srgbClr val="FFC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B7.4 What can we learn from natural ecosystems?</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 4. Understand how these waste products may become food or reactants for animals, plants and microorganisms in the ecosystem, including the role of the digestive enzymes of microorganisms</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899592" y="2204864"/>
            <a:ext cx="3888432" cy="2520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FF00"/>
            </a:solidFill>
          </a:ln>
        </p:spPr>
        <p:txBody>
          <a:bodyPr>
            <a:noAutofit/>
          </a:bodyPr>
          <a:lstStyle/>
          <a:p>
            <a:pPr lvl="0"/>
            <a:r>
              <a:rPr lang="en-GB" sz="2400" b="1" dirty="0" smtClean="0"/>
              <a:t>B7.4 What can we learn from natural ecosystems?</a:t>
            </a:r>
            <a:r>
              <a:rPr lang="en-GB" sz="2400" dirty="0" smtClean="0"/>
              <a:t/>
            </a:r>
            <a:br>
              <a:rPr lang="en-GB" sz="2400" dirty="0" smtClean="0"/>
            </a:br>
            <a:r>
              <a:rPr lang="en-GB" sz="2400" dirty="0" smtClean="0"/>
              <a:t>5. Interpret closed loop system diagrams and data on the storage and movement of chemicals through an ecosystem, including water, carbon, nitrogen and oxygen</a:t>
            </a:r>
            <a:endParaRPr lang="en-GB" sz="2400" dirty="0"/>
          </a:p>
        </p:txBody>
      </p:sp>
      <p:sp>
        <p:nvSpPr>
          <p:cNvPr id="3" name="Content Placeholder 2"/>
          <p:cNvSpPr>
            <a:spLocks noGrp="1"/>
          </p:cNvSpPr>
          <p:nvPr>
            <p:ph idx="1"/>
          </p:nvPr>
        </p:nvSpPr>
        <p:spPr>
          <a:xfrm>
            <a:off x="457200" y="1844824"/>
            <a:ext cx="8229600" cy="4608512"/>
          </a:xfrm>
        </p:spPr>
        <p:txBody>
          <a:bodyPr>
            <a:normAutofit/>
          </a:bodyPr>
          <a:lstStyle/>
          <a:p>
            <a:pPr>
              <a:buNone/>
            </a:pPr>
            <a:r>
              <a:rPr lang="en-GB" sz="2400" b="1" dirty="0" smtClean="0"/>
              <a:t>Tasks:</a:t>
            </a:r>
          </a:p>
          <a:p>
            <a:pPr marL="514350" indent="-514350">
              <a:buFont typeface="+mj-lt"/>
              <a:buAutoNum type="arabicPeriod"/>
            </a:pPr>
            <a:r>
              <a:rPr lang="en-GB" sz="2400" dirty="0" smtClean="0"/>
              <a:t>Find a diagram of the carbon cycle and the nitrogen cycle in a textbook or your revision guide.</a:t>
            </a:r>
          </a:p>
          <a:p>
            <a:pPr marL="514350" indent="-514350">
              <a:buFont typeface="+mj-lt"/>
              <a:buAutoNum type="arabicPeriod"/>
            </a:pPr>
            <a:endParaRPr lang="en-GB" sz="2400" dirty="0" smtClean="0"/>
          </a:p>
          <a:p>
            <a:pPr marL="514350" indent="-514350">
              <a:buFont typeface="+mj-lt"/>
              <a:buAutoNum type="arabicPeriod"/>
            </a:pPr>
            <a:r>
              <a:rPr lang="en-GB" sz="2400" dirty="0" smtClean="0"/>
              <a:t>Describe how a carbon atom in the carbon dioxide in the air can become a carbon atom in an animal.</a:t>
            </a:r>
          </a:p>
          <a:p>
            <a:pPr marL="514350" indent="-514350">
              <a:buFont typeface="+mj-lt"/>
              <a:buAutoNum type="arabicPeriod"/>
            </a:pPr>
            <a:endParaRPr lang="en-GB" sz="2400" dirty="0" smtClean="0"/>
          </a:p>
          <a:p>
            <a:pPr marL="514350" indent="-514350">
              <a:buFont typeface="+mj-lt"/>
              <a:buAutoNum type="arabicPeriod"/>
            </a:pPr>
            <a:r>
              <a:rPr lang="en-GB" sz="2400" dirty="0" smtClean="0"/>
              <a:t>Describe how a nitrogen atom in an animal can become a nitrogen atom in the air.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l="10631" t="21735" r="12589" b="21925"/>
          <a:stretch>
            <a:fillRect/>
          </a:stretch>
        </p:blipFill>
        <p:spPr bwMode="auto">
          <a:xfrm>
            <a:off x="35496" y="1340768"/>
            <a:ext cx="9106726"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2694" t="23625" r="32969" b="18731"/>
          <a:stretch>
            <a:fillRect/>
          </a:stretch>
        </p:blipFill>
        <p:spPr bwMode="auto">
          <a:xfrm>
            <a:off x="-1" y="404664"/>
            <a:ext cx="9122587"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ln w="28575">
            <a:solidFill>
              <a:srgbClr val="92D050"/>
            </a:solidFill>
          </a:ln>
        </p:spPr>
        <p:txBody>
          <a:bodyPr>
            <a:noAutofit/>
          </a:bodyPr>
          <a:lstStyle/>
          <a:p>
            <a:pPr lvl="0"/>
            <a:r>
              <a:rPr lang="en-GB" sz="2400" b="1" dirty="0" smtClean="0"/>
              <a:t>B7.4 What can we learn from natural ecosystems?</a:t>
            </a:r>
            <a:r>
              <a:rPr lang="en-GB" sz="2400" dirty="0" smtClean="0"/>
              <a:t/>
            </a:r>
            <a:br>
              <a:rPr lang="en-GB" sz="2400" dirty="0" smtClean="0"/>
            </a:br>
            <a:r>
              <a:rPr lang="en-GB" sz="2400" dirty="0" smtClean="0"/>
              <a:t>6. Understand that no ecosystem is a perfect closed loop system</a:t>
            </a:r>
            <a:endParaRPr lang="en-GB" sz="2400" dirty="0"/>
          </a:p>
        </p:txBody>
      </p:sp>
      <p:sp>
        <p:nvSpPr>
          <p:cNvPr id="3" name="Content Placeholder 2"/>
          <p:cNvSpPr>
            <a:spLocks noGrp="1"/>
          </p:cNvSpPr>
          <p:nvPr>
            <p:ph idx="1"/>
          </p:nvPr>
        </p:nvSpPr>
        <p:spPr>
          <a:xfrm>
            <a:off x="457200" y="1340768"/>
            <a:ext cx="8229600" cy="1008111"/>
          </a:xfrm>
        </p:spPr>
        <p:txBody>
          <a:bodyPr>
            <a:normAutofit/>
          </a:bodyPr>
          <a:lstStyle/>
          <a:p>
            <a:pPr>
              <a:buNone/>
            </a:pPr>
            <a:r>
              <a:rPr lang="en-GB" sz="2400" b="1" dirty="0" smtClean="0"/>
              <a:t>Tasks:</a:t>
            </a:r>
          </a:p>
          <a:p>
            <a:pPr marL="514350" indent="-514350">
              <a:buFont typeface="+mj-lt"/>
              <a:buAutoNum type="arabicPeriod"/>
            </a:pPr>
            <a:r>
              <a:rPr lang="en-GB" sz="2400" dirty="0" smtClean="0"/>
              <a:t>Why is no ecosystem a perfect closed loop system?</a:t>
            </a:r>
          </a:p>
        </p:txBody>
      </p:sp>
      <p:sp>
        <p:nvSpPr>
          <p:cNvPr id="4" name="Content Placeholder 2"/>
          <p:cNvSpPr txBox="1">
            <a:spLocks/>
          </p:cNvSpPr>
          <p:nvPr/>
        </p:nvSpPr>
        <p:spPr>
          <a:xfrm>
            <a:off x="467544" y="2348879"/>
            <a:ext cx="8229600"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Answers:</a:t>
            </a:r>
          </a:p>
          <a:p>
            <a:pPr marL="514350" lvl="0" indent="-514350">
              <a:spcBef>
                <a:spcPct val="20000"/>
              </a:spcBef>
              <a:buFont typeface="+mj-lt"/>
              <a:buAutoNum type="arabicPeriod"/>
              <a:defRPr/>
            </a:pPr>
            <a:r>
              <a:rPr lang="en-GB" sz="2400" dirty="0" smtClean="0"/>
              <a:t>Some output is always lost, e.g. migration of organisms and loss of nutrients transferred by air or water</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457200" y="3803030"/>
            <a:ext cx="8229600" cy="1426170"/>
          </a:xfrm>
          <a:prstGeom prst="rect">
            <a:avLst/>
          </a:prstGeom>
          <a:ln w="28575">
            <a:solidFill>
              <a:srgbClr val="00B0F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B7.4 What can we learn from natural ecosystems?</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7. Understand that in stable ecosystems the output (losses) is balanced by gains</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p:cNvSpPr txBox="1">
            <a:spLocks/>
          </p:cNvSpPr>
          <p:nvPr/>
        </p:nvSpPr>
        <p:spPr>
          <a:xfrm>
            <a:off x="467544" y="5301209"/>
            <a:ext cx="8229600" cy="136815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Tasks: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Describe an example of an ecosystem</a:t>
            </a:r>
            <a:r>
              <a:rPr kumimoji="0" lang="en-GB" sz="2400" b="0" i="0" u="none" strike="noStrike" kern="1200" cap="none" spc="0" normalizeH="0" noProof="0" dirty="0" smtClean="0">
                <a:ln>
                  <a:noFill/>
                </a:ln>
                <a:solidFill>
                  <a:schemeClr val="tx1"/>
                </a:solidFill>
                <a:effectLst/>
                <a:uLnTx/>
                <a:uFillTx/>
                <a:latin typeface="+mn-lt"/>
                <a:ea typeface="+mn-ea"/>
                <a:cs typeface="+mn-cs"/>
              </a:rPr>
              <a:t> where output is balanced by gains.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rgbClr val="FF33CC"/>
            </a:solidFill>
          </a:ln>
        </p:spPr>
        <p:txBody>
          <a:bodyPr>
            <a:noAutofit/>
          </a:bodyPr>
          <a:lstStyle/>
          <a:p>
            <a:pPr lvl="0"/>
            <a:r>
              <a:rPr lang="en-GB" sz="2400" b="1" dirty="0" smtClean="0"/>
              <a:t>B7.1 Peak performance – movement and exercise</a:t>
            </a:r>
            <a:r>
              <a:rPr lang="en-GB" sz="2400" dirty="0" smtClean="0"/>
              <a:t/>
            </a:r>
            <a:br>
              <a:rPr lang="en-GB" sz="2400" dirty="0" smtClean="0"/>
            </a:br>
            <a:r>
              <a:rPr lang="en-GB" sz="2400" dirty="0" smtClean="0"/>
              <a:t>4. Understand </a:t>
            </a:r>
            <a:r>
              <a:rPr lang="en-GB" sz="2400" dirty="0"/>
              <a:t>how the specific properties of ligaments, cartilage and tendons enable them to function </a:t>
            </a:r>
            <a:r>
              <a:rPr lang="en-GB" sz="2400" dirty="0" smtClean="0"/>
              <a:t>effectively</a:t>
            </a:r>
            <a:endParaRPr lang="en-GB" sz="2400" dirty="0"/>
          </a:p>
        </p:txBody>
      </p:sp>
      <p:pic>
        <p:nvPicPr>
          <p:cNvPr id="19457" name="Picture 1"/>
          <p:cNvPicPr>
            <a:picLocks noChangeAspect="1" noChangeArrowheads="1"/>
          </p:cNvPicPr>
          <p:nvPr/>
        </p:nvPicPr>
        <p:blipFill>
          <a:blip r:embed="rId2" cstate="print"/>
          <a:srcRect l="29472" t="17200" r="30628" b="36496"/>
          <a:stretch>
            <a:fillRect/>
          </a:stretch>
        </p:blipFill>
        <p:spPr bwMode="auto">
          <a:xfrm>
            <a:off x="691733" y="1484785"/>
            <a:ext cx="7048619" cy="5112568"/>
          </a:xfrm>
          <a:prstGeom prst="rect">
            <a:avLst/>
          </a:prstGeom>
          <a:noFill/>
          <a:ln w="9525">
            <a:noFill/>
            <a:miter lim="800000"/>
            <a:headEnd/>
            <a:tailEnd/>
          </a:ln>
        </p:spPr>
      </p:pic>
      <p:sp>
        <p:nvSpPr>
          <p:cNvPr id="4" name="TextBox 3"/>
          <p:cNvSpPr txBox="1"/>
          <p:nvPr/>
        </p:nvSpPr>
        <p:spPr>
          <a:xfrm>
            <a:off x="8092841" y="2492896"/>
            <a:ext cx="1015663" cy="2736304"/>
          </a:xfrm>
          <a:prstGeom prst="rect">
            <a:avLst/>
          </a:prstGeom>
          <a:noFill/>
        </p:spPr>
        <p:txBody>
          <a:bodyPr vert="vert" wrap="square" rtlCol="0">
            <a:spAutoFit/>
          </a:bodyPr>
          <a:lstStyle/>
          <a:p>
            <a:r>
              <a:rPr lang="en-GB" sz="5400" b="1" dirty="0" smtClean="0"/>
              <a:t>6 MARKS</a:t>
            </a:r>
            <a:endParaRPr lang="en-GB" sz="54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33CC"/>
            </a:solidFill>
          </a:ln>
        </p:spPr>
        <p:txBody>
          <a:bodyPr>
            <a:noAutofit/>
          </a:bodyPr>
          <a:lstStyle/>
          <a:p>
            <a:pPr lvl="0"/>
            <a:r>
              <a:rPr lang="en-GB" sz="2400" b="1" dirty="0" smtClean="0"/>
              <a:t>B7.4 What can we learn from natural ecosystems?</a:t>
            </a:r>
            <a:r>
              <a:rPr lang="en-GB" sz="2400" dirty="0" smtClean="0"/>
              <a:t/>
            </a:r>
            <a:br>
              <a:rPr lang="en-GB" sz="2400" dirty="0" smtClean="0"/>
            </a:br>
            <a:r>
              <a:rPr lang="en-GB" sz="2400" dirty="0" smtClean="0"/>
              <a:t>8. Understand why the production of large quantities of reproductive structures is a necessary strategy for successful reproduction</a:t>
            </a:r>
            <a:endParaRPr lang="en-GB" sz="2400" dirty="0"/>
          </a:p>
        </p:txBody>
      </p:sp>
      <p:sp>
        <p:nvSpPr>
          <p:cNvPr id="3" name="Content Placeholder 2"/>
          <p:cNvSpPr>
            <a:spLocks noGrp="1"/>
          </p:cNvSpPr>
          <p:nvPr>
            <p:ph idx="1"/>
          </p:nvPr>
        </p:nvSpPr>
        <p:spPr>
          <a:xfrm>
            <a:off x="457200" y="1844825"/>
            <a:ext cx="8229600" cy="2736303"/>
          </a:xfrm>
        </p:spPr>
        <p:txBody>
          <a:bodyPr>
            <a:normAutofit/>
          </a:bodyPr>
          <a:lstStyle/>
          <a:p>
            <a:pPr>
              <a:buNone/>
            </a:pPr>
            <a:r>
              <a:rPr lang="en-GB" sz="2400" b="1" dirty="0" smtClean="0"/>
              <a:t>Tasks:</a:t>
            </a:r>
          </a:p>
          <a:p>
            <a:pPr marL="514350" indent="-514350">
              <a:buFont typeface="+mj-lt"/>
              <a:buAutoNum type="arabicPeriod"/>
            </a:pPr>
            <a:r>
              <a:rPr lang="en-GB" sz="2400" dirty="0" smtClean="0"/>
              <a:t>Give the names of some reproductive structures that are produced in large quantities.</a:t>
            </a:r>
          </a:p>
          <a:p>
            <a:pPr marL="514350" indent="-514350">
              <a:buFont typeface="+mj-lt"/>
              <a:buAutoNum type="arabicPeriod"/>
            </a:pPr>
            <a:endParaRPr lang="en-GB" sz="2400" dirty="0" smtClean="0"/>
          </a:p>
          <a:p>
            <a:pPr marL="514350" indent="-514350">
              <a:buFont typeface="+mj-lt"/>
              <a:buAutoNum type="arabicPeriod"/>
            </a:pPr>
            <a:r>
              <a:rPr lang="en-GB" sz="2400" dirty="0" smtClean="0"/>
              <a:t>Why is it necessary for organisms to produce large quantities of these structures for successful reproduction?</a:t>
            </a:r>
          </a:p>
        </p:txBody>
      </p:sp>
      <p:sp>
        <p:nvSpPr>
          <p:cNvPr id="4" name="Content Placeholder 2"/>
          <p:cNvSpPr txBox="1">
            <a:spLocks/>
          </p:cNvSpPr>
          <p:nvPr/>
        </p:nvSpPr>
        <p:spPr>
          <a:xfrm>
            <a:off x="467544" y="4725144"/>
            <a:ext cx="8229600" cy="18722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Answers:</a:t>
            </a:r>
          </a:p>
          <a:p>
            <a:pPr marL="514350" lvl="0" indent="-514350">
              <a:spcBef>
                <a:spcPct val="20000"/>
              </a:spcBef>
              <a:buFont typeface="+mj-lt"/>
              <a:buAutoNum type="arabicPeriod"/>
              <a:defRPr/>
            </a:pPr>
            <a:r>
              <a:rPr lang="en-GB" sz="2400" noProof="0" dirty="0" smtClean="0"/>
              <a:t>Eggs, sperm, pollen, flowers, fruit.</a:t>
            </a:r>
          </a:p>
          <a:p>
            <a:pPr marL="514350" lvl="0" indent="-514350">
              <a:spcBef>
                <a:spcPct val="20000"/>
              </a:spcBef>
              <a:buFont typeface="+mj-lt"/>
              <a:buAutoNum type="arabicPeriod"/>
              <a:defRPr/>
            </a:pPr>
            <a:endParaRPr kumimoji="0" lang="en-GB" sz="2400" b="0" i="0" u="none" strike="noStrike" kern="1200" cap="none" spc="0" normalizeH="0" baseline="0" dirty="0" smtClean="0">
              <a:ln>
                <a:noFill/>
              </a:ln>
              <a:solidFill>
                <a:schemeClr val="tx1"/>
              </a:solidFill>
              <a:effectLst/>
              <a:uLnTx/>
              <a:uFillTx/>
              <a:latin typeface="+mn-lt"/>
              <a:ea typeface="+mn-ea"/>
              <a:cs typeface="+mn-cs"/>
            </a:endParaRPr>
          </a:p>
          <a:p>
            <a:pPr marL="514350" lvl="0" indent="-514350">
              <a:spcBef>
                <a:spcPct val="20000"/>
              </a:spcBef>
              <a:buFont typeface="+mj-lt"/>
              <a:buAutoNum type="arabicPeriod"/>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To</a:t>
            </a:r>
            <a:r>
              <a:rPr kumimoji="0" lang="en-GB" sz="2400" b="0" i="0" u="none" strike="noStrike" kern="1200" cap="none" spc="0" normalizeH="0" noProof="0" dirty="0" smtClean="0">
                <a:ln>
                  <a:noFill/>
                </a:ln>
                <a:solidFill>
                  <a:schemeClr val="tx1"/>
                </a:solidFill>
                <a:effectLst/>
                <a:uLnTx/>
                <a:uFillTx/>
                <a:latin typeface="+mn-lt"/>
                <a:ea typeface="+mn-ea"/>
                <a:cs typeface="+mn-cs"/>
              </a:rPr>
              <a:t> maximise chances of reproducing successfully.</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0000"/>
            </a:solidFill>
          </a:ln>
        </p:spPr>
        <p:txBody>
          <a:bodyPr>
            <a:noAutofit/>
          </a:bodyPr>
          <a:lstStyle/>
          <a:p>
            <a:pPr lvl="0"/>
            <a:r>
              <a:rPr lang="en-GB" sz="2400" b="1" dirty="0" smtClean="0"/>
              <a:t>B7.4 What can we learn from natural ecosystems?</a:t>
            </a:r>
            <a:r>
              <a:rPr lang="en-GB" sz="2400" dirty="0" smtClean="0"/>
              <a:t/>
            </a:r>
            <a:br>
              <a:rPr lang="en-GB" sz="2400" dirty="0" smtClean="0"/>
            </a:br>
            <a:r>
              <a:rPr lang="en-GB" sz="2400" dirty="0" smtClean="0"/>
              <a:t>9. Understand that, in stable ecosystems, the production of large quantities of these reproductive structures is not wasteful, since the surplus is recycled in the ecosystem</a:t>
            </a:r>
            <a:endParaRPr lang="en-GB" sz="2400" dirty="0"/>
          </a:p>
        </p:txBody>
      </p:sp>
      <p:pic>
        <p:nvPicPr>
          <p:cNvPr id="1026" name="Picture 2"/>
          <p:cNvPicPr>
            <a:picLocks noChangeAspect="1" noChangeArrowheads="1"/>
          </p:cNvPicPr>
          <p:nvPr/>
        </p:nvPicPr>
        <p:blipFill>
          <a:blip r:embed="rId2" cstate="print"/>
          <a:srcRect l="17419" t="16065" r="14660" b="7391"/>
          <a:stretch>
            <a:fillRect/>
          </a:stretch>
        </p:blipFill>
        <p:spPr bwMode="auto">
          <a:xfrm>
            <a:off x="1007096" y="1772816"/>
            <a:ext cx="7093296" cy="4996147"/>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10332" t="33075" r="8754" b="50860"/>
          <a:stretch>
            <a:fillRect/>
          </a:stretch>
        </p:blipFill>
        <p:spPr bwMode="auto">
          <a:xfrm>
            <a:off x="0" y="2060848"/>
            <a:ext cx="9144000" cy="11346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C000"/>
            </a:solidFill>
          </a:ln>
        </p:spPr>
        <p:txBody>
          <a:bodyPr>
            <a:noAutofit/>
          </a:bodyPr>
          <a:lstStyle/>
          <a:p>
            <a:pPr lvl="0"/>
            <a:r>
              <a:rPr lang="en-GB" sz="2400" b="1" dirty="0" smtClean="0"/>
              <a:t>B7.4 What can we learn from natural ecosystems?</a:t>
            </a:r>
            <a:r>
              <a:rPr lang="en-GB" sz="2400" dirty="0" smtClean="0"/>
              <a:t/>
            </a:r>
            <a:br>
              <a:rPr lang="en-GB" sz="2400" dirty="0" smtClean="0"/>
            </a:br>
            <a:r>
              <a:rPr lang="en-GB" sz="2400" dirty="0" smtClean="0"/>
              <a:t>10. Recall that vegetation in stable ecosystems prevents soil erosion and extremes of temperature, and promotes cloud formation</a:t>
            </a:r>
            <a:endParaRPr lang="en-GB" sz="2400" dirty="0"/>
          </a:p>
        </p:txBody>
      </p:sp>
      <p:sp>
        <p:nvSpPr>
          <p:cNvPr id="3" name="Title 1"/>
          <p:cNvSpPr txBox="1">
            <a:spLocks/>
          </p:cNvSpPr>
          <p:nvPr/>
        </p:nvSpPr>
        <p:spPr>
          <a:xfrm>
            <a:off x="467544" y="3933056"/>
            <a:ext cx="8229600" cy="864096"/>
          </a:xfrm>
          <a:prstGeom prst="rect">
            <a:avLst/>
          </a:prstGeom>
          <a:ln w="28575">
            <a:solidFill>
              <a:srgbClr val="FFFF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B7.4 What can we learn from natural ecosystems?</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11. Understand how vegetation reduces soil erosion.</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a:spLocks noGrp="1"/>
          </p:cNvSpPr>
          <p:nvPr>
            <p:ph idx="1"/>
          </p:nvPr>
        </p:nvSpPr>
        <p:spPr>
          <a:xfrm>
            <a:off x="457200" y="1844825"/>
            <a:ext cx="8229600" cy="1656183"/>
          </a:xfrm>
        </p:spPr>
        <p:txBody>
          <a:bodyPr>
            <a:normAutofit lnSpcReduction="10000"/>
          </a:bodyPr>
          <a:lstStyle/>
          <a:p>
            <a:pPr>
              <a:buNone/>
            </a:pPr>
            <a:r>
              <a:rPr lang="en-GB" sz="2400" b="1" dirty="0" smtClean="0"/>
              <a:t>Tasks:</a:t>
            </a:r>
          </a:p>
          <a:p>
            <a:pPr marL="514350" indent="-514350">
              <a:buFont typeface="+mj-lt"/>
              <a:buAutoNum type="arabicPeriod"/>
            </a:pPr>
            <a:r>
              <a:rPr lang="en-GB" sz="2400" dirty="0" smtClean="0"/>
              <a:t>What is desertification?</a:t>
            </a:r>
          </a:p>
          <a:p>
            <a:pPr marL="514350" indent="-514350">
              <a:buFont typeface="+mj-lt"/>
              <a:buAutoNum type="arabicPeriod"/>
            </a:pPr>
            <a:endParaRPr lang="en-GB" sz="2400" dirty="0" smtClean="0"/>
          </a:p>
          <a:p>
            <a:pPr marL="514350" indent="-514350">
              <a:buFont typeface="+mj-lt"/>
              <a:buAutoNum type="arabicPeriod"/>
            </a:pPr>
            <a:r>
              <a:rPr lang="en-GB" sz="2400" dirty="0" smtClean="0"/>
              <a:t>What factors make it more likely to happen?</a:t>
            </a:r>
          </a:p>
        </p:txBody>
      </p:sp>
      <p:sp>
        <p:nvSpPr>
          <p:cNvPr id="5" name="Content Placeholder 2"/>
          <p:cNvSpPr txBox="1">
            <a:spLocks/>
          </p:cNvSpPr>
          <p:nvPr/>
        </p:nvSpPr>
        <p:spPr>
          <a:xfrm>
            <a:off x="467544" y="4941168"/>
            <a:ext cx="8229600" cy="11521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Tasks:</a:t>
            </a:r>
          </a:p>
          <a:p>
            <a:pPr marL="457200" indent="-457200">
              <a:spcBef>
                <a:spcPct val="20000"/>
              </a:spcBef>
              <a:buFont typeface="+mj-lt"/>
              <a:buAutoNum type="arabicPeriod" startAt="3"/>
            </a:pPr>
            <a:r>
              <a:rPr lang="en-GB" sz="2400" dirty="0" smtClean="0"/>
              <a:t>List the ways in which plants can protect soil from erosion.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a:ln w="28575">
            <a:solidFill>
              <a:srgbClr val="92D050"/>
            </a:solidFill>
          </a:ln>
        </p:spPr>
        <p:txBody>
          <a:bodyPr>
            <a:noAutofit/>
          </a:bodyPr>
          <a:lstStyle/>
          <a:p>
            <a:pPr lvl="0"/>
            <a:r>
              <a:rPr lang="en-GB" sz="2400" b="1" dirty="0" smtClean="0"/>
              <a:t>B7.4 What can we learn from natural ecosystems?</a:t>
            </a:r>
            <a:r>
              <a:rPr lang="en-GB" sz="2400" dirty="0" smtClean="0"/>
              <a:t/>
            </a:r>
            <a:br>
              <a:rPr lang="en-GB" sz="2400" dirty="0" smtClean="0"/>
            </a:br>
            <a:r>
              <a:rPr lang="en-GB" sz="2400" dirty="0" smtClean="0"/>
              <a:t>12. Understand that humans depend on natural ecosystems to provide ‘ecosystem services’.</a:t>
            </a:r>
            <a:endParaRPr lang="en-GB" sz="2400" dirty="0"/>
          </a:p>
        </p:txBody>
      </p:sp>
      <p:sp>
        <p:nvSpPr>
          <p:cNvPr id="3" name="Content Placeholder 2"/>
          <p:cNvSpPr>
            <a:spLocks noGrp="1"/>
          </p:cNvSpPr>
          <p:nvPr>
            <p:ph idx="1"/>
          </p:nvPr>
        </p:nvSpPr>
        <p:spPr>
          <a:xfrm>
            <a:off x="457200" y="1484784"/>
            <a:ext cx="8229600" cy="1080120"/>
          </a:xfrm>
        </p:spPr>
        <p:txBody>
          <a:bodyPr>
            <a:normAutofit/>
          </a:bodyPr>
          <a:lstStyle/>
          <a:p>
            <a:pPr>
              <a:buNone/>
            </a:pPr>
            <a:r>
              <a:rPr lang="en-GB" sz="2400" b="1" dirty="0" smtClean="0"/>
              <a:t>Tasks:</a:t>
            </a:r>
          </a:p>
          <a:p>
            <a:pPr marL="514350" indent="-514350">
              <a:buFont typeface="+mj-lt"/>
              <a:buAutoNum type="arabicPeriod"/>
            </a:pPr>
            <a:r>
              <a:rPr lang="en-GB" sz="2400" dirty="0" smtClean="0"/>
              <a:t>In what ways do humans depend on natural ecosystems?</a:t>
            </a:r>
          </a:p>
        </p:txBody>
      </p:sp>
      <p:sp>
        <p:nvSpPr>
          <p:cNvPr id="4" name="Title 1"/>
          <p:cNvSpPr txBox="1">
            <a:spLocks/>
          </p:cNvSpPr>
          <p:nvPr/>
        </p:nvSpPr>
        <p:spPr>
          <a:xfrm>
            <a:off x="457200" y="2492896"/>
            <a:ext cx="8229600" cy="864096"/>
          </a:xfrm>
          <a:prstGeom prst="rect">
            <a:avLst/>
          </a:prstGeom>
          <a:ln w="28575">
            <a:solidFill>
              <a:srgbClr val="00B0F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B7.4 What can we learn from natural ecosystems?</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13. Understand that human systems are not closed loop systems.</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67544" y="3501008"/>
            <a:ext cx="8229600" cy="1512168"/>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Tasks: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Why are human</a:t>
            </a:r>
            <a:r>
              <a:rPr kumimoji="0" lang="en-GB" sz="2400" b="0" i="0" u="none" strike="noStrike" kern="1200" cap="none" spc="0" normalizeH="0" noProof="0" dirty="0" smtClean="0">
                <a:ln>
                  <a:noFill/>
                </a:ln>
                <a:solidFill>
                  <a:schemeClr val="tx1"/>
                </a:solidFill>
                <a:effectLst/>
                <a:uLnTx/>
                <a:uFillTx/>
                <a:latin typeface="+mn-lt"/>
                <a:ea typeface="+mn-ea"/>
                <a:cs typeface="+mn-cs"/>
              </a:rPr>
              <a:t> systems not closed loop systems?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endParaRPr lang="en-GB" sz="2400" baseline="0" dirty="0" smtClean="0"/>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GB" sz="2400" b="0" i="0" u="none" strike="noStrike" kern="1200" cap="none" spc="0" normalizeH="0" noProof="0" dirty="0" smtClean="0">
                <a:ln>
                  <a:noFill/>
                </a:ln>
                <a:solidFill>
                  <a:schemeClr val="tx1"/>
                </a:solidFill>
                <a:effectLst/>
                <a:uLnTx/>
                <a:uFillTx/>
                <a:latin typeface="+mn-lt"/>
                <a:ea typeface="+mn-ea"/>
                <a:cs typeface="+mn-cs"/>
              </a:rPr>
              <a:t>Give examples of waste that leaves the system.</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67544" y="5157192"/>
            <a:ext cx="8229600" cy="1700808"/>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b="1" dirty="0" smtClean="0"/>
              <a:t>Answers</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a:t>
            </a:r>
          </a:p>
          <a:p>
            <a:pPr marL="514350" lvl="0" indent="-514350">
              <a:spcBef>
                <a:spcPct val="20000"/>
              </a:spcBef>
              <a:buFont typeface="+mj-lt"/>
              <a:buAutoNum type="arabicPeriod" startAt="2"/>
            </a:pPr>
            <a:r>
              <a:rPr lang="en-GB" sz="2400" dirty="0" smtClean="0"/>
              <a:t>Some waste leaves the system.</a:t>
            </a:r>
          </a:p>
          <a:p>
            <a:pPr marL="514350" lvl="0" indent="-514350">
              <a:spcBef>
                <a:spcPct val="20000"/>
              </a:spcBef>
              <a:buFont typeface="+mj-lt"/>
              <a:buAutoNum type="arabicPeriod" startAt="2"/>
            </a:pPr>
            <a:endParaRPr lang="en-GB" sz="2400" dirty="0" smtClean="0"/>
          </a:p>
          <a:p>
            <a:pPr marL="514350" lvl="0" indent="-514350">
              <a:spcBef>
                <a:spcPct val="20000"/>
              </a:spcBef>
              <a:buFont typeface="+mj-lt"/>
              <a:buAutoNum type="arabicPeriod" startAt="2"/>
            </a:pPr>
            <a:r>
              <a:rPr lang="en-GB" sz="2400" dirty="0" smtClean="0"/>
              <a:t>Non-recycled waste from households, agriculture and industry, and emissions from burning fossil fuels</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FF33CC"/>
            </a:solidFill>
          </a:ln>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MUST describe the environmental impact of removing biomass from natural closed loop systems for human use.</a:t>
            </a:r>
          </a:p>
          <a:p>
            <a:endParaRPr lang="en-GB" dirty="0" smtClean="0"/>
          </a:p>
          <a:p>
            <a:r>
              <a:rPr lang="en-GB" dirty="0" smtClean="0"/>
              <a:t>SHOULD describe the tensions between conserving natural ecosystems and the needs of local human communities</a:t>
            </a:r>
          </a:p>
          <a:p>
            <a:endParaRPr lang="en-GB" dirty="0" smtClean="0"/>
          </a:p>
          <a:p>
            <a:r>
              <a:rPr lang="en-GB" dirty="0" smtClean="0"/>
              <a:t>COULD explain the processes of </a:t>
            </a:r>
            <a:r>
              <a:rPr lang="en-GB" dirty="0" err="1" smtClean="0"/>
              <a:t>eutrophication</a:t>
            </a:r>
            <a:r>
              <a:rPr lang="en-GB" dirty="0" smtClean="0"/>
              <a:t> and bioaccumulation.</a:t>
            </a:r>
            <a:endParaRPr lang="en-GB" dirty="0"/>
          </a:p>
        </p:txBody>
      </p:sp>
      <p:sp>
        <p:nvSpPr>
          <p:cNvPr id="4" name="TextBox 3"/>
          <p:cNvSpPr txBox="1"/>
          <p:nvPr/>
        </p:nvSpPr>
        <p:spPr>
          <a:xfrm>
            <a:off x="7164288" y="260648"/>
            <a:ext cx="1512168" cy="369332"/>
          </a:xfrm>
          <a:prstGeom prst="rect">
            <a:avLst/>
          </a:prstGeom>
          <a:noFill/>
        </p:spPr>
        <p:txBody>
          <a:bodyPr wrap="square" rtlCol="0">
            <a:spAutoFit/>
          </a:bodyPr>
          <a:lstStyle/>
          <a:p>
            <a:pPr algn="r"/>
            <a:r>
              <a:rPr lang="en-GB" b="1" dirty="0" smtClean="0"/>
              <a:t>Weds. 12/06</a:t>
            </a:r>
            <a:endParaRPr lang="en-GB"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000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14. Understand that some non-recycled waste can build up to harmful levels, including bioaccumulation in food chains</a:t>
            </a:r>
            <a:endParaRPr lang="en-GB" sz="2400" dirty="0"/>
          </a:p>
        </p:txBody>
      </p:sp>
      <p:sp>
        <p:nvSpPr>
          <p:cNvPr id="3" name="Content Placeholder 2"/>
          <p:cNvSpPr>
            <a:spLocks noGrp="1"/>
          </p:cNvSpPr>
          <p:nvPr>
            <p:ph idx="1"/>
          </p:nvPr>
        </p:nvSpPr>
        <p:spPr>
          <a:xfrm>
            <a:off x="457200" y="1772816"/>
            <a:ext cx="8229600" cy="2592288"/>
          </a:xfrm>
        </p:spPr>
        <p:txBody>
          <a:bodyPr>
            <a:normAutofit/>
          </a:bodyPr>
          <a:lstStyle/>
          <a:p>
            <a:pPr>
              <a:buNone/>
            </a:pPr>
            <a:r>
              <a:rPr lang="en-GB" sz="2400" b="1" dirty="0" smtClean="0"/>
              <a:t>Tasks:</a:t>
            </a:r>
          </a:p>
          <a:p>
            <a:pPr marL="514350" indent="-514350">
              <a:buFont typeface="+mj-lt"/>
              <a:buAutoNum type="arabicPeriod"/>
            </a:pPr>
            <a:r>
              <a:rPr lang="en-GB" sz="2400" dirty="0" smtClean="0"/>
              <a:t>Describe the process of bioaccumulation.</a:t>
            </a:r>
          </a:p>
          <a:p>
            <a:pPr marL="514350" indent="-514350">
              <a:buFont typeface="+mj-lt"/>
              <a:buAutoNum type="arabicPeriod"/>
            </a:pPr>
            <a:endParaRPr lang="en-GB" sz="2400" dirty="0" smtClean="0"/>
          </a:p>
          <a:p>
            <a:pPr marL="514350" indent="-514350">
              <a:buFont typeface="+mj-lt"/>
              <a:buAutoNum type="arabicPeriod"/>
            </a:pPr>
            <a:r>
              <a:rPr lang="en-GB" sz="2400" dirty="0" smtClean="0"/>
              <a:t>DDT was banned in the UK in 1984 but is still detectable in animals living in areas where it was used. How can you explain this?</a:t>
            </a:r>
          </a:p>
        </p:txBody>
      </p:sp>
      <p:pic>
        <p:nvPicPr>
          <p:cNvPr id="23556" name="Picture 4" descr="http://mercurypolicy.scripts.mit.edu/blog/wp-content/uploads/2013/01/bioaccumulation_graphic.jpg"/>
          <p:cNvPicPr>
            <a:picLocks noChangeAspect="1" noChangeArrowheads="1"/>
          </p:cNvPicPr>
          <p:nvPr/>
        </p:nvPicPr>
        <p:blipFill>
          <a:blip r:embed="rId2" cstate="print"/>
          <a:srcRect t="1654" b="37139"/>
          <a:stretch>
            <a:fillRect/>
          </a:stretch>
        </p:blipFill>
        <p:spPr bwMode="auto">
          <a:xfrm>
            <a:off x="1835697" y="4448058"/>
            <a:ext cx="5328592" cy="2221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C00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15. Understand that human activity can unbalance natural ecosystems by altering the inputs and outputs, and that this leads to change</a:t>
            </a:r>
            <a:endParaRPr lang="en-GB" sz="2400" dirty="0"/>
          </a:p>
        </p:txBody>
      </p:sp>
      <p:sp>
        <p:nvSpPr>
          <p:cNvPr id="3" name="Content Placeholder 2"/>
          <p:cNvSpPr>
            <a:spLocks noGrp="1"/>
          </p:cNvSpPr>
          <p:nvPr>
            <p:ph idx="1"/>
          </p:nvPr>
        </p:nvSpPr>
        <p:spPr>
          <a:xfrm>
            <a:off x="457200" y="1772816"/>
            <a:ext cx="8229600" cy="3528392"/>
          </a:xfrm>
        </p:spPr>
        <p:txBody>
          <a:bodyPr>
            <a:normAutofit/>
          </a:bodyPr>
          <a:lstStyle/>
          <a:p>
            <a:pPr>
              <a:buNone/>
            </a:pPr>
            <a:r>
              <a:rPr lang="en-GB" sz="2400" b="1" dirty="0" smtClean="0"/>
              <a:t>Tasks:</a:t>
            </a:r>
          </a:p>
          <a:p>
            <a:pPr marL="514350" indent="-514350">
              <a:buFont typeface="+mj-lt"/>
              <a:buAutoNum type="arabicPeriod"/>
            </a:pPr>
            <a:r>
              <a:rPr lang="en-GB" sz="2400" dirty="0" smtClean="0"/>
              <a:t>Give three examples of waste materials that are not recycled.</a:t>
            </a:r>
            <a:endParaRPr lang="en-GB" sz="2000" dirty="0" smtClean="0"/>
          </a:p>
          <a:p>
            <a:pPr marL="514350" indent="-514350">
              <a:buFont typeface="+mj-lt"/>
              <a:buAutoNum type="arabicPeriod"/>
            </a:pPr>
            <a:endParaRPr lang="en-GB" sz="2400" dirty="0" smtClean="0"/>
          </a:p>
          <a:p>
            <a:pPr marL="514350" indent="-514350">
              <a:buFont typeface="+mj-lt"/>
              <a:buAutoNum type="arabicPeriod"/>
            </a:pPr>
            <a:r>
              <a:rPr lang="en-GB" sz="2400" dirty="0" smtClean="0"/>
              <a:t>Which do you think is most dangerous? Why?</a:t>
            </a:r>
          </a:p>
          <a:p>
            <a:pPr marL="514350" indent="-514350">
              <a:buFont typeface="+mj-lt"/>
              <a:buAutoNum type="arabicPeriod"/>
            </a:pPr>
            <a:endParaRPr lang="en-GB" sz="2400" dirty="0" smtClean="0"/>
          </a:p>
          <a:p>
            <a:pPr marL="514350" indent="-514350">
              <a:buFont typeface="+mj-lt"/>
              <a:buAutoNum type="arabicPeriod"/>
            </a:pPr>
            <a:r>
              <a:rPr lang="en-GB" sz="2400" dirty="0" smtClean="0"/>
              <a:t>What three things does damage done by waste depend on?</a:t>
            </a:r>
          </a:p>
          <a:p>
            <a:pPr marL="514350" indent="-514350">
              <a:buFont typeface="+mj-lt"/>
              <a:buAutoNum type="arabicPeriod"/>
            </a:pPr>
            <a:endParaRPr lang="en-GB" sz="2400" dirty="0" smtClean="0"/>
          </a:p>
          <a:p>
            <a:pPr marL="514350" indent="-51435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ln w="28575">
            <a:solidFill>
              <a:srgbClr val="FFFF0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16. Describe and explain the process of </a:t>
            </a:r>
            <a:r>
              <a:rPr lang="en-GB" sz="2400" dirty="0" err="1" smtClean="0"/>
              <a:t>eutrophication</a:t>
            </a:r>
            <a:endParaRPr lang="en-GB" sz="2400" dirty="0"/>
          </a:p>
        </p:txBody>
      </p:sp>
      <p:sp>
        <p:nvSpPr>
          <p:cNvPr id="3" name="Content Placeholder 2"/>
          <p:cNvSpPr>
            <a:spLocks noGrp="1"/>
          </p:cNvSpPr>
          <p:nvPr>
            <p:ph idx="1"/>
          </p:nvPr>
        </p:nvSpPr>
        <p:spPr>
          <a:xfrm>
            <a:off x="457200" y="1340768"/>
            <a:ext cx="8229600" cy="3888432"/>
          </a:xfrm>
        </p:spPr>
        <p:txBody>
          <a:bodyPr>
            <a:normAutofit/>
          </a:bodyPr>
          <a:lstStyle/>
          <a:p>
            <a:pPr>
              <a:buNone/>
            </a:pPr>
            <a:r>
              <a:rPr lang="en-GB" sz="2400" b="1" dirty="0" smtClean="0"/>
              <a:t>Tasks:</a:t>
            </a:r>
          </a:p>
          <a:p>
            <a:pPr marL="514350" indent="-514350">
              <a:buFont typeface="+mj-lt"/>
              <a:buAutoNum type="arabicPeriod"/>
            </a:pPr>
            <a:r>
              <a:rPr lang="en-GB" sz="2400" dirty="0" smtClean="0"/>
              <a:t>What is </a:t>
            </a:r>
            <a:r>
              <a:rPr lang="en-GB" sz="2400" dirty="0" err="1" smtClean="0"/>
              <a:t>eutrophication</a:t>
            </a:r>
            <a:r>
              <a:rPr lang="en-GB" sz="2400" dirty="0" smtClean="0"/>
              <a:t>?</a:t>
            </a:r>
          </a:p>
          <a:p>
            <a:pPr marL="514350" indent="-514350">
              <a:buFont typeface="+mj-lt"/>
              <a:buAutoNum type="arabicPeriod"/>
            </a:pPr>
            <a:endParaRPr lang="en-GB" sz="2400" dirty="0" smtClean="0"/>
          </a:p>
          <a:p>
            <a:pPr marL="514350" indent="-514350">
              <a:buFont typeface="+mj-lt"/>
              <a:buAutoNum type="arabicPeriod"/>
            </a:pPr>
            <a:r>
              <a:rPr lang="en-GB" sz="2400" dirty="0" smtClean="0"/>
              <a:t>Why is it dangerous to the environment?</a:t>
            </a:r>
          </a:p>
          <a:p>
            <a:pPr marL="514350" indent="-514350">
              <a:buFont typeface="+mj-lt"/>
              <a:buAutoNum type="arabicPeriod"/>
            </a:pPr>
            <a:endParaRPr lang="en-GB" sz="2400" dirty="0" smtClean="0"/>
          </a:p>
          <a:p>
            <a:pPr marL="514350" indent="-514350">
              <a:buFont typeface="+mj-lt"/>
              <a:buAutoNum type="arabicPeriod"/>
            </a:pPr>
            <a:r>
              <a:rPr lang="en-GB" sz="2400" dirty="0" smtClean="0"/>
              <a:t>How is </a:t>
            </a:r>
            <a:r>
              <a:rPr lang="en-GB" sz="2400" dirty="0" err="1" smtClean="0"/>
              <a:t>eutrophication</a:t>
            </a:r>
            <a:r>
              <a:rPr lang="en-GB" sz="2400" dirty="0" smtClean="0"/>
              <a:t> an example of long-term damage to ecosystems by humans?</a:t>
            </a:r>
          </a:p>
          <a:p>
            <a:pPr marL="514350" indent="-51435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143000"/>
          </a:xfrm>
          <a:ln w="28575">
            <a:solidFill>
              <a:schemeClr val="bg1"/>
            </a:solidFill>
          </a:ln>
        </p:spPr>
        <p:txBody>
          <a:bodyPr>
            <a:noAutofit/>
          </a:bodyPr>
          <a:lstStyle/>
          <a:p>
            <a:r>
              <a:rPr lang="en-GB" sz="5400" b="1" dirty="0" smtClean="0"/>
              <a:t>6 MARKS</a:t>
            </a:r>
            <a:endParaRPr lang="en-GB" sz="5400" b="1" dirty="0"/>
          </a:p>
        </p:txBody>
      </p:sp>
      <p:pic>
        <p:nvPicPr>
          <p:cNvPr id="103426" name="Picture 2"/>
          <p:cNvPicPr>
            <a:picLocks noChangeAspect="1" noChangeArrowheads="1"/>
          </p:cNvPicPr>
          <p:nvPr/>
        </p:nvPicPr>
        <p:blipFill>
          <a:blip r:embed="rId2" cstate="print"/>
          <a:srcRect l="10040" t="29295" r="10817" b="39521"/>
          <a:stretch>
            <a:fillRect/>
          </a:stretch>
        </p:blipFill>
        <p:spPr bwMode="auto">
          <a:xfrm>
            <a:off x="0" y="2478906"/>
            <a:ext cx="9144000" cy="2251881"/>
          </a:xfrm>
          <a:prstGeom prst="rect">
            <a:avLst/>
          </a:prstGeom>
          <a:noFill/>
          <a:ln w="9525">
            <a:noFill/>
            <a:miter lim="800000"/>
            <a:headEnd/>
            <a:tailEnd/>
          </a:ln>
        </p:spPr>
      </p:pic>
      <p:sp>
        <p:nvSpPr>
          <p:cNvPr id="4" name="Title 1"/>
          <p:cNvSpPr txBox="1">
            <a:spLocks/>
          </p:cNvSpPr>
          <p:nvPr/>
        </p:nvSpPr>
        <p:spPr>
          <a:xfrm>
            <a:off x="457200" y="274638"/>
            <a:ext cx="8229600" cy="490066"/>
          </a:xfrm>
          <a:prstGeom prst="rect">
            <a:avLst/>
          </a:prstGeom>
          <a:ln w="28575">
            <a:solidFill>
              <a:srgbClr val="FFFF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B7.4 What can we learn from natural ecosystems?</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l="9450" t="17955" r="7273" b="7391"/>
          <a:stretch>
            <a:fillRect/>
          </a:stretch>
        </p:blipFill>
        <p:spPr bwMode="auto">
          <a:xfrm>
            <a:off x="0" y="836712"/>
            <a:ext cx="9144000" cy="5123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18010" t="21735" r="15841" b="12116"/>
          <a:stretch>
            <a:fillRect/>
          </a:stretch>
        </p:blipFill>
        <p:spPr bwMode="auto">
          <a:xfrm>
            <a:off x="0" y="620688"/>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92D05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17. Describe the environmental impact of removing biomass from natural closed loop systems for human use, to include unsustainable timber harvesting and fishing</a:t>
            </a:r>
            <a:endParaRPr lang="en-GB" sz="2400" dirty="0"/>
          </a:p>
        </p:txBody>
      </p:sp>
      <p:sp>
        <p:nvSpPr>
          <p:cNvPr id="3" name="Content Placeholder 2"/>
          <p:cNvSpPr>
            <a:spLocks noGrp="1"/>
          </p:cNvSpPr>
          <p:nvPr>
            <p:ph idx="1"/>
          </p:nvPr>
        </p:nvSpPr>
        <p:spPr>
          <a:xfrm>
            <a:off x="457200" y="1772816"/>
            <a:ext cx="8229600" cy="4176464"/>
          </a:xfrm>
        </p:spPr>
        <p:txBody>
          <a:bodyPr>
            <a:normAutofit/>
          </a:bodyPr>
          <a:lstStyle/>
          <a:p>
            <a:pPr>
              <a:buNone/>
            </a:pPr>
            <a:r>
              <a:rPr lang="en-GB" sz="2400" b="1" dirty="0" smtClean="0"/>
              <a:t>Tasks:</a:t>
            </a:r>
          </a:p>
          <a:p>
            <a:pPr marL="457200" indent="-457200">
              <a:buFont typeface="+mj-lt"/>
              <a:buAutoNum type="arabicPeriod"/>
            </a:pPr>
            <a:r>
              <a:rPr lang="en-GB" sz="2400" dirty="0" smtClean="0"/>
              <a:t>What do the terms ‘biodiversity’ and ‘sustainable’ mean?</a:t>
            </a:r>
          </a:p>
          <a:p>
            <a:pPr marL="457200" indent="-457200">
              <a:buFont typeface="+mj-lt"/>
              <a:buAutoNum type="arabicPeriod"/>
            </a:pPr>
            <a:endParaRPr lang="en-GB" sz="2400" dirty="0" smtClean="0"/>
          </a:p>
          <a:p>
            <a:pPr marL="457200" indent="-457200">
              <a:buFont typeface="+mj-lt"/>
              <a:buAutoNum type="arabicPeriod"/>
            </a:pPr>
            <a:r>
              <a:rPr lang="en-GB" sz="2400" dirty="0" smtClean="0"/>
              <a:t>What is the environmental impact of unsustainable timber harvesting? How could this be made sustainable?</a:t>
            </a:r>
          </a:p>
          <a:p>
            <a:pPr marL="457200" indent="-457200">
              <a:buFont typeface="+mj-lt"/>
              <a:buAutoNum type="arabicPeriod"/>
            </a:pPr>
            <a:endParaRPr lang="en-GB" sz="2400" dirty="0" smtClean="0"/>
          </a:p>
          <a:p>
            <a:pPr marL="457200" indent="-457200">
              <a:buFont typeface="+mj-lt"/>
              <a:buAutoNum type="arabicPeriod"/>
            </a:pPr>
            <a:r>
              <a:rPr lang="en-GB" sz="2400" dirty="0" smtClean="0"/>
              <a:t>Are fish farms sustainable? Give a reason for your answer.</a:t>
            </a:r>
          </a:p>
          <a:p>
            <a:pPr marL="457200" indent="-457200">
              <a:buFont typeface="+mj-lt"/>
              <a:buAutoNum type="arabicPeriod"/>
            </a:pPr>
            <a:endParaRPr lang="en-GB" sz="2400" dirty="0" smtClean="0"/>
          </a:p>
          <a:p>
            <a:pPr marL="457200" indent="-457200">
              <a:buFont typeface="+mj-lt"/>
              <a:buAutoNum type="arabicPeriod"/>
            </a:pPr>
            <a:r>
              <a:rPr lang="en-GB" sz="2400" dirty="0" smtClean="0"/>
              <a:t>What is the environmental impact of unsustainable fishing?</a:t>
            </a:r>
          </a:p>
          <a:p>
            <a:pPr marL="457200" indent="-457200">
              <a:buFont typeface="+mj-lt"/>
              <a:buAutoNum type="arabicPeriod"/>
            </a:pPr>
            <a:endParaRPr lang="en-GB" sz="2400" dirty="0" smtClean="0"/>
          </a:p>
          <a:p>
            <a:pPr marL="514350" indent="-51435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00B0F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18. Explain the impact of replacing vegetation in natural ecosystems with agricultural crops and livestock, to include the loss of biodiversity, silting of rivers and desertification</a:t>
            </a:r>
            <a:endParaRPr lang="en-GB" sz="2400" dirty="0"/>
          </a:p>
        </p:txBody>
      </p:sp>
      <p:sp>
        <p:nvSpPr>
          <p:cNvPr id="3" name="Content Placeholder 2"/>
          <p:cNvSpPr>
            <a:spLocks noGrp="1"/>
          </p:cNvSpPr>
          <p:nvPr>
            <p:ph idx="1"/>
          </p:nvPr>
        </p:nvSpPr>
        <p:spPr>
          <a:xfrm>
            <a:off x="457200" y="1772816"/>
            <a:ext cx="8229600" cy="4176464"/>
          </a:xfrm>
        </p:spPr>
        <p:txBody>
          <a:bodyPr>
            <a:normAutofit/>
          </a:bodyPr>
          <a:lstStyle/>
          <a:p>
            <a:pPr>
              <a:buNone/>
            </a:pPr>
            <a:r>
              <a:rPr lang="en-GB" sz="2400" b="1" dirty="0" smtClean="0"/>
              <a:t>Tasks:</a:t>
            </a:r>
          </a:p>
          <a:p>
            <a:pPr marL="457200" indent="-457200">
              <a:buFont typeface="+mj-lt"/>
              <a:buAutoNum type="arabicPeriod"/>
            </a:pPr>
            <a:r>
              <a:rPr lang="en-GB" sz="2400" dirty="0" smtClean="0"/>
              <a:t>How does replacing vegetation with agricultural crops and livestock lead to the following:</a:t>
            </a:r>
          </a:p>
          <a:p>
            <a:pPr marL="857250" lvl="1" indent="-457200"/>
            <a:r>
              <a:rPr lang="en-GB" sz="2400" dirty="0" smtClean="0"/>
              <a:t>Loss of biodiversity</a:t>
            </a:r>
          </a:p>
          <a:p>
            <a:pPr marL="857250" lvl="1" indent="-457200"/>
            <a:r>
              <a:rPr lang="en-GB" sz="2400" dirty="0" smtClean="0"/>
              <a:t>Silting of rivers</a:t>
            </a:r>
          </a:p>
          <a:p>
            <a:pPr marL="857250" lvl="1" indent="-457200"/>
            <a:r>
              <a:rPr lang="en-GB" sz="2400" dirty="0" smtClean="0"/>
              <a:t>Desertification</a:t>
            </a:r>
          </a:p>
          <a:p>
            <a:pPr marL="457200" indent="-457200">
              <a:buFont typeface="+mj-lt"/>
              <a:buAutoNum type="arabicPeriod"/>
            </a:pPr>
            <a:endParaRPr lang="en-GB" sz="2400" dirty="0" smtClean="0"/>
          </a:p>
          <a:p>
            <a:pPr marL="457200" indent="-457200">
              <a:buFont typeface="+mj-lt"/>
              <a:buAutoNum type="arabicPeriod"/>
            </a:pPr>
            <a:r>
              <a:rPr lang="en-GB" sz="2400" dirty="0" smtClean="0"/>
              <a:t>A more biodiverse area is more likely to offer more ecological services. Explain why.</a:t>
            </a:r>
          </a:p>
          <a:p>
            <a:pPr marL="457200" indent="-457200">
              <a:buFont typeface="+mj-lt"/>
              <a:buAutoNum type="arabicPeriod"/>
            </a:pPr>
            <a:endParaRPr lang="en-GB" sz="2400" dirty="0" smtClean="0"/>
          </a:p>
          <a:p>
            <a:pPr marL="457200" indent="-457200">
              <a:buFont typeface="+mj-lt"/>
              <a:buAutoNum type="arabicPeriod"/>
            </a:pPr>
            <a:endParaRPr lang="en-GB" sz="2400" dirty="0" smtClean="0"/>
          </a:p>
          <a:p>
            <a:pPr marL="514350" indent="-51435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33CC"/>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19. Understand that the use of natural resources by humans can only be sustainable if used at a rate at which they can be replaced</a:t>
            </a:r>
            <a:endParaRPr lang="en-GB" sz="2400" dirty="0"/>
          </a:p>
        </p:txBody>
      </p:sp>
      <p:sp>
        <p:nvSpPr>
          <p:cNvPr id="3" name="Content Placeholder 2"/>
          <p:cNvSpPr>
            <a:spLocks noGrp="1"/>
          </p:cNvSpPr>
          <p:nvPr>
            <p:ph idx="1"/>
          </p:nvPr>
        </p:nvSpPr>
        <p:spPr>
          <a:xfrm>
            <a:off x="457200" y="1772816"/>
            <a:ext cx="8229600" cy="4176464"/>
          </a:xfrm>
        </p:spPr>
        <p:txBody>
          <a:bodyPr>
            <a:normAutofit/>
          </a:bodyPr>
          <a:lstStyle/>
          <a:p>
            <a:pPr>
              <a:buNone/>
            </a:pPr>
            <a:r>
              <a:rPr lang="en-GB" sz="2400" b="1" dirty="0" smtClean="0"/>
              <a:t>Tasks:</a:t>
            </a:r>
          </a:p>
          <a:p>
            <a:pPr marL="457200" indent="-457200">
              <a:buFont typeface="+mj-lt"/>
              <a:buAutoNum type="arabicPeriod"/>
            </a:pPr>
            <a:r>
              <a:rPr lang="en-GB" sz="2400" dirty="0" smtClean="0"/>
              <a:t>Explain what slash-and-burn agriculture is.</a:t>
            </a:r>
          </a:p>
          <a:p>
            <a:pPr marL="457200" indent="-457200">
              <a:buFont typeface="+mj-lt"/>
              <a:buAutoNum type="arabicPeriod"/>
            </a:pPr>
            <a:endParaRPr lang="en-GB" sz="2400" dirty="0" smtClean="0"/>
          </a:p>
          <a:p>
            <a:pPr marL="457200" indent="-457200">
              <a:buFont typeface="+mj-lt"/>
              <a:buAutoNum type="arabicPeriod"/>
            </a:pPr>
            <a:r>
              <a:rPr lang="en-GB" sz="2400" dirty="0" smtClean="0"/>
              <a:t>State three problems with the slash-and-burn approach to developing the rainforest.</a:t>
            </a:r>
          </a:p>
          <a:p>
            <a:pPr marL="457200" indent="-457200">
              <a:buFont typeface="+mj-lt"/>
              <a:buAutoNum type="arabicPeriod"/>
            </a:pPr>
            <a:endParaRPr lang="en-GB" sz="2400" dirty="0" smtClean="0"/>
          </a:p>
          <a:p>
            <a:pPr marL="457200" indent="-457200">
              <a:buFont typeface="+mj-lt"/>
              <a:buAutoNum type="arabicPeriod"/>
            </a:pPr>
            <a:r>
              <a:rPr lang="en-GB" sz="2400" dirty="0" smtClean="0"/>
              <a:t>How can forestry in the rainforest be sustainable?</a:t>
            </a:r>
          </a:p>
          <a:p>
            <a:pPr marL="457200" indent="-457200">
              <a:buFont typeface="+mj-lt"/>
              <a:buAutoNum type="arabicPeriod"/>
            </a:pPr>
            <a:endParaRPr lang="en-GB" sz="2400" dirty="0" smtClean="0"/>
          </a:p>
          <a:p>
            <a:pPr marL="457200" indent="-457200">
              <a:buFont typeface="+mj-lt"/>
              <a:buAutoNum type="arabicPeriod"/>
            </a:pPr>
            <a:endParaRPr lang="en-GB" sz="2400" dirty="0" smtClean="0"/>
          </a:p>
          <a:p>
            <a:pPr marL="514350" indent="-51435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ln w="28575">
            <a:solidFill>
              <a:srgbClr val="FF0000"/>
            </a:solidFill>
          </a:ln>
        </p:spPr>
        <p:txBody>
          <a:bodyPr>
            <a:noAutofit/>
          </a:bodyPr>
          <a:lstStyle/>
          <a:p>
            <a:pPr lvl="0"/>
            <a:r>
              <a:rPr lang="en-GB" sz="2400" b="1" dirty="0" smtClean="0"/>
              <a:t>B7.4 What can we learn from natural ecosystems?</a:t>
            </a:r>
            <a:endParaRPr lang="en-GB" sz="2400" dirty="0"/>
          </a:p>
        </p:txBody>
      </p:sp>
      <p:sp>
        <p:nvSpPr>
          <p:cNvPr id="3" name="Rectangle 2"/>
          <p:cNvSpPr/>
          <p:nvPr/>
        </p:nvSpPr>
        <p:spPr>
          <a:xfrm>
            <a:off x="467544" y="1037049"/>
            <a:ext cx="4104456" cy="5262979"/>
          </a:xfrm>
          <a:prstGeom prst="rect">
            <a:avLst/>
          </a:prstGeom>
          <a:ln w="28575">
            <a:solidFill>
              <a:srgbClr val="FF0000"/>
            </a:solidFill>
          </a:ln>
        </p:spPr>
        <p:txBody>
          <a:bodyPr wrap="square">
            <a:spAutoFit/>
          </a:bodyPr>
          <a:lstStyle/>
          <a:p>
            <a:pPr marL="457200" lvl="0" indent="-457200">
              <a:buFont typeface="+mj-lt"/>
              <a:buAutoNum type="arabicPeriod" startAt="8"/>
            </a:pPr>
            <a:r>
              <a:rPr lang="en-GB" sz="2400" dirty="0" smtClean="0"/>
              <a:t>Understand why the use of crude oil does not fulfil the requirements of a closed loop system:</a:t>
            </a:r>
          </a:p>
          <a:p>
            <a:pPr marL="914400" lvl="1" indent="-457200">
              <a:buFont typeface="+mj-lt"/>
              <a:buAutoNum type="alphaLcPeriod"/>
            </a:pPr>
            <a:r>
              <a:rPr lang="en-GB" sz="2400" dirty="0" smtClean="0"/>
              <a:t>Crude oil takes millions of years to form from the decay of dead organisms</a:t>
            </a:r>
          </a:p>
          <a:p>
            <a:pPr marL="914400" lvl="1" indent="-457200">
              <a:buFont typeface="+mj-lt"/>
              <a:buAutoNum type="alphaLcPeriod"/>
            </a:pPr>
            <a:r>
              <a:rPr lang="en-GB" sz="2400" dirty="0" smtClean="0"/>
              <a:t>Energy released from burning crude oil originated from the Sun when these organisms were alive (‘fossil sunlight energy’)</a:t>
            </a:r>
            <a:endParaRPr lang="en-GB" sz="2400" dirty="0">
              <a:latin typeface="+mj-lt"/>
              <a:ea typeface="+mj-ea"/>
              <a:cs typeface="+mj-cs"/>
            </a:endParaRPr>
          </a:p>
        </p:txBody>
      </p:sp>
      <p:sp>
        <p:nvSpPr>
          <p:cNvPr id="4" name="Rectangle 3"/>
          <p:cNvSpPr/>
          <p:nvPr/>
        </p:nvSpPr>
        <p:spPr>
          <a:xfrm>
            <a:off x="755576" y="2564904"/>
            <a:ext cx="3600400"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88024" y="1020792"/>
            <a:ext cx="3888432" cy="4524315"/>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How is crude oil formed?</a:t>
            </a:r>
          </a:p>
          <a:p>
            <a:pPr marL="457200" indent="-457200">
              <a:buFont typeface="+mj-lt"/>
              <a:buAutoNum type="arabicPeriod"/>
            </a:pPr>
            <a:endParaRPr lang="en-GB" sz="2400" dirty="0" smtClean="0"/>
          </a:p>
          <a:p>
            <a:pPr marL="457200" indent="-457200">
              <a:buFont typeface="+mj-lt"/>
              <a:buAutoNum type="arabicPeriod"/>
            </a:pPr>
            <a:r>
              <a:rPr lang="en-GB" sz="2400" dirty="0" smtClean="0"/>
              <a:t>What is released when crude oil is burned?</a:t>
            </a:r>
          </a:p>
          <a:p>
            <a:pPr marL="457200" indent="-457200">
              <a:buFont typeface="+mj-lt"/>
              <a:buAutoNum type="arabicPeriod"/>
            </a:pPr>
            <a:endParaRPr lang="en-GB" sz="2400" dirty="0" smtClean="0"/>
          </a:p>
          <a:p>
            <a:pPr marL="457200" indent="-457200">
              <a:buFont typeface="+mj-lt"/>
              <a:buAutoNum type="arabicPeriod"/>
            </a:pPr>
            <a:r>
              <a:rPr lang="en-GB" sz="2400" dirty="0" smtClean="0"/>
              <a:t>Why does the use of crude oil not fulfil the requirements of a closed loop system?</a:t>
            </a:r>
          </a:p>
          <a:p>
            <a:pPr marL="457200" indent="-457200">
              <a:buFont typeface="+mj-lt"/>
              <a:buAutoNum type="arabicPeriod"/>
            </a:pPr>
            <a:endParaRPr lang="en-GB" sz="2400" dirty="0" smtClean="0"/>
          </a:p>
          <a:p>
            <a:pPr marL="457200" indent="-457200">
              <a:buFont typeface="+mj-lt"/>
              <a:buAutoNum type="arabicPeriod"/>
            </a:pPr>
            <a:endParaRPr lang="en-GB" sz="2400" dirty="0"/>
          </a:p>
        </p:txBody>
      </p:sp>
      <p:pic>
        <p:nvPicPr>
          <p:cNvPr id="17410" name="Picture 2" descr="http://www.rdsstraders.net/full-images/crude-oil-1009996.jpg"/>
          <p:cNvPicPr>
            <a:picLocks noChangeAspect="1" noChangeArrowheads="1"/>
          </p:cNvPicPr>
          <p:nvPr/>
        </p:nvPicPr>
        <p:blipFill>
          <a:blip r:embed="rId2" cstate="print"/>
          <a:srcRect/>
          <a:stretch>
            <a:fillRect/>
          </a:stretch>
        </p:blipFill>
        <p:spPr bwMode="auto">
          <a:xfrm>
            <a:off x="6876256" y="5011798"/>
            <a:ext cx="1944216" cy="1516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726"/>
            <a:ext cx="8229600" cy="1143000"/>
          </a:xfrm>
          <a:ln w="28575">
            <a:solidFill>
              <a:schemeClr val="bg1"/>
            </a:solidFill>
          </a:ln>
        </p:spPr>
        <p:txBody>
          <a:bodyPr>
            <a:noAutofit/>
          </a:bodyPr>
          <a:lstStyle/>
          <a:p>
            <a:r>
              <a:rPr lang="en-GB" sz="5400" b="1" dirty="0" smtClean="0"/>
              <a:t>6 MARKS</a:t>
            </a:r>
            <a:endParaRPr lang="en-GB" sz="5400" b="1" dirty="0"/>
          </a:p>
        </p:txBody>
      </p:sp>
      <p:pic>
        <p:nvPicPr>
          <p:cNvPr id="101378" name="Picture 2"/>
          <p:cNvPicPr>
            <a:picLocks noChangeAspect="1" noChangeArrowheads="1"/>
          </p:cNvPicPr>
          <p:nvPr/>
        </p:nvPicPr>
        <p:blipFill>
          <a:blip r:embed="rId2" cstate="print"/>
          <a:srcRect l="16537" t="22680" r="14951" b="31016"/>
          <a:stretch>
            <a:fillRect/>
          </a:stretch>
        </p:blipFill>
        <p:spPr bwMode="auto">
          <a:xfrm>
            <a:off x="251520" y="2420888"/>
            <a:ext cx="8693864" cy="3672408"/>
          </a:xfrm>
          <a:prstGeom prst="rect">
            <a:avLst/>
          </a:prstGeom>
          <a:noFill/>
          <a:ln w="9525">
            <a:noFill/>
            <a:miter lim="800000"/>
            <a:headEnd/>
            <a:tailEnd/>
          </a:ln>
        </p:spPr>
      </p:pic>
      <p:sp>
        <p:nvSpPr>
          <p:cNvPr id="4" name="Title 1"/>
          <p:cNvSpPr txBox="1">
            <a:spLocks/>
          </p:cNvSpPr>
          <p:nvPr/>
        </p:nvSpPr>
        <p:spPr>
          <a:xfrm>
            <a:off x="457200" y="274638"/>
            <a:ext cx="8229600" cy="562074"/>
          </a:xfrm>
          <a:prstGeom prst="rect">
            <a:avLst/>
          </a:prstGeom>
          <a:ln w="28575">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smtClean="0">
                <a:ln>
                  <a:noFill/>
                </a:ln>
                <a:solidFill>
                  <a:schemeClr val="tx1"/>
                </a:solidFill>
                <a:effectLst/>
                <a:uLnTx/>
                <a:uFillTx/>
                <a:latin typeface="+mj-lt"/>
                <a:ea typeface="+mj-ea"/>
                <a:cs typeface="+mj-cs"/>
              </a:rPr>
              <a:t>B7.4 What can we learn from natural ecosystems?</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l="10040" t="16065" r="8454" b="5501"/>
          <a:stretch>
            <a:fillRect/>
          </a:stretch>
        </p:blipFill>
        <p:spPr bwMode="auto">
          <a:xfrm>
            <a:off x="0" y="737660"/>
            <a:ext cx="9144000" cy="5499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C00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21. Recall and understand solutions to allow sustainable harvesting of natural resources such as timber and fish, including the use of quotas and restocking/replanting</a:t>
            </a:r>
            <a:endParaRPr lang="en-GB" sz="2400" dirty="0"/>
          </a:p>
        </p:txBody>
      </p:sp>
      <p:sp>
        <p:nvSpPr>
          <p:cNvPr id="3" name="Content Placeholder 2"/>
          <p:cNvSpPr>
            <a:spLocks noGrp="1"/>
          </p:cNvSpPr>
          <p:nvPr>
            <p:ph idx="1"/>
          </p:nvPr>
        </p:nvSpPr>
        <p:spPr>
          <a:xfrm>
            <a:off x="457200" y="1772816"/>
            <a:ext cx="8229600" cy="4176464"/>
          </a:xfrm>
        </p:spPr>
        <p:txBody>
          <a:bodyPr>
            <a:normAutofit/>
          </a:bodyPr>
          <a:lstStyle/>
          <a:p>
            <a:pPr>
              <a:buNone/>
            </a:pPr>
            <a:r>
              <a:rPr lang="en-GB" sz="2400" b="1" dirty="0" smtClean="0"/>
              <a:t>Tasks:</a:t>
            </a:r>
          </a:p>
          <a:p>
            <a:pPr marL="457200" indent="-457200">
              <a:buFont typeface="+mj-lt"/>
              <a:buAutoNum type="arabicPeriod"/>
            </a:pPr>
            <a:r>
              <a:rPr lang="en-GB" sz="2400" dirty="0" smtClean="0"/>
              <a:t>What is a quota?</a:t>
            </a:r>
          </a:p>
          <a:p>
            <a:pPr marL="457200" indent="-457200">
              <a:buFont typeface="+mj-lt"/>
              <a:buAutoNum type="arabicPeriod"/>
            </a:pPr>
            <a:endParaRPr lang="en-GB" sz="2400" dirty="0" smtClean="0"/>
          </a:p>
          <a:p>
            <a:pPr marL="457200" indent="-457200">
              <a:buFont typeface="+mj-lt"/>
              <a:buAutoNum type="arabicPeriod"/>
            </a:pPr>
            <a:r>
              <a:rPr lang="en-GB" sz="2400" dirty="0" smtClean="0"/>
              <a:t>Explain how timber harvesting can be made sustainable.</a:t>
            </a:r>
          </a:p>
          <a:p>
            <a:pPr marL="457200" indent="-457200">
              <a:buFont typeface="+mj-lt"/>
              <a:buAutoNum type="arabicPeriod"/>
            </a:pPr>
            <a:endParaRPr lang="en-GB" sz="2400" dirty="0" smtClean="0"/>
          </a:p>
          <a:p>
            <a:pPr marL="457200" indent="-457200">
              <a:buFont typeface="+mj-lt"/>
              <a:buAutoNum type="arabicPeriod"/>
            </a:pPr>
            <a:r>
              <a:rPr lang="en-GB" sz="2400" dirty="0" smtClean="0"/>
              <a:t>Explain how fishing can be made sustainable.</a:t>
            </a:r>
          </a:p>
          <a:p>
            <a:pPr marL="457200" indent="-457200">
              <a:buFont typeface="+mj-lt"/>
              <a:buAutoNum type="arabicPeriod"/>
            </a:pPr>
            <a:endParaRPr lang="en-GB" sz="2400" dirty="0" smtClean="0"/>
          </a:p>
          <a:p>
            <a:pPr marL="457200" indent="-457200">
              <a:buFont typeface="+mj-lt"/>
              <a:buAutoNum type="arabicPeriod"/>
            </a:pPr>
            <a:r>
              <a:rPr lang="en-GB" sz="2400" dirty="0" smtClean="0"/>
              <a:t>How does the size of fish taken from the sea affect the growth of the fish population.</a:t>
            </a:r>
          </a:p>
          <a:p>
            <a:pPr marL="457200" indent="-457200">
              <a:buFont typeface="+mj-lt"/>
              <a:buAutoNum type="arabicPeriod"/>
            </a:pPr>
            <a:endParaRPr lang="en-GB" sz="2400" dirty="0" smtClean="0"/>
          </a:p>
          <a:p>
            <a:pPr marL="514350" indent="-51435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FF0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22. Describe the role of sunlight as a sustainable source of energy for natural ecosystems and sustainable agriculture</a:t>
            </a:r>
            <a:endParaRPr lang="en-GB" sz="2400" dirty="0"/>
          </a:p>
        </p:txBody>
      </p:sp>
      <p:sp>
        <p:nvSpPr>
          <p:cNvPr id="3" name="Content Placeholder 2"/>
          <p:cNvSpPr>
            <a:spLocks noGrp="1"/>
          </p:cNvSpPr>
          <p:nvPr>
            <p:ph idx="1"/>
          </p:nvPr>
        </p:nvSpPr>
        <p:spPr>
          <a:xfrm>
            <a:off x="457200" y="1772816"/>
            <a:ext cx="8229600" cy="4176464"/>
          </a:xfrm>
        </p:spPr>
        <p:txBody>
          <a:bodyPr>
            <a:normAutofit/>
          </a:bodyPr>
          <a:lstStyle/>
          <a:p>
            <a:pPr>
              <a:buNone/>
            </a:pPr>
            <a:r>
              <a:rPr lang="en-GB" sz="2400" b="1" dirty="0" smtClean="0"/>
              <a:t>Tasks:</a:t>
            </a:r>
          </a:p>
          <a:p>
            <a:pPr marL="457200" indent="-457200">
              <a:buFont typeface="+mj-lt"/>
              <a:buAutoNum type="arabicPeriod"/>
            </a:pPr>
            <a:r>
              <a:rPr lang="en-GB" sz="2400" dirty="0" smtClean="0"/>
              <a:t>Why is sunlight a sustainable source of energy?</a:t>
            </a:r>
          </a:p>
          <a:p>
            <a:pPr marL="457200" indent="-457200">
              <a:buFont typeface="+mj-lt"/>
              <a:buAutoNum type="arabicPeriod"/>
            </a:pPr>
            <a:endParaRPr lang="en-GB" sz="2400" dirty="0" smtClean="0"/>
          </a:p>
          <a:p>
            <a:pPr marL="457200" indent="-457200">
              <a:buFont typeface="+mj-lt"/>
              <a:buAutoNum type="arabicPeriod"/>
            </a:pPr>
            <a:r>
              <a:rPr lang="en-GB" sz="2400" dirty="0" smtClean="0"/>
              <a:t>How does sunlight produce energy for natural ecosystems and </a:t>
            </a:r>
            <a:r>
              <a:rPr lang="en-GB" sz="2400" smtClean="0"/>
              <a:t>sustainable agriculture?</a:t>
            </a:r>
            <a:endParaRPr lang="en-GB" sz="2400" dirty="0" smtClean="0"/>
          </a:p>
          <a:p>
            <a:pPr marL="457200" indent="-457200">
              <a:buFont typeface="+mj-lt"/>
              <a:buAutoNum type="arabicPeriod"/>
            </a:pPr>
            <a:endParaRPr lang="en-GB" sz="2400" dirty="0" smtClean="0"/>
          </a:p>
          <a:p>
            <a:pPr marL="457200" indent="-457200">
              <a:buFont typeface="+mj-lt"/>
              <a:buAutoNum type="arabicPeriod"/>
            </a:pPr>
            <a:endParaRPr lang="en-GB" sz="2400" dirty="0" smtClean="0"/>
          </a:p>
          <a:p>
            <a:pPr marL="457200" indent="-457200">
              <a:buFont typeface="+mj-lt"/>
              <a:buAutoNum type="arabicPeriod"/>
            </a:pPr>
            <a:endParaRPr lang="en-GB" sz="2400" dirty="0" smtClean="0"/>
          </a:p>
          <a:p>
            <a:pPr marL="514350" indent="-51435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92D050"/>
            </a:solidFill>
          </a:ln>
        </p:spPr>
        <p:txBody>
          <a:bodyPr>
            <a:noAutofit/>
          </a:bodyPr>
          <a:lstStyle/>
          <a:p>
            <a:r>
              <a:rPr lang="en-GB" sz="2400" b="1" dirty="0" smtClean="0"/>
              <a:t>B7.4 What can we learn from natural ecosystems?</a:t>
            </a:r>
            <a:r>
              <a:rPr lang="en-GB" sz="2400" dirty="0" smtClean="0"/>
              <a:t/>
            </a:r>
            <a:br>
              <a:rPr lang="en-GB" sz="2400" dirty="0" smtClean="0"/>
            </a:br>
            <a:r>
              <a:rPr lang="en-GB" sz="2400" dirty="0" smtClean="0"/>
              <a:t>23. Understand the tensions between conserving natural ecosystems and the needs of local human communities.</a:t>
            </a:r>
            <a:endParaRPr lang="en-GB" sz="2400" dirty="0"/>
          </a:p>
        </p:txBody>
      </p:sp>
      <p:sp>
        <p:nvSpPr>
          <p:cNvPr id="3" name="Content Placeholder 2"/>
          <p:cNvSpPr>
            <a:spLocks noGrp="1"/>
          </p:cNvSpPr>
          <p:nvPr>
            <p:ph idx="1"/>
          </p:nvPr>
        </p:nvSpPr>
        <p:spPr>
          <a:xfrm>
            <a:off x="457200" y="1772816"/>
            <a:ext cx="8229600" cy="4176464"/>
          </a:xfrm>
        </p:spPr>
        <p:txBody>
          <a:bodyPr>
            <a:normAutofit/>
          </a:bodyPr>
          <a:lstStyle/>
          <a:p>
            <a:pPr>
              <a:buNone/>
            </a:pPr>
            <a:r>
              <a:rPr lang="en-GB" sz="2400" b="1" dirty="0" smtClean="0"/>
              <a:t>Tasks:</a:t>
            </a:r>
          </a:p>
          <a:p>
            <a:pPr marL="457200" indent="-457200">
              <a:buFont typeface="+mj-lt"/>
              <a:buAutoNum type="arabicPeriod"/>
            </a:pPr>
            <a:r>
              <a:rPr lang="en-GB" sz="2400" dirty="0" smtClean="0"/>
              <a:t>Describe the feelings the following people might have about fishing quotas for the North Sea cod stocks:</a:t>
            </a:r>
          </a:p>
          <a:p>
            <a:pPr marL="857250" lvl="1" indent="-457200">
              <a:buFont typeface="+mj-lt"/>
              <a:buAutoNum type="alphaLcPeriod"/>
            </a:pPr>
            <a:r>
              <a:rPr lang="en-GB" sz="2400" dirty="0" smtClean="0"/>
              <a:t>A fish conservation officer.</a:t>
            </a:r>
          </a:p>
          <a:p>
            <a:pPr marL="857250" lvl="1" indent="-457200">
              <a:buFont typeface="+mj-lt"/>
              <a:buAutoNum type="alphaLcPeriod"/>
            </a:pPr>
            <a:r>
              <a:rPr lang="en-GB" sz="2400" dirty="0" smtClean="0"/>
              <a:t>A local fisherman from Grimsby.</a:t>
            </a:r>
          </a:p>
          <a:p>
            <a:pPr marL="514350" indent="-514350">
              <a:buFont typeface="+mj-lt"/>
              <a:buAutoNum type="arabicPeriod"/>
            </a:pPr>
            <a:endParaRPr lang="en-GB" sz="2400" dirty="0" smtClean="0"/>
          </a:p>
          <a:p>
            <a:pPr marL="514350" indent="-514350">
              <a:buFont typeface="+mj-lt"/>
              <a:buAutoNum type="arabicPeriod"/>
            </a:pPr>
            <a:r>
              <a:rPr lang="en-GB" sz="2400" dirty="0" smtClean="0"/>
              <a:t>Suggest why politicians often set fish quotas higher than scientists would like.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cstate="print"/>
          <a:srcRect l="29531" t="22680" r="26173" b="13061"/>
          <a:stretch>
            <a:fillRect/>
          </a:stretch>
        </p:blipFill>
        <p:spPr bwMode="auto">
          <a:xfrm>
            <a:off x="755576" y="0"/>
            <a:ext cx="7563971" cy="6858000"/>
          </a:xfrm>
          <a:prstGeom prst="rect">
            <a:avLst/>
          </a:prstGeom>
          <a:noFill/>
          <a:ln w="9525">
            <a:noFill/>
            <a:miter lim="800000"/>
            <a:headEnd/>
            <a:tailEnd/>
          </a:ln>
        </p:spPr>
      </p:pic>
      <p:sp>
        <p:nvSpPr>
          <p:cNvPr id="6" name="TextBox 5"/>
          <p:cNvSpPr txBox="1"/>
          <p:nvPr/>
        </p:nvSpPr>
        <p:spPr>
          <a:xfrm>
            <a:off x="1691680" y="5301208"/>
            <a:ext cx="1296144" cy="923330"/>
          </a:xfrm>
          <a:prstGeom prst="rect">
            <a:avLst/>
          </a:prstGeom>
          <a:noFill/>
        </p:spPr>
        <p:txBody>
          <a:bodyPr wrap="square" rtlCol="0">
            <a:spAutoFit/>
          </a:bodyPr>
          <a:lstStyle/>
          <a:p>
            <a:pPr algn="ctr"/>
            <a:r>
              <a:rPr lang="en-GB" b="1" dirty="0" smtClean="0"/>
              <a:t>B</a:t>
            </a:r>
          </a:p>
          <a:p>
            <a:pPr algn="ctr"/>
            <a:endParaRPr lang="en-GB" b="1" dirty="0" smtClean="0"/>
          </a:p>
          <a:p>
            <a:pPr algn="ctr"/>
            <a:r>
              <a:rPr lang="en-GB" b="1" dirty="0" smtClean="0"/>
              <a:t>E</a:t>
            </a:r>
            <a:endParaRPr lang="en-GB" b="1" dirty="0"/>
          </a:p>
        </p:txBody>
      </p:sp>
      <p:sp>
        <p:nvSpPr>
          <p:cNvPr id="7" name="TextBox 6"/>
          <p:cNvSpPr txBox="1"/>
          <p:nvPr/>
        </p:nvSpPr>
        <p:spPr>
          <a:xfrm>
            <a:off x="3995936" y="5301208"/>
            <a:ext cx="1296144" cy="923330"/>
          </a:xfrm>
          <a:prstGeom prst="rect">
            <a:avLst/>
          </a:prstGeom>
          <a:noFill/>
        </p:spPr>
        <p:txBody>
          <a:bodyPr wrap="square" rtlCol="0">
            <a:spAutoFit/>
          </a:bodyPr>
          <a:lstStyle/>
          <a:p>
            <a:pPr algn="ctr"/>
            <a:r>
              <a:rPr lang="en-GB" b="1" dirty="0" smtClean="0"/>
              <a:t>C</a:t>
            </a:r>
          </a:p>
          <a:p>
            <a:pPr algn="ctr"/>
            <a:endParaRPr lang="en-GB" b="1" dirty="0" smtClean="0"/>
          </a:p>
          <a:p>
            <a:pPr algn="ctr"/>
            <a:r>
              <a:rPr lang="en-GB" b="1" dirty="0" smtClean="0"/>
              <a:t>D</a:t>
            </a:r>
            <a:endParaRPr lang="en-GB" b="1" dirty="0"/>
          </a:p>
        </p:txBody>
      </p:sp>
      <p:sp>
        <p:nvSpPr>
          <p:cNvPr id="8" name="TextBox 7"/>
          <p:cNvSpPr txBox="1"/>
          <p:nvPr/>
        </p:nvSpPr>
        <p:spPr>
          <a:xfrm>
            <a:off x="6372200" y="5301208"/>
            <a:ext cx="1296144" cy="923330"/>
          </a:xfrm>
          <a:prstGeom prst="rect">
            <a:avLst/>
          </a:prstGeom>
          <a:noFill/>
        </p:spPr>
        <p:txBody>
          <a:bodyPr wrap="square" rtlCol="0">
            <a:spAutoFit/>
          </a:bodyPr>
          <a:lstStyle/>
          <a:p>
            <a:pPr algn="ctr"/>
            <a:r>
              <a:rPr lang="en-GB" b="1" dirty="0" smtClean="0"/>
              <a:t>A</a:t>
            </a:r>
          </a:p>
          <a:p>
            <a:pPr algn="ctr"/>
            <a:endParaRPr lang="en-GB" b="1" dirty="0" smtClean="0"/>
          </a:p>
          <a:p>
            <a:pPr algn="ctr"/>
            <a:r>
              <a:rPr lang="en-GB" b="1" dirty="0" smtClean="0"/>
              <a:t>F</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0000"/>
            </a:solidFill>
          </a:ln>
        </p:spPr>
        <p:txBody>
          <a:bodyPr>
            <a:noAutofit/>
          </a:bodyPr>
          <a:lstStyle/>
          <a:p>
            <a:r>
              <a:rPr lang="en-GB" sz="2400" b="1" dirty="0" smtClean="0"/>
              <a:t>B7.1 Peak performance – movement and exercise</a:t>
            </a:r>
            <a:r>
              <a:rPr lang="en-GB" sz="2400" dirty="0" smtClean="0"/>
              <a:t/>
            </a:r>
            <a:br>
              <a:rPr lang="en-GB" sz="2400" dirty="0" smtClean="0"/>
            </a:br>
            <a:r>
              <a:rPr lang="en-GB" sz="2400" dirty="0" smtClean="0"/>
              <a:t>10. Recall </a:t>
            </a:r>
            <a:r>
              <a:rPr lang="en-GB" sz="2400" dirty="0"/>
              <a:t>common injuries that can be caused by excessive exercise, to include sprains, dislocations, and torn ligaments or </a:t>
            </a:r>
            <a:r>
              <a:rPr lang="en-GB" sz="2400" dirty="0" smtClean="0"/>
              <a:t>tendons</a:t>
            </a:r>
            <a:endParaRPr lang="en-GB" sz="2400" dirty="0"/>
          </a:p>
        </p:txBody>
      </p:sp>
      <p:sp>
        <p:nvSpPr>
          <p:cNvPr id="3" name="TextBox 2"/>
          <p:cNvSpPr txBox="1"/>
          <p:nvPr/>
        </p:nvSpPr>
        <p:spPr>
          <a:xfrm>
            <a:off x="467544" y="1850048"/>
            <a:ext cx="8208912" cy="1938992"/>
          </a:xfrm>
          <a:prstGeom prst="rect">
            <a:avLst/>
          </a:prstGeom>
          <a:noFill/>
        </p:spPr>
        <p:txBody>
          <a:bodyPr wrap="square" rtlCol="0">
            <a:spAutoFit/>
          </a:bodyPr>
          <a:lstStyle/>
          <a:p>
            <a:r>
              <a:rPr lang="en-GB" sz="2400" b="1" dirty="0" smtClean="0"/>
              <a:t>Tasks</a:t>
            </a:r>
            <a:r>
              <a:rPr lang="en-GB" sz="2400" dirty="0" smtClean="0"/>
              <a:t>:</a:t>
            </a:r>
          </a:p>
          <a:p>
            <a:pPr marL="342900" indent="-342900">
              <a:buFont typeface="+mj-lt"/>
              <a:buAutoNum type="arabicPeriod"/>
            </a:pPr>
            <a:r>
              <a:rPr lang="en-GB" sz="2400" dirty="0" smtClean="0"/>
              <a:t>Create a mind map to include:</a:t>
            </a:r>
          </a:p>
          <a:p>
            <a:pPr marL="914400" lvl="1" indent="-457200">
              <a:buFont typeface="+mj-lt"/>
              <a:buAutoNum type="alphaLcPeriod"/>
            </a:pPr>
            <a:r>
              <a:rPr lang="en-GB" sz="2400" dirty="0" smtClean="0"/>
              <a:t>The names of the four different types of injury that you need to know.</a:t>
            </a:r>
          </a:p>
          <a:p>
            <a:pPr marL="914400" lvl="1" indent="-457200">
              <a:buFont typeface="+mj-lt"/>
              <a:buAutoNum type="alphaLcPeriod"/>
            </a:pPr>
            <a:r>
              <a:rPr lang="en-GB" sz="2400" dirty="0" smtClean="0"/>
              <a:t>A description of what each type of injury is.</a:t>
            </a:r>
          </a:p>
        </p:txBody>
      </p:sp>
      <p:sp>
        <p:nvSpPr>
          <p:cNvPr id="4" name="Title 1"/>
          <p:cNvSpPr txBox="1">
            <a:spLocks/>
          </p:cNvSpPr>
          <p:nvPr/>
        </p:nvSpPr>
        <p:spPr>
          <a:xfrm>
            <a:off x="457200" y="4014192"/>
            <a:ext cx="8229600" cy="1143000"/>
          </a:xfrm>
          <a:prstGeom prst="rect">
            <a:avLst/>
          </a:prstGeom>
          <a:ln w="28575">
            <a:solidFill>
              <a:srgbClr val="FFC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smtClean="0">
                <a:ln>
                  <a:noFill/>
                </a:ln>
                <a:solidFill>
                  <a:schemeClr val="tx1"/>
                </a:solidFill>
                <a:effectLst/>
                <a:uLnTx/>
                <a:uFillTx/>
                <a:latin typeface="+mj-lt"/>
                <a:ea typeface="+mj-ea"/>
                <a:cs typeface="+mj-cs"/>
              </a:rPr>
              <a:t>B7.1 Peak performance – movement and exercise</a:t>
            </a:r>
            <a:r>
              <a:rPr kumimoji="0" lang="en-GB" sz="2400" b="0" i="0" u="none" strike="noStrike" kern="1200" cap="none" spc="0" normalizeH="0" baseline="0" noProof="0" smtClean="0">
                <a:ln>
                  <a:noFill/>
                </a:ln>
                <a:solidFill>
                  <a:schemeClr val="tx1"/>
                </a:solidFill>
                <a:effectLst/>
                <a:uLnTx/>
                <a:uFillTx/>
                <a:latin typeface="+mj-lt"/>
                <a:ea typeface="+mj-ea"/>
                <a:cs typeface="+mj-cs"/>
              </a:rPr>
              <a:t/>
            </a:r>
            <a:br>
              <a:rPr kumimoji="0" lang="en-GB" sz="2400" b="0" i="0" u="none" strike="noStrike" kern="1200" cap="none" spc="0" normalizeH="0" baseline="0" noProof="0" smtClean="0">
                <a:ln>
                  <a:noFill/>
                </a:ln>
                <a:solidFill>
                  <a:schemeClr val="tx1"/>
                </a:solidFill>
                <a:effectLst/>
                <a:uLnTx/>
                <a:uFillTx/>
                <a:latin typeface="+mj-lt"/>
                <a:ea typeface="+mj-ea"/>
                <a:cs typeface="+mj-cs"/>
              </a:rPr>
            </a:br>
            <a:r>
              <a:rPr kumimoji="0" lang="en-GB" sz="2400" b="0" i="0" u="none" strike="noStrike" kern="1200" cap="none" spc="0" normalizeH="0" baseline="0" noProof="0" smtClean="0">
                <a:ln>
                  <a:noFill/>
                </a:ln>
                <a:solidFill>
                  <a:schemeClr val="tx1"/>
                </a:solidFill>
                <a:effectLst/>
                <a:uLnTx/>
                <a:uFillTx/>
                <a:latin typeface="+mj-lt"/>
                <a:ea typeface="+mj-ea"/>
                <a:cs typeface="+mj-cs"/>
              </a:rPr>
              <a:t>11. Recall symptoms and basic treatments for a sprain</a:t>
            </a:r>
            <a:endParaRPr kumimoji="0" lang="en-GB"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extBox 4"/>
          <p:cNvSpPr txBox="1"/>
          <p:nvPr/>
        </p:nvSpPr>
        <p:spPr>
          <a:xfrm>
            <a:off x="467544" y="5301208"/>
            <a:ext cx="8208912" cy="1200329"/>
          </a:xfrm>
          <a:prstGeom prst="rect">
            <a:avLst/>
          </a:prstGeom>
          <a:noFill/>
        </p:spPr>
        <p:txBody>
          <a:bodyPr wrap="square" rtlCol="0">
            <a:spAutoFit/>
          </a:bodyPr>
          <a:lstStyle/>
          <a:p>
            <a:pPr marL="457200" indent="-457200">
              <a:buFont typeface="+mj-lt"/>
              <a:buAutoNum type="arabicPeriod" startAt="2"/>
            </a:pPr>
            <a:r>
              <a:rPr lang="en-GB" sz="2400" dirty="0" smtClean="0"/>
              <a:t>Add to your mind map:</a:t>
            </a:r>
          </a:p>
          <a:p>
            <a:pPr marL="914400" lvl="1" indent="-457200">
              <a:buFont typeface="+mj-lt"/>
              <a:buAutoNum type="alphaLcPeriod"/>
            </a:pPr>
            <a:r>
              <a:rPr lang="en-GB" sz="2400" dirty="0" smtClean="0"/>
              <a:t>Symptoms of a sprain.</a:t>
            </a:r>
          </a:p>
          <a:p>
            <a:pPr marL="914400" lvl="1" indent="-457200">
              <a:buFont typeface="+mj-lt"/>
              <a:buAutoNum type="alphaLcPeriod"/>
            </a:pPr>
            <a:r>
              <a:rPr lang="en-GB" sz="2400" dirty="0" smtClean="0"/>
              <a:t>Basic treatment of a sprain.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rgbClr val="00B0F0"/>
            </a:solidFill>
          </a:ln>
        </p:spPr>
        <p:txBody>
          <a:bodyPr/>
          <a:lstStyle/>
          <a:p>
            <a:r>
              <a:rPr lang="en-GB" b="1" dirty="0" smtClean="0"/>
              <a:t>Learning Outcomes</a:t>
            </a:r>
            <a:endParaRPr lang="en-GB" b="1" dirty="0"/>
          </a:p>
        </p:txBody>
      </p:sp>
      <p:sp>
        <p:nvSpPr>
          <p:cNvPr id="3" name="Content Placeholder 2"/>
          <p:cNvSpPr>
            <a:spLocks noGrp="1"/>
          </p:cNvSpPr>
          <p:nvPr>
            <p:ph idx="1"/>
          </p:nvPr>
        </p:nvSpPr>
        <p:spPr/>
        <p:txBody>
          <a:bodyPr>
            <a:normAutofit/>
          </a:bodyPr>
          <a:lstStyle/>
          <a:p>
            <a:r>
              <a:rPr lang="en-GB" dirty="0" smtClean="0"/>
              <a:t>MUST describe how bacteria can be used in industry.</a:t>
            </a:r>
          </a:p>
          <a:p>
            <a:endParaRPr lang="en-GB" dirty="0" smtClean="0"/>
          </a:p>
          <a:p>
            <a:r>
              <a:rPr lang="en-GB" dirty="0" smtClean="0"/>
              <a:t>SHOULD describe applications of nanotechnology.</a:t>
            </a:r>
          </a:p>
          <a:p>
            <a:endParaRPr lang="en-GB" dirty="0" smtClean="0"/>
          </a:p>
          <a:p>
            <a:r>
              <a:rPr lang="en-GB" dirty="0" smtClean="0"/>
              <a:t>COULD explain how biomedical engineering is used.</a:t>
            </a:r>
            <a:endParaRPr lang="en-GB" dirty="0"/>
          </a:p>
        </p:txBody>
      </p:sp>
      <p:sp>
        <p:nvSpPr>
          <p:cNvPr id="4" name="TextBox 3"/>
          <p:cNvSpPr txBox="1"/>
          <p:nvPr/>
        </p:nvSpPr>
        <p:spPr>
          <a:xfrm>
            <a:off x="7164288" y="260648"/>
            <a:ext cx="1512168" cy="369332"/>
          </a:xfrm>
          <a:prstGeom prst="rect">
            <a:avLst/>
          </a:prstGeom>
          <a:noFill/>
        </p:spPr>
        <p:txBody>
          <a:bodyPr wrap="square" rtlCol="0">
            <a:spAutoFit/>
          </a:bodyPr>
          <a:lstStyle/>
          <a:p>
            <a:pPr algn="r"/>
            <a:r>
              <a:rPr lang="en-GB" b="1" dirty="0" smtClean="0"/>
              <a:t>Fri. 14/06</a:t>
            </a:r>
            <a:endParaRPr lang="en-GB"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ln w="28575">
            <a:solidFill>
              <a:srgbClr val="FF33CC"/>
            </a:solidFill>
          </a:ln>
        </p:spPr>
        <p:txBody>
          <a:bodyPr>
            <a:noAutofit/>
          </a:bodyPr>
          <a:lstStyle/>
          <a:p>
            <a:pPr lvl="0"/>
            <a:r>
              <a:rPr lang="en-GB" sz="2400" b="1" dirty="0" smtClean="0"/>
              <a:t>B7.5 New technologies</a:t>
            </a:r>
            <a:endParaRPr lang="en-GB" sz="2400" dirty="0"/>
          </a:p>
        </p:txBody>
      </p:sp>
      <p:sp>
        <p:nvSpPr>
          <p:cNvPr id="3" name="Rectangle 2"/>
          <p:cNvSpPr/>
          <p:nvPr/>
        </p:nvSpPr>
        <p:spPr>
          <a:xfrm>
            <a:off x="467544" y="1037048"/>
            <a:ext cx="3744416" cy="4524315"/>
          </a:xfrm>
          <a:prstGeom prst="rect">
            <a:avLst/>
          </a:prstGeom>
          <a:ln w="28575">
            <a:solidFill>
              <a:srgbClr val="FF33CC"/>
            </a:solidFill>
          </a:ln>
        </p:spPr>
        <p:txBody>
          <a:bodyPr wrap="square">
            <a:spAutoFit/>
          </a:bodyPr>
          <a:lstStyle/>
          <a:p>
            <a:pPr marL="457200" lvl="0" indent="-457200">
              <a:buFont typeface="+mj-lt"/>
              <a:buAutoNum type="arabicPeriod"/>
            </a:pPr>
            <a:r>
              <a:rPr lang="en-GB" sz="2400" dirty="0" smtClean="0"/>
              <a:t>Recall the features of bacteria that make them ideal for industrial and genetic processes:</a:t>
            </a:r>
          </a:p>
          <a:p>
            <a:pPr marL="914400" lvl="1" indent="-457200">
              <a:buFont typeface="+mj-lt"/>
              <a:buAutoNum type="alphaLcPeriod"/>
            </a:pPr>
            <a:r>
              <a:rPr lang="en-GB" sz="2400" dirty="0" smtClean="0"/>
              <a:t>rapid reproduction</a:t>
            </a:r>
          </a:p>
          <a:p>
            <a:pPr marL="914400" lvl="1" indent="-457200">
              <a:buFont typeface="+mj-lt"/>
              <a:buAutoNum type="alphaLcPeriod"/>
            </a:pPr>
            <a:r>
              <a:rPr lang="en-GB" sz="2400" dirty="0" smtClean="0"/>
              <a:t>presence of plasmids</a:t>
            </a:r>
          </a:p>
          <a:p>
            <a:pPr marL="914400" lvl="1" indent="-457200">
              <a:buFont typeface="+mj-lt"/>
              <a:buAutoNum type="alphaLcPeriod"/>
            </a:pPr>
            <a:r>
              <a:rPr lang="en-GB" sz="2400" dirty="0" smtClean="0"/>
              <a:t>simple biochemistry</a:t>
            </a:r>
          </a:p>
          <a:p>
            <a:pPr marL="914400" lvl="1" indent="-457200">
              <a:buFont typeface="+mj-lt"/>
              <a:buAutoNum type="alphaLcPeriod"/>
            </a:pPr>
            <a:r>
              <a:rPr lang="en-GB" sz="2400" dirty="0" smtClean="0"/>
              <a:t>ability to make complex molecules</a:t>
            </a:r>
          </a:p>
          <a:p>
            <a:pPr marL="914400" lvl="1" indent="-457200">
              <a:buFont typeface="+mj-lt"/>
              <a:buAutoNum type="alphaLcPeriod"/>
            </a:pPr>
            <a:r>
              <a:rPr lang="en-GB" sz="2400" dirty="0" smtClean="0"/>
              <a:t>lack of ethical concerns in their culture</a:t>
            </a:r>
            <a:endParaRPr lang="en-GB" sz="2400" dirty="0">
              <a:latin typeface="+mj-lt"/>
              <a:ea typeface="+mj-ea"/>
              <a:cs typeface="+mj-cs"/>
            </a:endParaRPr>
          </a:p>
        </p:txBody>
      </p:sp>
      <p:sp>
        <p:nvSpPr>
          <p:cNvPr id="4" name="TextBox 3"/>
          <p:cNvSpPr txBox="1"/>
          <p:nvPr/>
        </p:nvSpPr>
        <p:spPr>
          <a:xfrm>
            <a:off x="4499992" y="1052736"/>
            <a:ext cx="4176464" cy="3046988"/>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What features do bacteria have that make them ideal for industrial and genetic processes?</a:t>
            </a:r>
          </a:p>
          <a:p>
            <a:pPr marL="457200" indent="-457200">
              <a:buFont typeface="+mj-lt"/>
              <a:buAutoNum type="arabicPeriod"/>
            </a:pPr>
            <a:endParaRPr lang="en-GB" sz="2400" dirty="0" smtClean="0"/>
          </a:p>
          <a:p>
            <a:pPr marL="457200" indent="-457200">
              <a:buFont typeface="+mj-lt"/>
              <a:buAutoNum type="arabicPeriod"/>
            </a:pPr>
            <a:r>
              <a:rPr lang="en-GB" sz="2400" dirty="0" smtClean="0"/>
              <a:t>Why are each of these features an advantage?</a:t>
            </a:r>
            <a:endParaRPr lang="en-GB" sz="2400" dirty="0"/>
          </a:p>
        </p:txBody>
      </p:sp>
      <p:sp>
        <p:nvSpPr>
          <p:cNvPr id="5" name="Rectangle 4"/>
          <p:cNvSpPr/>
          <p:nvPr/>
        </p:nvSpPr>
        <p:spPr>
          <a:xfrm>
            <a:off x="971600" y="2564904"/>
            <a:ext cx="3096344"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http://www.thedrinksbusiness.com/wordpress/wp-content/uploads/2012/05/bacteria.jpeg"/>
          <p:cNvPicPr>
            <a:picLocks noChangeAspect="1" noChangeArrowheads="1"/>
          </p:cNvPicPr>
          <p:nvPr/>
        </p:nvPicPr>
        <p:blipFill>
          <a:blip r:embed="rId2" cstate="print"/>
          <a:srcRect/>
          <a:stretch>
            <a:fillRect/>
          </a:stretch>
        </p:blipFill>
        <p:spPr bwMode="auto">
          <a:xfrm>
            <a:off x="5868144" y="4293096"/>
            <a:ext cx="2808312" cy="21062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ln w="28575">
            <a:solidFill>
              <a:srgbClr val="FF33CC"/>
            </a:solidFill>
          </a:ln>
        </p:spPr>
        <p:txBody>
          <a:bodyPr>
            <a:noAutofit/>
          </a:bodyPr>
          <a:lstStyle/>
          <a:p>
            <a:pPr lvl="0"/>
            <a:r>
              <a:rPr lang="en-GB" sz="2400" b="1" dirty="0" smtClean="0"/>
              <a:t>B7.5 New technologies</a:t>
            </a:r>
            <a:endParaRPr lang="en-GB" sz="2400" dirty="0"/>
          </a:p>
        </p:txBody>
      </p:sp>
      <p:sp>
        <p:nvSpPr>
          <p:cNvPr id="5" name="Rectangle 4"/>
          <p:cNvSpPr/>
          <p:nvPr/>
        </p:nvSpPr>
        <p:spPr>
          <a:xfrm>
            <a:off x="971600" y="2564904"/>
            <a:ext cx="3096344"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450" name="Picture 2"/>
          <p:cNvPicPr>
            <a:picLocks noChangeAspect="1" noChangeArrowheads="1"/>
          </p:cNvPicPr>
          <p:nvPr/>
        </p:nvPicPr>
        <p:blipFill>
          <a:blip r:embed="rId2" cstate="print"/>
          <a:srcRect l="17128" t="18900" r="14951" b="16841"/>
          <a:stretch>
            <a:fillRect/>
          </a:stretch>
        </p:blipFill>
        <p:spPr bwMode="auto">
          <a:xfrm>
            <a:off x="107504" y="1196752"/>
            <a:ext cx="8889811" cy="52565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FF0000"/>
            </a:solidFill>
          </a:ln>
        </p:spPr>
        <p:txBody>
          <a:bodyPr>
            <a:noAutofit/>
          </a:bodyPr>
          <a:lstStyle/>
          <a:p>
            <a:pPr lvl="0"/>
            <a:r>
              <a:rPr lang="en-GB" sz="2400" b="1" dirty="0" smtClean="0"/>
              <a:t>B7.5 New technologies </a:t>
            </a:r>
            <a:endParaRPr lang="en-GB" sz="2400" dirty="0"/>
          </a:p>
        </p:txBody>
      </p:sp>
      <p:sp>
        <p:nvSpPr>
          <p:cNvPr id="3" name="Rectangle 2"/>
          <p:cNvSpPr/>
          <p:nvPr/>
        </p:nvSpPr>
        <p:spPr>
          <a:xfrm>
            <a:off x="467544" y="1037048"/>
            <a:ext cx="4392488" cy="5632311"/>
          </a:xfrm>
          <a:prstGeom prst="rect">
            <a:avLst/>
          </a:prstGeom>
          <a:ln w="28575">
            <a:solidFill>
              <a:srgbClr val="FF0000"/>
            </a:solidFill>
          </a:ln>
        </p:spPr>
        <p:txBody>
          <a:bodyPr wrap="square">
            <a:spAutoFit/>
          </a:bodyPr>
          <a:lstStyle/>
          <a:p>
            <a:pPr marL="457200" lvl="0" indent="-457200">
              <a:buFont typeface="+mj-lt"/>
              <a:buAutoNum type="arabicPeriod" startAt="2"/>
            </a:pPr>
            <a:r>
              <a:rPr lang="en-GB" sz="2400" dirty="0" smtClean="0"/>
              <a:t>Understand that bacteria and fungi can be grown on a large scale (fermentation) to include production of:</a:t>
            </a:r>
          </a:p>
          <a:p>
            <a:pPr marL="914400" lvl="1" indent="-457200">
              <a:buFont typeface="+mj-lt"/>
              <a:buAutoNum type="alphaLcPeriod"/>
            </a:pPr>
            <a:r>
              <a:rPr lang="en-GB" sz="2400" dirty="0" smtClean="0"/>
              <a:t>antibiotics and other medicines</a:t>
            </a:r>
          </a:p>
          <a:p>
            <a:pPr marL="914400" lvl="1" indent="-457200">
              <a:buFont typeface="+mj-lt"/>
              <a:buAutoNum type="alphaLcPeriod"/>
            </a:pPr>
            <a:r>
              <a:rPr lang="en-GB" sz="2400" dirty="0" smtClean="0"/>
              <a:t>single-cell protein</a:t>
            </a:r>
          </a:p>
          <a:p>
            <a:pPr marL="914400" lvl="1" indent="-457200">
              <a:buFont typeface="+mj-lt"/>
              <a:buAutoNum type="alphaLcPeriod"/>
            </a:pPr>
            <a:r>
              <a:rPr lang="en-GB" sz="2400" dirty="0" smtClean="0"/>
              <a:t>enzymes for food processing, for example </a:t>
            </a:r>
            <a:r>
              <a:rPr lang="en-GB" sz="2400" dirty="0" err="1" smtClean="0"/>
              <a:t>chymosin</a:t>
            </a:r>
            <a:r>
              <a:rPr lang="en-GB" sz="2400" dirty="0" smtClean="0"/>
              <a:t> as a vegetarian substitute for rennet</a:t>
            </a:r>
          </a:p>
          <a:p>
            <a:pPr marL="914400" lvl="1" indent="-457200">
              <a:buFont typeface="+mj-lt"/>
              <a:buAutoNum type="alphaLcPeriod"/>
            </a:pPr>
            <a:r>
              <a:rPr lang="en-GB" sz="2400" dirty="0" smtClean="0"/>
              <a:t>enzymes for commercial products, such as washing powders and to make </a:t>
            </a:r>
            <a:r>
              <a:rPr lang="en-GB" sz="2400" dirty="0" err="1" smtClean="0"/>
              <a:t>biofuels</a:t>
            </a:r>
            <a:endParaRPr lang="en-GB" sz="2400" dirty="0">
              <a:latin typeface="+mj-lt"/>
              <a:ea typeface="+mj-ea"/>
              <a:cs typeface="+mj-cs"/>
            </a:endParaRPr>
          </a:p>
        </p:txBody>
      </p:sp>
      <p:sp>
        <p:nvSpPr>
          <p:cNvPr id="4" name="Rectangle 3"/>
          <p:cNvSpPr/>
          <p:nvPr/>
        </p:nvSpPr>
        <p:spPr>
          <a:xfrm>
            <a:off x="899592" y="2564904"/>
            <a:ext cx="3744416"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220072" y="1052736"/>
            <a:ext cx="3456384" cy="4893647"/>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Describe what fermentation is.</a:t>
            </a:r>
          </a:p>
          <a:p>
            <a:pPr marL="457200" indent="-457200">
              <a:buFont typeface="+mj-lt"/>
              <a:buAutoNum type="arabicPeriod"/>
            </a:pPr>
            <a:endParaRPr lang="en-GB" sz="2400" dirty="0" smtClean="0"/>
          </a:p>
          <a:p>
            <a:pPr marL="457200" indent="-457200">
              <a:buFont typeface="+mj-lt"/>
              <a:buAutoNum type="arabicPeriod"/>
            </a:pPr>
            <a:r>
              <a:rPr lang="en-GB" sz="2400" dirty="0" smtClean="0"/>
              <a:t>List the four things that can be produced by fermentation of bacteria and fungi.</a:t>
            </a:r>
          </a:p>
          <a:p>
            <a:pPr marL="457200" indent="-457200">
              <a:buFont typeface="+mj-lt"/>
              <a:buAutoNum type="arabicPeriod"/>
            </a:pPr>
            <a:endParaRPr lang="en-GB" sz="2400" dirty="0" smtClean="0"/>
          </a:p>
          <a:p>
            <a:pPr marL="457200" indent="-457200">
              <a:buFont typeface="+mj-lt"/>
              <a:buAutoNum type="arabicPeriod"/>
            </a:pPr>
            <a:r>
              <a:rPr lang="en-GB" sz="2400" dirty="0" smtClean="0"/>
              <a:t>Explain why it is important to control the conditions inside a </a:t>
            </a:r>
            <a:r>
              <a:rPr lang="en-GB" sz="2400" dirty="0" err="1" smtClean="0"/>
              <a:t>fermenter</a:t>
            </a:r>
            <a:r>
              <a:rPr lang="en-GB" sz="2400" dirty="0" smtClean="0"/>
              <a:t>.</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ln w="28575">
            <a:solidFill>
              <a:srgbClr val="FFC000"/>
            </a:solidFill>
          </a:ln>
        </p:spPr>
        <p:txBody>
          <a:bodyPr>
            <a:noAutofit/>
          </a:bodyPr>
          <a:lstStyle/>
          <a:p>
            <a:pPr lvl="0"/>
            <a:r>
              <a:rPr lang="en-GB" sz="2400" b="1" dirty="0" smtClean="0"/>
              <a:t>B7.5 New technologies </a:t>
            </a:r>
            <a:r>
              <a:rPr lang="en-GB" sz="2400" dirty="0" smtClean="0"/>
              <a:t/>
            </a:r>
            <a:br>
              <a:rPr lang="en-GB" sz="2400" dirty="0" smtClean="0"/>
            </a:br>
            <a:r>
              <a:rPr lang="en-GB" sz="2400" dirty="0" smtClean="0"/>
              <a:t>3. Recall what genetic modification is.</a:t>
            </a:r>
            <a:endParaRPr lang="en-GB" sz="2400" dirty="0"/>
          </a:p>
        </p:txBody>
      </p:sp>
      <p:sp>
        <p:nvSpPr>
          <p:cNvPr id="3" name="Title 1"/>
          <p:cNvSpPr txBox="1">
            <a:spLocks/>
          </p:cNvSpPr>
          <p:nvPr/>
        </p:nvSpPr>
        <p:spPr>
          <a:xfrm>
            <a:off x="457200" y="3501008"/>
            <a:ext cx="8229600" cy="2290266"/>
          </a:xfrm>
          <a:prstGeom prst="rect">
            <a:avLst/>
          </a:prstGeom>
          <a:ln w="28575">
            <a:solidFill>
              <a:srgbClr val="FFFF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B7.5 New technologies </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4. Recall the main steps in genetic modification:</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a. isolating and replicating the required gene</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b. putting the gene into a suitable vector (virus or plasmid)</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c. using the vector to insert the gene into a new cell</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d. selecting the modified individuals</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a:spLocks noGrp="1"/>
          </p:cNvSpPr>
          <p:nvPr>
            <p:ph idx="1"/>
          </p:nvPr>
        </p:nvSpPr>
        <p:spPr>
          <a:xfrm>
            <a:off x="457200" y="1124744"/>
            <a:ext cx="8229600" cy="936104"/>
          </a:xfrm>
        </p:spPr>
        <p:txBody>
          <a:bodyPr>
            <a:normAutofit/>
          </a:bodyPr>
          <a:lstStyle/>
          <a:p>
            <a:pPr>
              <a:buNone/>
            </a:pPr>
            <a:r>
              <a:rPr lang="en-GB" sz="2400" b="1" dirty="0" smtClean="0"/>
              <a:t>Tasks:</a:t>
            </a:r>
          </a:p>
          <a:p>
            <a:pPr marL="457200" indent="-457200">
              <a:buFont typeface="+mj-lt"/>
              <a:buAutoNum type="arabicPeriod"/>
            </a:pPr>
            <a:r>
              <a:rPr lang="en-GB" sz="2400" dirty="0" smtClean="0"/>
              <a:t>Describe what genetic modification is.</a:t>
            </a:r>
          </a:p>
        </p:txBody>
      </p:sp>
      <p:sp>
        <p:nvSpPr>
          <p:cNvPr id="5" name="Content Placeholder 2"/>
          <p:cNvSpPr txBox="1">
            <a:spLocks/>
          </p:cNvSpPr>
          <p:nvPr/>
        </p:nvSpPr>
        <p:spPr>
          <a:xfrm>
            <a:off x="467544" y="2132856"/>
            <a:ext cx="8229600"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Answers:</a:t>
            </a:r>
          </a:p>
          <a:p>
            <a:pPr marL="457200" lvl="0" indent="-457200">
              <a:spcBef>
                <a:spcPct val="20000"/>
              </a:spcBef>
              <a:buFont typeface="+mj-lt"/>
              <a:buAutoNum type="arabicPeriod"/>
            </a:pPr>
            <a:r>
              <a:rPr lang="en-GB" sz="2400" dirty="0" smtClean="0"/>
              <a:t>Where a gene from one organism is transferred to another and continues to work</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67544" y="5805264"/>
            <a:ext cx="8229600" cy="9361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Tasks: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What</a:t>
            </a:r>
            <a:r>
              <a:rPr kumimoji="0" lang="en-GB" sz="2400" b="0" i="0" u="none" strike="noStrike" kern="1200" cap="none" spc="0" normalizeH="0" noProof="0" dirty="0" smtClean="0">
                <a:ln>
                  <a:noFill/>
                </a:ln>
                <a:solidFill>
                  <a:schemeClr val="tx1"/>
                </a:solidFill>
                <a:effectLst/>
                <a:uLnTx/>
                <a:uFillTx/>
                <a:latin typeface="+mn-lt"/>
                <a:ea typeface="+mn-ea"/>
                <a:cs typeface="+mn-cs"/>
              </a:rPr>
              <a:t> are the main steps in genetic modification?</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899592" y="4293096"/>
            <a:ext cx="7344816"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ln w="28575">
            <a:solidFill>
              <a:srgbClr val="FFFF00"/>
            </a:solidFill>
          </a:ln>
        </p:spPr>
        <p:txBody>
          <a:bodyPr>
            <a:noAutofit/>
          </a:bodyPr>
          <a:lstStyle/>
          <a:p>
            <a:pPr lvl="0"/>
            <a:r>
              <a:rPr lang="en-GB" sz="2400" b="1" dirty="0" smtClean="0"/>
              <a:t>B7.5 New technologies</a:t>
            </a:r>
            <a:endParaRPr lang="en-GB" sz="2400" dirty="0"/>
          </a:p>
        </p:txBody>
      </p:sp>
      <p:sp>
        <p:nvSpPr>
          <p:cNvPr id="5" name="Rectangle 4"/>
          <p:cNvSpPr/>
          <p:nvPr/>
        </p:nvSpPr>
        <p:spPr>
          <a:xfrm>
            <a:off x="971600" y="2564904"/>
            <a:ext cx="3096344"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474" name="Picture 2"/>
          <p:cNvPicPr>
            <a:picLocks noChangeAspect="1" noChangeArrowheads="1"/>
          </p:cNvPicPr>
          <p:nvPr/>
        </p:nvPicPr>
        <p:blipFill>
          <a:blip r:embed="rId2" cstate="print"/>
          <a:srcRect l="17719" t="27405" r="14951" b="7391"/>
          <a:stretch>
            <a:fillRect/>
          </a:stretch>
        </p:blipFill>
        <p:spPr bwMode="auto">
          <a:xfrm>
            <a:off x="107504" y="1124744"/>
            <a:ext cx="8922730" cy="54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ln w="28575">
            <a:solidFill>
              <a:srgbClr val="FFFF00"/>
            </a:solidFill>
          </a:ln>
        </p:spPr>
        <p:txBody>
          <a:bodyPr>
            <a:noAutofit/>
          </a:bodyPr>
          <a:lstStyle/>
          <a:p>
            <a:pPr lvl="0"/>
            <a:r>
              <a:rPr lang="en-GB" sz="2400" b="1" dirty="0" smtClean="0"/>
              <a:t>B7.5 New technologies</a:t>
            </a:r>
            <a:endParaRPr lang="en-GB" sz="2400" dirty="0"/>
          </a:p>
        </p:txBody>
      </p:sp>
      <p:sp>
        <p:nvSpPr>
          <p:cNvPr id="5" name="Rectangle 4"/>
          <p:cNvSpPr/>
          <p:nvPr/>
        </p:nvSpPr>
        <p:spPr>
          <a:xfrm>
            <a:off x="971600" y="2564904"/>
            <a:ext cx="3096344"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6498" name="Picture 2"/>
          <p:cNvPicPr>
            <a:picLocks noChangeAspect="1" noChangeArrowheads="1"/>
          </p:cNvPicPr>
          <p:nvPr/>
        </p:nvPicPr>
        <p:blipFill>
          <a:blip r:embed="rId2" cstate="print"/>
          <a:srcRect l="10631" t="29295" r="14361" b="46135"/>
          <a:stretch>
            <a:fillRect/>
          </a:stretch>
        </p:blipFill>
        <p:spPr bwMode="auto">
          <a:xfrm>
            <a:off x="-1016" y="1052736"/>
            <a:ext cx="9145016" cy="1872208"/>
          </a:xfrm>
          <a:prstGeom prst="rect">
            <a:avLst/>
          </a:prstGeom>
          <a:noFill/>
          <a:ln w="9525">
            <a:noFill/>
            <a:miter lim="800000"/>
            <a:headEnd/>
            <a:tailEnd/>
          </a:ln>
        </p:spPr>
      </p:pic>
      <p:sp>
        <p:nvSpPr>
          <p:cNvPr id="6" name="Title 1"/>
          <p:cNvSpPr txBox="1">
            <a:spLocks/>
          </p:cNvSpPr>
          <p:nvPr/>
        </p:nvSpPr>
        <p:spPr>
          <a:xfrm>
            <a:off x="457200" y="3222104"/>
            <a:ext cx="8229600" cy="1143000"/>
          </a:xfrm>
          <a:prstGeom prst="rect">
            <a:avLst/>
          </a:prstGeom>
          <a:ln w="28575">
            <a:solidFill>
              <a:schemeClr val="bg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400" b="1" i="0" u="none" strike="noStrike" kern="1200" cap="none" spc="0" normalizeH="0" baseline="0" noProof="0" smtClean="0">
                <a:ln>
                  <a:noFill/>
                </a:ln>
                <a:solidFill>
                  <a:schemeClr val="tx1"/>
                </a:solidFill>
                <a:effectLst/>
                <a:uLnTx/>
                <a:uFillTx/>
                <a:latin typeface="+mj-lt"/>
                <a:ea typeface="+mj-ea"/>
                <a:cs typeface="+mj-cs"/>
              </a:rPr>
              <a:t>6 MARKS</a:t>
            </a:r>
            <a:endParaRPr kumimoji="0" lang="en-GB" sz="5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l="17719" t="22680" r="16132" b="10226"/>
          <a:stretch>
            <a:fillRect/>
          </a:stretch>
        </p:blipFill>
        <p:spPr bwMode="auto">
          <a:xfrm>
            <a:off x="64495" y="504056"/>
            <a:ext cx="9044009" cy="5733256"/>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a:ln w="28575">
            <a:solidFill>
              <a:srgbClr val="92D050"/>
            </a:solidFill>
          </a:ln>
        </p:spPr>
        <p:txBody>
          <a:bodyPr>
            <a:noAutofit/>
          </a:bodyPr>
          <a:lstStyle/>
          <a:p>
            <a:pPr lvl="0"/>
            <a:r>
              <a:rPr lang="en-GB" sz="2400" b="1" dirty="0" smtClean="0"/>
              <a:t>B7.5 New technologies </a:t>
            </a:r>
            <a:r>
              <a:rPr lang="en-GB" sz="2400" dirty="0" smtClean="0"/>
              <a:t/>
            </a:r>
            <a:br>
              <a:rPr lang="en-GB" sz="2400" dirty="0" smtClean="0"/>
            </a:br>
            <a:r>
              <a:rPr lang="en-GB" sz="2400" dirty="0" smtClean="0"/>
              <a:t>5. Recall examples of the application of genetic modification.</a:t>
            </a:r>
            <a:endParaRPr lang="en-GB" sz="2400" dirty="0"/>
          </a:p>
        </p:txBody>
      </p:sp>
      <p:sp>
        <p:nvSpPr>
          <p:cNvPr id="3" name="Content Placeholder 2"/>
          <p:cNvSpPr>
            <a:spLocks noGrp="1"/>
          </p:cNvSpPr>
          <p:nvPr>
            <p:ph idx="1"/>
          </p:nvPr>
        </p:nvSpPr>
        <p:spPr>
          <a:xfrm>
            <a:off x="457200" y="1124744"/>
            <a:ext cx="8229600" cy="3528392"/>
          </a:xfrm>
        </p:spPr>
        <p:txBody>
          <a:bodyPr>
            <a:normAutofit/>
          </a:bodyPr>
          <a:lstStyle/>
          <a:p>
            <a:pPr>
              <a:buNone/>
            </a:pPr>
            <a:r>
              <a:rPr lang="en-GB" sz="2400" b="1" dirty="0" smtClean="0"/>
              <a:t>Tasks:</a:t>
            </a:r>
          </a:p>
          <a:p>
            <a:pPr marL="457200" indent="-457200">
              <a:buFont typeface="+mj-lt"/>
              <a:buAutoNum type="arabicPeriod"/>
            </a:pPr>
            <a:r>
              <a:rPr lang="en-GB" sz="2400" dirty="0" smtClean="0"/>
              <a:t>Draw a labelled diagram of a bacterial cell. Highlight the parts of the cell that contain genetic material.</a:t>
            </a:r>
          </a:p>
          <a:p>
            <a:pPr marL="457200" indent="-457200">
              <a:buFont typeface="+mj-lt"/>
              <a:buAutoNum type="arabicPeriod"/>
            </a:pPr>
            <a:endParaRPr lang="en-GB" sz="2400" dirty="0" smtClean="0"/>
          </a:p>
          <a:p>
            <a:pPr marL="457200" indent="-457200">
              <a:buFont typeface="+mj-lt"/>
              <a:buAutoNum type="arabicPeriod"/>
            </a:pPr>
            <a:r>
              <a:rPr lang="en-GB" sz="2400" dirty="0" smtClean="0"/>
              <a:t>Give examples of genetic modification in bacteria and plants.</a:t>
            </a:r>
          </a:p>
          <a:p>
            <a:pPr marL="457200" indent="-457200">
              <a:buFont typeface="+mj-lt"/>
              <a:buAutoNum type="arabicPeriod"/>
            </a:pPr>
            <a:endParaRPr lang="en-GB" sz="2400" dirty="0" smtClean="0"/>
          </a:p>
          <a:p>
            <a:pPr marL="457200" indent="-457200">
              <a:buFont typeface="+mj-lt"/>
              <a:buAutoNum type="arabicPeriod"/>
            </a:pPr>
            <a:r>
              <a:rPr lang="en-GB" sz="2400" dirty="0" smtClean="0"/>
              <a:t>Describe the stages involved in</a:t>
            </a:r>
            <a:endParaRPr lang="en-GB" sz="2000" dirty="0" smtClean="0"/>
          </a:p>
          <a:p>
            <a:pPr marL="457200" indent="-457200">
              <a:buNone/>
            </a:pPr>
            <a:r>
              <a:rPr lang="en-GB" sz="2000" dirty="0" smtClean="0"/>
              <a:t>	</a:t>
            </a:r>
            <a:r>
              <a:rPr lang="en-GB" sz="2400" dirty="0" smtClean="0"/>
              <a:t>recombinant DNA.</a:t>
            </a:r>
          </a:p>
        </p:txBody>
      </p:sp>
      <p:sp>
        <p:nvSpPr>
          <p:cNvPr id="4" name="Content Placeholder 2"/>
          <p:cNvSpPr txBox="1">
            <a:spLocks/>
          </p:cNvSpPr>
          <p:nvPr/>
        </p:nvSpPr>
        <p:spPr>
          <a:xfrm>
            <a:off x="467544" y="4725144"/>
            <a:ext cx="8229600" cy="18722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b="1" dirty="0" smtClean="0"/>
              <a:t>Answer</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Bacterial synthesis of</a:t>
            </a:r>
            <a:r>
              <a:rPr kumimoji="0" lang="en-GB" sz="2400" b="0" i="0" u="none" strike="noStrike" kern="1200" cap="none" spc="0" normalizeH="0" noProof="0" dirty="0" smtClean="0">
                <a:ln>
                  <a:noFill/>
                </a:ln>
                <a:solidFill>
                  <a:schemeClr val="tx1"/>
                </a:solidFill>
                <a:effectLst/>
                <a:uLnTx/>
                <a:uFillTx/>
                <a:latin typeface="+mn-lt"/>
                <a:ea typeface="+mn-ea"/>
                <a:cs typeface="+mn-cs"/>
              </a:rPr>
              <a:t> medicines </a:t>
            </a:r>
          </a:p>
          <a:p>
            <a:pPr marL="457200" marR="0" lvl="0" indent="-457200" algn="l" defTabSz="914400" rtl="0" eaLnBrk="1" fontAlgn="auto" latinLnBrk="0" hangingPunct="1">
              <a:lnSpc>
                <a:spcPct val="100000"/>
              </a:lnSpc>
              <a:spcBef>
                <a:spcPct val="20000"/>
              </a:spcBef>
              <a:spcAft>
                <a:spcPts val="0"/>
              </a:spcAft>
              <a:buClrTx/>
              <a:buSzTx/>
              <a:tabLst/>
              <a:defRPr/>
            </a:pPr>
            <a:r>
              <a:rPr lang="en-GB" sz="2400" dirty="0" smtClean="0"/>
              <a:t>	</a:t>
            </a:r>
            <a:r>
              <a:rPr kumimoji="0" lang="en-GB" sz="2400" b="0" i="0" u="none" strike="noStrike" kern="1200" cap="none" spc="0" normalizeH="0" noProof="0" dirty="0" smtClean="0">
                <a:ln>
                  <a:noFill/>
                </a:ln>
                <a:solidFill>
                  <a:schemeClr val="tx1"/>
                </a:solidFill>
                <a:effectLst/>
                <a:uLnTx/>
                <a:uFillTx/>
                <a:latin typeface="+mn-lt"/>
                <a:ea typeface="+mn-ea"/>
                <a:cs typeface="+mn-cs"/>
              </a:rPr>
              <a:t>(insulin); herbicide resistance in </a:t>
            </a:r>
          </a:p>
          <a:p>
            <a:pPr marL="457200" marR="0" lvl="0" indent="-457200" algn="l" defTabSz="914400" rtl="0" eaLnBrk="1" fontAlgn="auto" latinLnBrk="0" hangingPunct="1">
              <a:lnSpc>
                <a:spcPct val="100000"/>
              </a:lnSpc>
              <a:spcBef>
                <a:spcPct val="20000"/>
              </a:spcBef>
              <a:spcAft>
                <a:spcPts val="0"/>
              </a:spcAft>
              <a:buClrTx/>
              <a:buSzTx/>
              <a:tabLst/>
              <a:defRPr/>
            </a:pPr>
            <a:r>
              <a:rPr lang="en-GB" sz="2400" noProof="0" dirty="0" smtClean="0"/>
              <a:t>	</a:t>
            </a:r>
            <a:r>
              <a:rPr kumimoji="0" lang="en-GB" sz="2400" b="0" i="0" u="none" strike="noStrike" kern="1200" cap="none" spc="0" normalizeH="0" noProof="0" dirty="0" smtClean="0">
                <a:ln>
                  <a:noFill/>
                </a:ln>
                <a:solidFill>
                  <a:schemeClr val="tx1"/>
                </a:solidFill>
                <a:effectLst/>
                <a:uLnTx/>
                <a:uFillTx/>
                <a:latin typeface="+mn-lt"/>
                <a:ea typeface="+mn-ea"/>
                <a:cs typeface="+mn-cs"/>
              </a:rPr>
              <a:t>crop plants</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6145" name="Picture 1"/>
          <p:cNvPicPr>
            <a:picLocks noChangeAspect="1" noChangeArrowheads="1"/>
          </p:cNvPicPr>
          <p:nvPr/>
        </p:nvPicPr>
        <p:blipFill>
          <a:blip r:embed="rId2" cstate="print"/>
          <a:srcRect l="11319" t="27405" r="46747" b="27236"/>
          <a:stretch>
            <a:fillRect/>
          </a:stretch>
        </p:blipFill>
        <p:spPr bwMode="auto">
          <a:xfrm>
            <a:off x="5220072" y="3861048"/>
            <a:ext cx="3888432" cy="2628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200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ln w="28575">
            <a:solidFill>
              <a:srgbClr val="00B0F0"/>
            </a:solidFill>
          </a:ln>
        </p:spPr>
        <p:txBody>
          <a:bodyPr>
            <a:noAutofit/>
          </a:bodyPr>
          <a:lstStyle/>
          <a:p>
            <a:pPr lvl="0"/>
            <a:r>
              <a:rPr lang="en-GB" sz="2400" b="1" dirty="0" smtClean="0"/>
              <a:t>B7.5 New technologies </a:t>
            </a:r>
            <a:endParaRPr lang="en-GB" sz="2400" dirty="0"/>
          </a:p>
        </p:txBody>
      </p:sp>
      <p:sp>
        <p:nvSpPr>
          <p:cNvPr id="3" name="Rectangle 2"/>
          <p:cNvSpPr/>
          <p:nvPr/>
        </p:nvSpPr>
        <p:spPr>
          <a:xfrm>
            <a:off x="467544" y="1037048"/>
            <a:ext cx="5400600" cy="5262979"/>
          </a:xfrm>
          <a:prstGeom prst="rect">
            <a:avLst/>
          </a:prstGeom>
          <a:ln w="28575">
            <a:solidFill>
              <a:srgbClr val="00B0F0"/>
            </a:solidFill>
          </a:ln>
        </p:spPr>
        <p:txBody>
          <a:bodyPr wrap="square">
            <a:spAutoFit/>
          </a:bodyPr>
          <a:lstStyle/>
          <a:p>
            <a:pPr marL="457200" lvl="0" indent="-457200">
              <a:buFont typeface="+mj-lt"/>
              <a:buAutoNum type="arabicPeriod" startAt="6"/>
            </a:pPr>
            <a:r>
              <a:rPr lang="en-GB" sz="2400" dirty="0" smtClean="0"/>
              <a:t>Understand and explain the use of DNA technology in genetic testing:</a:t>
            </a:r>
          </a:p>
          <a:p>
            <a:pPr marL="914400" lvl="1" indent="-457200">
              <a:buFont typeface="+mj-lt"/>
              <a:buAutoNum type="alphaLcPeriod"/>
            </a:pPr>
            <a:r>
              <a:rPr lang="en-GB" sz="2400" dirty="0" smtClean="0"/>
              <a:t>isolation of a DNA sample from white blood cells</a:t>
            </a:r>
          </a:p>
          <a:p>
            <a:pPr marL="914400" lvl="1" indent="-457200">
              <a:buFont typeface="+mj-lt"/>
              <a:buAutoNum type="alphaLcPeriod"/>
            </a:pPr>
            <a:r>
              <a:rPr lang="en-GB" sz="2400" dirty="0" smtClean="0"/>
              <a:t>production of a gene probe labelled with a fluorescent chemical</a:t>
            </a:r>
          </a:p>
          <a:p>
            <a:pPr marL="914400" lvl="1" indent="-457200">
              <a:buFont typeface="+mj-lt"/>
              <a:buAutoNum type="alphaLcPeriod"/>
            </a:pPr>
            <a:r>
              <a:rPr lang="en-GB" sz="2400" dirty="0" smtClean="0"/>
              <a:t>addition of the labelled gene probe (marker) to the DNA sample</a:t>
            </a:r>
          </a:p>
          <a:p>
            <a:pPr marL="914400" lvl="1" indent="-457200">
              <a:buFont typeface="+mj-lt"/>
              <a:buAutoNum type="alphaLcPeriod"/>
            </a:pPr>
            <a:r>
              <a:rPr lang="en-GB" sz="2400" dirty="0" smtClean="0"/>
              <a:t>use of UV to detect the marker and therefore indicate the position of the gene or the presence of a specific allele in the DNA sample</a:t>
            </a:r>
            <a:endParaRPr lang="en-GB" sz="2400" dirty="0">
              <a:latin typeface="+mj-lt"/>
              <a:ea typeface="+mj-ea"/>
              <a:cs typeface="+mj-cs"/>
            </a:endParaRPr>
          </a:p>
        </p:txBody>
      </p:sp>
      <p:sp>
        <p:nvSpPr>
          <p:cNvPr id="6" name="TextBox 5"/>
          <p:cNvSpPr txBox="1"/>
          <p:nvPr/>
        </p:nvSpPr>
        <p:spPr>
          <a:xfrm>
            <a:off x="6084168" y="1052736"/>
            <a:ext cx="2592288" cy="4893647"/>
          </a:xfrm>
          <a:prstGeom prst="rect">
            <a:avLst/>
          </a:prstGeom>
          <a:noFill/>
        </p:spPr>
        <p:txBody>
          <a:bodyPr wrap="square" rtlCol="0">
            <a:spAutoFit/>
          </a:bodyPr>
          <a:lstStyle/>
          <a:p>
            <a:r>
              <a:rPr lang="en-GB" sz="2400" b="1" dirty="0" smtClean="0"/>
              <a:t>Tasks</a:t>
            </a:r>
            <a:r>
              <a:rPr lang="en-GB" sz="2400" dirty="0" smtClean="0"/>
              <a:t>:</a:t>
            </a:r>
          </a:p>
          <a:p>
            <a:pPr marL="457200" indent="-457200">
              <a:buFont typeface="+mj-lt"/>
              <a:buAutoNum type="arabicPeriod"/>
            </a:pPr>
            <a:r>
              <a:rPr lang="en-GB" sz="2400" dirty="0" smtClean="0"/>
              <a:t>Create a flow diagram of the stages involved in genetic testing.</a:t>
            </a:r>
          </a:p>
          <a:p>
            <a:pPr marL="457200" indent="-457200">
              <a:buFont typeface="+mj-lt"/>
              <a:buAutoNum type="arabicPeriod"/>
            </a:pPr>
            <a:endParaRPr lang="en-GB" sz="2400" dirty="0" smtClean="0"/>
          </a:p>
          <a:p>
            <a:pPr marL="457200" indent="-457200">
              <a:buFont typeface="+mj-lt"/>
              <a:buAutoNum type="arabicPeriod"/>
            </a:pPr>
            <a:r>
              <a:rPr lang="en-GB" sz="2400" dirty="0" smtClean="0"/>
              <a:t>What is a genetic probe? Why can it only bind to a particular area of DNA?</a:t>
            </a:r>
            <a:endParaRPr lang="en-GB" sz="2400" dirty="0"/>
          </a:p>
        </p:txBody>
      </p:sp>
      <p:sp>
        <p:nvSpPr>
          <p:cNvPr id="7" name="Rectangle 6"/>
          <p:cNvSpPr/>
          <p:nvPr/>
        </p:nvSpPr>
        <p:spPr>
          <a:xfrm>
            <a:off x="899592" y="1844824"/>
            <a:ext cx="4896544"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10332" t="25515" r="30607" b="20035"/>
          <a:stretch>
            <a:fillRect/>
          </a:stretch>
        </p:blipFill>
        <p:spPr bwMode="auto">
          <a:xfrm>
            <a:off x="33137" y="836712"/>
            <a:ext cx="9075367"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a:ln w="28575">
            <a:solidFill>
              <a:srgbClr val="FF33CC"/>
            </a:solidFill>
          </a:ln>
        </p:spPr>
        <p:txBody>
          <a:bodyPr>
            <a:noAutofit/>
          </a:bodyPr>
          <a:lstStyle/>
          <a:p>
            <a:pPr lvl="0"/>
            <a:r>
              <a:rPr lang="en-GB" sz="2400" b="1" dirty="0" smtClean="0"/>
              <a:t>B7.5 New technologies </a:t>
            </a:r>
            <a:r>
              <a:rPr lang="en-GB" sz="2400" dirty="0" smtClean="0"/>
              <a:t/>
            </a:r>
            <a:br>
              <a:rPr lang="en-GB" sz="2400" dirty="0" smtClean="0"/>
            </a:br>
            <a:r>
              <a:rPr lang="en-GB" sz="2400" dirty="0" smtClean="0"/>
              <a:t>7. Recall that nanotechnology involves structures that are about the same size as some molecules</a:t>
            </a:r>
            <a:endParaRPr lang="en-GB" sz="2400" dirty="0"/>
          </a:p>
        </p:txBody>
      </p:sp>
      <p:sp>
        <p:nvSpPr>
          <p:cNvPr id="3" name="Content Placeholder 2"/>
          <p:cNvSpPr>
            <a:spLocks noGrp="1"/>
          </p:cNvSpPr>
          <p:nvPr>
            <p:ph idx="1"/>
          </p:nvPr>
        </p:nvSpPr>
        <p:spPr>
          <a:xfrm>
            <a:off x="467544" y="1556792"/>
            <a:ext cx="8229600" cy="1008112"/>
          </a:xfrm>
        </p:spPr>
        <p:txBody>
          <a:bodyPr>
            <a:normAutofit/>
          </a:bodyPr>
          <a:lstStyle/>
          <a:p>
            <a:pPr>
              <a:buNone/>
            </a:pPr>
            <a:r>
              <a:rPr lang="en-GB" sz="2400" b="1" dirty="0" smtClean="0"/>
              <a:t>Tasks:</a:t>
            </a:r>
          </a:p>
          <a:p>
            <a:pPr marL="457200" indent="-457200">
              <a:buFont typeface="+mj-lt"/>
              <a:buAutoNum type="arabicPeriod"/>
            </a:pPr>
            <a:r>
              <a:rPr lang="en-GB" sz="2400" dirty="0" smtClean="0"/>
              <a:t>How many nanometres are there in a metre?</a:t>
            </a:r>
          </a:p>
          <a:p>
            <a:pPr marL="457200" indent="-457200">
              <a:buFont typeface="+mj-lt"/>
              <a:buAutoNum type="arabicPeriod"/>
            </a:pPr>
            <a:endParaRPr lang="en-GB" sz="2400" dirty="0" smtClean="0"/>
          </a:p>
        </p:txBody>
      </p:sp>
      <p:sp>
        <p:nvSpPr>
          <p:cNvPr id="4" name="Title 1"/>
          <p:cNvSpPr txBox="1">
            <a:spLocks/>
          </p:cNvSpPr>
          <p:nvPr/>
        </p:nvSpPr>
        <p:spPr>
          <a:xfrm>
            <a:off x="457200" y="2794918"/>
            <a:ext cx="8229600" cy="1066130"/>
          </a:xfrm>
          <a:prstGeom prst="rect">
            <a:avLst/>
          </a:prstGeom>
          <a:ln w="28575">
            <a:solidFill>
              <a:srgbClr val="FF0000"/>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1"/>
                </a:solidFill>
                <a:effectLst/>
                <a:uLnTx/>
                <a:uFillTx/>
                <a:latin typeface="+mj-lt"/>
                <a:ea typeface="+mj-ea"/>
                <a:cs typeface="+mj-cs"/>
              </a:rPr>
              <a:t>B7.5 New technologies </a:t>
            </a:r>
            <a:r>
              <a:rPr kumimoji="0" lang="en-GB" sz="2400" b="0" i="0" u="none" strike="noStrike" kern="1200" cap="none" spc="0" normalizeH="0" baseline="0" noProof="0" dirty="0" smtClean="0">
                <a:ln>
                  <a:noFill/>
                </a:ln>
                <a:solidFill>
                  <a:schemeClr val="tx1"/>
                </a:solidFill>
                <a:effectLst/>
                <a:uLnTx/>
                <a:uFillTx/>
                <a:latin typeface="+mj-lt"/>
                <a:ea typeface="+mj-ea"/>
                <a:cs typeface="+mj-cs"/>
              </a:rPr>
              <a:t/>
            </a:r>
            <a:br>
              <a:rPr kumimoji="0" lang="en-GB" sz="2400" b="0" i="0" u="none" strike="noStrike" kern="1200" cap="none" spc="0" normalizeH="0" baseline="0" noProof="0" dirty="0" smtClean="0">
                <a:ln>
                  <a:noFill/>
                </a:ln>
                <a:solidFill>
                  <a:schemeClr val="tx1"/>
                </a:solidFill>
                <a:effectLst/>
                <a:uLnTx/>
                <a:uFillTx/>
                <a:latin typeface="+mj-lt"/>
                <a:ea typeface="+mj-ea"/>
                <a:cs typeface="+mj-cs"/>
              </a:rPr>
            </a:br>
            <a:r>
              <a:rPr kumimoji="0" lang="en-GB" sz="2400" b="0" i="0" u="none" strike="noStrike" kern="1200" cap="none" spc="0" normalizeH="0" baseline="0" noProof="0" dirty="0" smtClean="0">
                <a:ln>
                  <a:noFill/>
                </a:ln>
                <a:solidFill>
                  <a:schemeClr val="tx1"/>
                </a:solidFill>
                <a:effectLst/>
                <a:uLnTx/>
                <a:uFillTx/>
                <a:latin typeface="+mj-lt"/>
                <a:ea typeface="+mj-ea"/>
                <a:cs typeface="+mj-cs"/>
              </a:rPr>
              <a:t>8. Describe the application of nanotechnology in the food industry.</a:t>
            </a:r>
            <a:endParaRPr kumimoji="0" lang="en-GB"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67544" y="4005064"/>
            <a:ext cx="8229600" cy="22322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Tasks: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GB" sz="2400" dirty="0" smtClean="0"/>
              <a:t>Describe how nanotechnology is used in the food industry.</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GB" sz="2400" dirty="0" smtClean="0"/>
              <a:t>Give two factors that affect the rate that oxygen passes through food wrap.</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a:ln w="28575">
            <a:solidFill>
              <a:srgbClr val="FFC000"/>
            </a:solidFill>
          </a:ln>
        </p:spPr>
        <p:txBody>
          <a:bodyPr>
            <a:noAutofit/>
          </a:bodyPr>
          <a:lstStyle/>
          <a:p>
            <a:pPr lvl="0"/>
            <a:r>
              <a:rPr lang="en-GB" sz="2400" b="1" dirty="0" smtClean="0"/>
              <a:t>B7.5 New technologies </a:t>
            </a:r>
            <a:r>
              <a:rPr lang="en-GB" sz="2400" dirty="0" smtClean="0"/>
              <a:t/>
            </a:r>
            <a:br>
              <a:rPr lang="en-GB" sz="2400" dirty="0" smtClean="0"/>
            </a:br>
            <a:r>
              <a:rPr lang="en-GB" sz="2400" dirty="0" smtClean="0"/>
              <a:t>9. Describe applications of stem cell technology in tissue and organ culture, including the treatment of leukaemia and the potential to treat spinal cord injuries</a:t>
            </a:r>
            <a:endParaRPr lang="en-GB" sz="2400" dirty="0"/>
          </a:p>
        </p:txBody>
      </p:sp>
      <p:sp>
        <p:nvSpPr>
          <p:cNvPr id="3" name="Content Placeholder 2"/>
          <p:cNvSpPr>
            <a:spLocks noGrp="1"/>
          </p:cNvSpPr>
          <p:nvPr>
            <p:ph idx="1"/>
          </p:nvPr>
        </p:nvSpPr>
        <p:spPr>
          <a:xfrm>
            <a:off x="467544" y="1772816"/>
            <a:ext cx="8229600" cy="3888432"/>
          </a:xfrm>
        </p:spPr>
        <p:txBody>
          <a:bodyPr>
            <a:normAutofit/>
          </a:bodyPr>
          <a:lstStyle/>
          <a:p>
            <a:pPr>
              <a:buNone/>
            </a:pPr>
            <a:r>
              <a:rPr lang="en-GB" sz="2400" b="1" dirty="0" smtClean="0"/>
              <a:t>Tasks:</a:t>
            </a:r>
          </a:p>
          <a:p>
            <a:pPr marL="457200" indent="-457200">
              <a:buFont typeface="+mj-lt"/>
              <a:buAutoNum type="arabicPeriod"/>
            </a:pPr>
            <a:r>
              <a:rPr lang="en-GB" sz="2400" dirty="0" smtClean="0"/>
              <a:t>Describe what a stem cell is and why they are so useful to doctors.</a:t>
            </a:r>
          </a:p>
          <a:p>
            <a:pPr marL="457200" indent="-457200">
              <a:buFont typeface="+mj-lt"/>
              <a:buAutoNum type="arabicPeriod"/>
            </a:pPr>
            <a:endParaRPr lang="en-GB" sz="2400" dirty="0" smtClean="0"/>
          </a:p>
          <a:p>
            <a:pPr marL="457200" indent="-457200">
              <a:buFont typeface="+mj-lt"/>
              <a:buAutoNum type="arabicPeriod"/>
            </a:pPr>
            <a:r>
              <a:rPr lang="en-GB" sz="2400" dirty="0" smtClean="0"/>
              <a:t>Identify the key stages in treatment of leukaemia by stem cells.</a:t>
            </a:r>
          </a:p>
          <a:p>
            <a:pPr marL="457200" indent="-457200">
              <a:buFont typeface="+mj-lt"/>
              <a:buAutoNum type="arabicPeriod"/>
            </a:pPr>
            <a:endParaRPr lang="en-GB" sz="2400" dirty="0" smtClean="0"/>
          </a:p>
          <a:p>
            <a:pPr marL="457200" indent="-457200">
              <a:buFont typeface="+mj-lt"/>
              <a:buAutoNum type="arabicPeriod"/>
            </a:pPr>
            <a:r>
              <a:rPr lang="en-GB" sz="2400" dirty="0" smtClean="0"/>
              <a:t>How can stem cell technology be used to treat spinal cord injuries?</a:t>
            </a:r>
          </a:p>
          <a:p>
            <a:pPr marL="457200" indent="-457200">
              <a:buFont typeface="+mj-lt"/>
              <a:buAutoNum type="arabicPeriod"/>
            </a:pPr>
            <a:endParaRPr lang="en-GB" sz="2400" dirty="0" smtClean="0"/>
          </a:p>
          <a:p>
            <a:pPr marL="457200" indent="-457200">
              <a:buFont typeface="+mj-lt"/>
              <a:buAutoNum type="arabicPeriod"/>
            </a:pPr>
            <a:endParaRPr lang="en-GB"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a:ln w="28575">
            <a:solidFill>
              <a:srgbClr val="FFFF00"/>
            </a:solidFill>
          </a:ln>
        </p:spPr>
        <p:txBody>
          <a:bodyPr>
            <a:noAutofit/>
          </a:bodyPr>
          <a:lstStyle/>
          <a:p>
            <a:pPr lvl="0"/>
            <a:r>
              <a:rPr lang="en-GB" sz="2400" b="1" dirty="0" smtClean="0"/>
              <a:t>B7.5 New technologies</a:t>
            </a:r>
            <a:r>
              <a:rPr lang="en-GB" sz="2400" dirty="0" smtClean="0"/>
              <a:t/>
            </a:r>
            <a:br>
              <a:rPr lang="en-GB" sz="2400" dirty="0" smtClean="0"/>
            </a:br>
            <a:r>
              <a:rPr lang="en-GB" sz="2400" dirty="0" smtClean="0"/>
              <a:t>10. Describe the role of biomedical engineering in pacemakers and the replacement of faulty heart valves.</a:t>
            </a:r>
            <a:endParaRPr lang="en-GB" sz="2400" dirty="0"/>
          </a:p>
        </p:txBody>
      </p:sp>
      <p:sp>
        <p:nvSpPr>
          <p:cNvPr id="3" name="Content Placeholder 2"/>
          <p:cNvSpPr>
            <a:spLocks noGrp="1"/>
          </p:cNvSpPr>
          <p:nvPr>
            <p:ph idx="1"/>
          </p:nvPr>
        </p:nvSpPr>
        <p:spPr>
          <a:xfrm>
            <a:off x="467544" y="1484784"/>
            <a:ext cx="8229600" cy="3240360"/>
          </a:xfrm>
        </p:spPr>
        <p:txBody>
          <a:bodyPr>
            <a:normAutofit/>
          </a:bodyPr>
          <a:lstStyle/>
          <a:p>
            <a:pPr>
              <a:buNone/>
            </a:pPr>
            <a:r>
              <a:rPr lang="en-GB" sz="2400" b="1" dirty="0" smtClean="0"/>
              <a:t>Tasks:</a:t>
            </a:r>
          </a:p>
          <a:p>
            <a:pPr marL="457200" indent="-457200">
              <a:buFont typeface="+mj-lt"/>
              <a:buAutoNum type="arabicPeriod"/>
            </a:pPr>
            <a:r>
              <a:rPr lang="en-GB" sz="2400" dirty="0" smtClean="0"/>
              <a:t>What is a pacemaker used for?</a:t>
            </a:r>
          </a:p>
          <a:p>
            <a:pPr marL="457200" indent="-457200">
              <a:buFont typeface="+mj-lt"/>
              <a:buAutoNum type="arabicPeriod"/>
            </a:pPr>
            <a:endParaRPr lang="en-GB" sz="2400" dirty="0" smtClean="0"/>
          </a:p>
          <a:p>
            <a:pPr marL="457200" indent="-457200">
              <a:buFont typeface="+mj-lt"/>
              <a:buAutoNum type="arabicPeriod"/>
            </a:pPr>
            <a:r>
              <a:rPr lang="en-GB" sz="2400" dirty="0" smtClean="0"/>
              <a:t>Why might heart valves need to be replaced?</a:t>
            </a:r>
          </a:p>
          <a:p>
            <a:pPr marL="457200" indent="-457200">
              <a:buFont typeface="+mj-lt"/>
              <a:buAutoNum type="arabicPeriod"/>
            </a:pPr>
            <a:endParaRPr lang="en-GB" sz="2400" dirty="0" smtClean="0"/>
          </a:p>
          <a:p>
            <a:pPr marL="457200" indent="-457200">
              <a:buFont typeface="+mj-lt"/>
              <a:buAutoNum type="arabicPeriod"/>
            </a:pPr>
            <a:r>
              <a:rPr lang="en-GB" sz="2400" dirty="0" smtClean="0"/>
              <a:t>What are the advantages of using an artificial heart valve over a biological valve?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4573</TotalTime>
  <Words>3315</Words>
  <Application>Microsoft Office PowerPoint</Application>
  <PresentationFormat>On-screen Show (4:3)</PresentationFormat>
  <Paragraphs>525</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OCR B7 Further Biology Revision</vt:lpstr>
      <vt:lpstr>Learning Outcomes</vt:lpstr>
      <vt:lpstr>B7.1 Peak performance – movement and exercise 1. Understand that the internal skeleton of vertebrates is needed for support and movement</vt:lpstr>
      <vt:lpstr>B7.1 Peak performance – movement and exercise 2. Understand that muscles can only move bones at a joint by contraction, and thus operate in antagonistic pairs.</vt:lpstr>
      <vt:lpstr>B7.1 Peak performance – movement and exercise</vt:lpstr>
      <vt:lpstr>B7.1 Peak performance – movement and exercise 4. Understand how the specific properties of ligaments, cartilage and tendons enable them to function effectively</vt:lpstr>
      <vt:lpstr>Slide 7</vt:lpstr>
      <vt:lpstr>B7.1 Peak performance – movement and exercise 10. Recall common injuries that can be caused by excessive exercise, to include sprains, dislocations, and torn ligaments or tendons</vt:lpstr>
      <vt:lpstr>Slide 9</vt:lpstr>
      <vt:lpstr>B7.1 Peak performance – movement and exercise 12. Describe the role of the physiotherapist in treatment of skeletal-muscular injury.</vt:lpstr>
      <vt:lpstr>Learning Outcomes</vt:lpstr>
      <vt:lpstr>B7.1 Peak performance – movement and exercise 5. Explain why certain factors in a person’s medical or lifestyle history need to be disclosed before an exercise regime is started</vt:lpstr>
      <vt:lpstr>B7.1 Peak performance – movement and exercise 6. Interpret data obtained when monitoring a person during and after exercise</vt:lpstr>
      <vt:lpstr>B7.1 Peak performance – movement and exercise 7. Use proportion of body fat and body mass index (BMI) as measurements of fitness</vt:lpstr>
      <vt:lpstr>Slide 15</vt:lpstr>
      <vt:lpstr>Slide 16</vt:lpstr>
      <vt:lpstr>B7.1 Peak performance – movement and exercise 8. Use the equation: BMI = body mass (kg)/[height (m)]2</vt:lpstr>
      <vt:lpstr>B7.1 Peak performance – movement and exercise 9. Understand that any assessment of progress needs to take into account the accuracy of the monitoring technique and the repeatability of the data obtained</vt:lpstr>
      <vt:lpstr>Slide 19</vt:lpstr>
      <vt:lpstr>Slide 20</vt:lpstr>
      <vt:lpstr>Learning Outcomes</vt:lpstr>
      <vt:lpstr>B7.2 Peak performance – circulation 1. Explain what is meant by a double circulatory system.</vt:lpstr>
      <vt:lpstr>B7.2 Peak performance – circulation 1. Explain what is meant by a double circulatory system.</vt:lpstr>
      <vt:lpstr>B7.2 Peak performance – circulation 2. Understand that the blood carries glucose molecules and oxygen to the muscles, and waste products away from muscles</vt:lpstr>
      <vt:lpstr>B7.2 Peak performance – circulation</vt:lpstr>
      <vt:lpstr>B7.2 Peak performance – circulation</vt:lpstr>
      <vt:lpstr>B7.2 Peak performance – circulation 5. Describe and name the main structures and blood vessels of the heart </vt:lpstr>
      <vt:lpstr>B7.2 Peak performance – circulation 6. Describe the function of valves in the heart and veins</vt:lpstr>
      <vt:lpstr>Slide 29</vt:lpstr>
      <vt:lpstr>Slide 30</vt:lpstr>
      <vt:lpstr>B7.2 Peak performance – circulation 7. Understand how tissue fluid is formed in capillary beds and describe its function.</vt:lpstr>
      <vt:lpstr>B7.2 Peak performance – circulation 7. Understand how tissue fluid is formed in capillary beds and describe its function.</vt:lpstr>
      <vt:lpstr>B7.2 Peak performance – circulation 7. Understand how tissue fluid is formed in capillary beds and describe its function.</vt:lpstr>
      <vt:lpstr>Learning Outcomes</vt:lpstr>
      <vt:lpstr>B7.3 Peak performance – energy balance 1. Understand that to maintain a constant body temperature, heat gained is balanced by heat lost</vt:lpstr>
      <vt:lpstr>B7.3 Peak performance – energy balance 2. Recall that temperature receptors in the skin detect external temperature</vt:lpstr>
      <vt:lpstr>B7.3 Peak performance – energy balance 3. Recall that temperature receptors in the brain (hypothalamus) detect the temperature of the blood</vt:lpstr>
      <vt:lpstr>B7.3 Peak performance – energy balance 4. Understand that the brain acts as a processing centre, receiving information from the temperature receptors, and sending instructions to trigger the effectors automatically</vt:lpstr>
      <vt:lpstr>B7.3 Peak performance – energy balance</vt:lpstr>
      <vt:lpstr>Slide 40</vt:lpstr>
      <vt:lpstr>B7.3 Peak performance – energy balance 7. Explain how exercise produces increased sweating, and can produce dehydration, which may lead to reduced sweating and further increase of core body temperature</vt:lpstr>
      <vt:lpstr>B7.3 Peak performance – energy balance</vt:lpstr>
      <vt:lpstr>Slide 43</vt:lpstr>
      <vt:lpstr>B7.3 Peak performance – energy balance 9. Understand that some effectors work antagonistically, which allows a more sensitive and controlled response</vt:lpstr>
      <vt:lpstr>B7.3 Peak performance – energy balance</vt:lpstr>
      <vt:lpstr>Slide 46</vt:lpstr>
      <vt:lpstr>Learning Outcomes</vt:lpstr>
      <vt:lpstr>B7.3 Peak performance – energy balance  10. Understand that high levels of sugar, common in some processed foods, are quickly absorbed into the blood stream, causing a rapid rise in the blood sugar level</vt:lpstr>
      <vt:lpstr>B7.3 Peak performance – energy balance  11. Recall that there are two types of diabetes and that it is particularly late onset diabetes which is more likely to arise because of poor diet or obesity</vt:lpstr>
      <vt:lpstr>B7.3 Peak performance – energy balance 13. Recall that type 1 diabetes is controlled by insulin injections and that type 2 diabetes can be controlled by diet and exercise</vt:lpstr>
      <vt:lpstr>B7.3 Peak performance – energy balance 14. Explain how a diet high in fibre and complex carbohydrates can help to maintain a constant blood sugar level</vt:lpstr>
      <vt:lpstr>Slide 52</vt:lpstr>
      <vt:lpstr>Learning Outcomes</vt:lpstr>
      <vt:lpstr>B7.4 What can we learn from natural ecosystems?  1. Recall what a perfect closed loop system is.</vt:lpstr>
      <vt:lpstr>B7.4 What can we learn from natural ecosystems?</vt:lpstr>
      <vt:lpstr>B7.4 What can we learn from natural ecosystems? 5. Interpret closed loop system diagrams and data on the storage and movement of chemicals through an ecosystem, including water, carbon, nitrogen and oxygen</vt:lpstr>
      <vt:lpstr>Slide 57</vt:lpstr>
      <vt:lpstr>Slide 58</vt:lpstr>
      <vt:lpstr>B7.4 What can we learn from natural ecosystems? 6. Understand that no ecosystem is a perfect closed loop system</vt:lpstr>
      <vt:lpstr>B7.4 What can we learn from natural ecosystems? 8. Understand why the production of large quantities of reproductive structures is a necessary strategy for successful reproduction</vt:lpstr>
      <vt:lpstr>B7.4 What can we learn from natural ecosystems? 9. Understand that, in stable ecosystems, the production of large quantities of these reproductive structures is not wasteful, since the surplus is recycled in the ecosystem</vt:lpstr>
      <vt:lpstr>B7.4 What can we learn from natural ecosystems? 10. Recall that vegetation in stable ecosystems prevents soil erosion and extremes of temperature, and promotes cloud formation</vt:lpstr>
      <vt:lpstr>B7.4 What can we learn from natural ecosystems? 12. Understand that humans depend on natural ecosystems to provide ‘ecosystem services’.</vt:lpstr>
      <vt:lpstr>Learning Outcomes</vt:lpstr>
      <vt:lpstr>B7.4 What can we learn from natural ecosystems? 14. Understand that some non-recycled waste can build up to harmful levels, including bioaccumulation in food chains</vt:lpstr>
      <vt:lpstr>B7.4 What can we learn from natural ecosystems? 15. Understand that human activity can unbalance natural ecosystems by altering the inputs and outputs, and that this leads to change</vt:lpstr>
      <vt:lpstr>B7.4 What can we learn from natural ecosystems? 16. Describe and explain the process of eutrophication</vt:lpstr>
      <vt:lpstr>6 MARKS</vt:lpstr>
      <vt:lpstr>Slide 69</vt:lpstr>
      <vt:lpstr>B7.4 What can we learn from natural ecosystems? 17. Describe the environmental impact of removing biomass from natural closed loop systems for human use, to include unsustainable timber harvesting and fishing</vt:lpstr>
      <vt:lpstr>B7.4 What can we learn from natural ecosystems? 18. Explain the impact of replacing vegetation in natural ecosystems with agricultural crops and livestock, to include the loss of biodiversity, silting of rivers and desertification</vt:lpstr>
      <vt:lpstr>B7.4 What can we learn from natural ecosystems? 19. Understand that the use of natural resources by humans can only be sustainable if used at a rate at which they can be replaced</vt:lpstr>
      <vt:lpstr>B7.4 What can we learn from natural ecosystems?</vt:lpstr>
      <vt:lpstr>6 MARKS</vt:lpstr>
      <vt:lpstr>Slide 75</vt:lpstr>
      <vt:lpstr>B7.4 What can we learn from natural ecosystems? 21. Recall and understand solutions to allow sustainable harvesting of natural resources such as timber and fish, including the use of quotas and restocking/replanting</vt:lpstr>
      <vt:lpstr>B7.4 What can we learn from natural ecosystems? 22. Describe the role of sunlight as a sustainable source of energy for natural ecosystems and sustainable agriculture</vt:lpstr>
      <vt:lpstr>B7.4 What can we learn from natural ecosystems? 23. Understand the tensions between conserving natural ecosystems and the needs of local human communities.</vt:lpstr>
      <vt:lpstr>Slide 79</vt:lpstr>
      <vt:lpstr>Learning Outcomes</vt:lpstr>
      <vt:lpstr>B7.5 New technologies</vt:lpstr>
      <vt:lpstr>B7.5 New technologies</vt:lpstr>
      <vt:lpstr>B7.5 New technologies </vt:lpstr>
      <vt:lpstr>B7.5 New technologies  3. Recall what genetic modification is.</vt:lpstr>
      <vt:lpstr>B7.5 New technologies</vt:lpstr>
      <vt:lpstr>B7.5 New technologies</vt:lpstr>
      <vt:lpstr>Slide 87</vt:lpstr>
      <vt:lpstr>B7.5 New technologies  5. Recall examples of the application of genetic modification.</vt:lpstr>
      <vt:lpstr>B7.5 New technologies </vt:lpstr>
      <vt:lpstr>B7.5 New technologies  7. Recall that nanotechnology involves structures that are about the same size as some molecules</vt:lpstr>
      <vt:lpstr>B7.5 New technologies  9. Describe applications of stem cell technology in tissue and organ culture, including the treatment of leukaemia and the potential to treat spinal cord injuries</vt:lpstr>
      <vt:lpstr>B7.5 New technologies 10. Describe the role of biomedical engineering in pacemakers and the replacement of faulty heart valves.</vt:lpstr>
    </vt:vector>
  </TitlesOfParts>
  <Company>Stantonbury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B7 Further Biology Revision</dc:title>
  <dc:creator>ICT Services</dc:creator>
  <cp:lastModifiedBy>mmeyers</cp:lastModifiedBy>
  <cp:revision>65</cp:revision>
  <dcterms:created xsi:type="dcterms:W3CDTF">2013-05-30T14:10:29Z</dcterms:created>
  <dcterms:modified xsi:type="dcterms:W3CDTF">2014-05-21T07:27:29Z</dcterms:modified>
</cp:coreProperties>
</file>