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8" d="100"/>
          <a:sy n="78" d="100"/>
        </p:scale>
        <p:origin x="-1146" y="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6F657A-3788-49B0-A970-FC5AAE0D1C34}" type="datetimeFigureOut">
              <a:rPr lang="en-US" smtClean="0"/>
              <a:t>10/22/2014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E922C0-F690-4B76-B80A-64B0570AC9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06277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E922C0-F690-4B76-B80A-64B0570AC9E2}" type="slidenum">
              <a:rPr lang="en-GB" smtClean="0"/>
              <a:t>8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1575F-E4E7-41C5-8DA4-62BC73F2A332}" type="datetimeFigureOut">
              <a:rPr lang="en-US" smtClean="0"/>
              <a:t>10/22/2014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A8406-EB33-4E39-8868-2131F6EDEB7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1575F-E4E7-41C5-8DA4-62BC73F2A332}" type="datetimeFigureOut">
              <a:rPr lang="en-US" smtClean="0"/>
              <a:t>10/22/2014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A8406-EB33-4E39-8868-2131F6EDEB7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1575F-E4E7-41C5-8DA4-62BC73F2A332}" type="datetimeFigureOut">
              <a:rPr lang="en-US" smtClean="0"/>
              <a:t>10/22/2014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A8406-EB33-4E39-8868-2131F6EDEB7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1575F-E4E7-41C5-8DA4-62BC73F2A332}" type="datetimeFigureOut">
              <a:rPr lang="en-US" smtClean="0"/>
              <a:t>10/22/2014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A8406-EB33-4E39-8868-2131F6EDEB7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1575F-E4E7-41C5-8DA4-62BC73F2A332}" type="datetimeFigureOut">
              <a:rPr lang="en-US" smtClean="0"/>
              <a:t>10/22/2014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A8406-EB33-4E39-8868-2131F6EDEB7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1575F-E4E7-41C5-8DA4-62BC73F2A332}" type="datetimeFigureOut">
              <a:rPr lang="en-US" smtClean="0"/>
              <a:t>10/22/2014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A8406-EB33-4E39-8868-2131F6EDEB7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1575F-E4E7-41C5-8DA4-62BC73F2A332}" type="datetimeFigureOut">
              <a:rPr lang="en-US" smtClean="0"/>
              <a:t>10/22/2014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A8406-EB33-4E39-8868-2131F6EDEB7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1575F-E4E7-41C5-8DA4-62BC73F2A332}" type="datetimeFigureOut">
              <a:rPr lang="en-US" smtClean="0"/>
              <a:t>10/22/2014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A8406-EB33-4E39-8868-2131F6EDEB7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1575F-E4E7-41C5-8DA4-62BC73F2A332}" type="datetimeFigureOut">
              <a:rPr lang="en-US" smtClean="0"/>
              <a:t>10/22/2014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A8406-EB33-4E39-8868-2131F6EDEB7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1575F-E4E7-41C5-8DA4-62BC73F2A332}" type="datetimeFigureOut">
              <a:rPr lang="en-US" smtClean="0"/>
              <a:t>10/22/2014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A8406-EB33-4E39-8868-2131F6EDEB7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1575F-E4E7-41C5-8DA4-62BC73F2A332}" type="datetimeFigureOut">
              <a:rPr lang="en-US" smtClean="0"/>
              <a:t>10/22/2014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A8406-EB33-4E39-8868-2131F6EDEB7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21575F-E4E7-41C5-8DA4-62BC73F2A332}" type="datetimeFigureOut">
              <a:rPr lang="en-US" smtClean="0"/>
              <a:t>10/22/2014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AA8406-EB33-4E39-8868-2131F6EDEB7A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C2: Material Choices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285728"/>
            <a:ext cx="38100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14810" y="2866199"/>
            <a:ext cx="4929190" cy="3991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are materials made from?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428596" y="1500174"/>
            <a:ext cx="828680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Every material is a chemical or mixture of chemicals, including: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Ceramics, for bricks, wall tiles and plates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Metals, for vehicles, high-rise buildings, and jewellery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Polymers, for packaging and protective clothing</a:t>
            </a:r>
          </a:p>
          <a:p>
            <a:pPr>
              <a:buFont typeface="Arial" pitchFamily="34" charset="0"/>
              <a:buChar char="•"/>
            </a:pPr>
            <a:endParaRPr lang="en-GB" dirty="0"/>
          </a:p>
          <a:p>
            <a:r>
              <a:rPr lang="en-GB" dirty="0" smtClean="0"/>
              <a:t>We obtain or make materials from: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Living things, for example cotton, wool, leather and wood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Non-living things, for example limestone and oil</a:t>
            </a:r>
          </a:p>
          <a:p>
            <a:endParaRPr lang="en-GB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86050" y="4000504"/>
            <a:ext cx="2857500" cy="227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are properties of materials?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428596" y="1500174"/>
            <a:ext cx="828680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Manufactures look at materials’ properties to choose the best material from which to make a product. Important properties include melting point, strength in tension, strength in pulling, stiffness, hardness and density.</a:t>
            </a:r>
          </a:p>
          <a:p>
            <a:r>
              <a:rPr lang="en-GB" dirty="0" smtClean="0"/>
              <a:t>The effectiveness and durability of a product depend on the properties of its materials. A product that is durable lasts for a long time before breaking or rotting.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What’s in crude oil?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428596" y="1500174"/>
            <a:ext cx="82868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Crude oil is a thick, dark-coloured liquid. It is mainly a mixture of hydrocarbon molecules of different lengths</a:t>
            </a:r>
          </a:p>
          <a:p>
            <a:r>
              <a:rPr lang="en-GB" dirty="0" smtClean="0"/>
              <a:t>Hydrocarbon molecules are made from hydrogen and carbon only, for example, propane and octane.</a:t>
            </a:r>
            <a:endParaRPr lang="en-GB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2928934"/>
            <a:ext cx="3952875" cy="344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29256" y="3714752"/>
            <a:ext cx="2466975" cy="184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How is crude oil used?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428596" y="1142984"/>
            <a:ext cx="8286808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Crude oil is not much use as it is so companies use fractional distillation to separate crude oil into fractions-mixture of hydrocarbons with similar boiling points. </a:t>
            </a:r>
          </a:p>
          <a:p>
            <a:r>
              <a:rPr lang="en-GB" dirty="0" smtClean="0"/>
              <a:t>Fractional distillation happens in a fractionating tower and works like this: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Crude oil is heated in a furnace and compounds evaporate and become gases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Gases enter the tower. As they move up, they cool down. Different fraction condense at different levels:</a:t>
            </a:r>
          </a:p>
          <a:p>
            <a:pPr lvl="1">
              <a:buFont typeface="Arial" pitchFamily="34" charset="0"/>
              <a:buChar char="•"/>
            </a:pPr>
            <a:r>
              <a:rPr lang="en-GB" dirty="0" smtClean="0"/>
              <a:t>Compounds with small molecules have low boiling points because the forces between the molecules are weak, so only a little energy is needed for them to break out a liquid and form a gas. These molecules rise to the top of the tower</a:t>
            </a:r>
          </a:p>
          <a:p>
            <a:pPr lvl="1">
              <a:buFont typeface="Arial" pitchFamily="34" charset="0"/>
              <a:buChar char="•"/>
            </a:pPr>
            <a:r>
              <a:rPr lang="en-GB" dirty="0" smtClean="0"/>
              <a:t>Compounds with big molecules have higher boiling points. They condense at the bottom of the tower.</a:t>
            </a:r>
            <a:endParaRPr lang="en-GB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14942" y="3979568"/>
            <a:ext cx="3929058" cy="28784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428596" y="4429132"/>
            <a:ext cx="492922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Different fractions have different uses, including: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Fuels, e.g. methane, petrol, diesel and liquefied petroleum gas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Lubricants, e.g. Vaseline and engine oil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Raw materials to make new materials in chemical synthesis</a:t>
            </a:r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How are polymers made?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428596" y="1500174"/>
            <a:ext cx="8286808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Many of the chemicals obtained from crude oil are used as fuels. Just 4% of the crude oil makes synthetic materials such as polymers. Synthetic materials from raw materials from the Earth. </a:t>
            </a:r>
          </a:p>
          <a:p>
            <a:r>
              <a:rPr lang="en-GB" dirty="0" smtClean="0"/>
              <a:t>Polymers are very long molecules and they form when many monomers join together and this type of chemical reaction is called polymerisation.</a:t>
            </a:r>
          </a:p>
          <a:p>
            <a:r>
              <a:rPr lang="en-GB" dirty="0" smtClean="0"/>
              <a:t>In polymerisation reactions – as in all chemical reactions – there are same number of atoms of each element in both the reactants and products. The atoms are rearranged. </a:t>
            </a:r>
          </a:p>
          <a:p>
            <a:r>
              <a:rPr lang="en-GB" dirty="0" smtClean="0"/>
              <a:t>There are many polymers, all made from different starting materials. Each polymer has unique properties. Synthetic polymers have replaced natural materials in many products. For example, rope is made from </a:t>
            </a:r>
            <a:r>
              <a:rPr lang="en-GB" dirty="0" err="1" smtClean="0"/>
              <a:t>polypropene</a:t>
            </a:r>
            <a:r>
              <a:rPr lang="en-GB" dirty="0" smtClean="0"/>
              <a:t> instead of sisal. Clothes are made from nylon instead of cotton because nylon is more durable.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85852" y="4714885"/>
            <a:ext cx="2130716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43306" y="4590310"/>
            <a:ext cx="3357586" cy="22676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What gives polymers their properties?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428596" y="1500174"/>
            <a:ext cx="828680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The properties of polymers depend on how their molecules are arranged and held together. For example, wax has shorter molecules than polythene. This means that: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Polythene is stronger since its molecules are tangled and difficult to separate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Polythene has high melting point since there are stronger forces between long polythene molecules than between wax molecules.</a:t>
            </a:r>
            <a:endParaRPr lang="en-GB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2928934"/>
            <a:ext cx="7620000" cy="275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DDE5F0"/>
              </a:clrFrom>
              <a:clrTo>
                <a:srgbClr val="DDE5F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00364" y="5786454"/>
            <a:ext cx="333375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makes polymer properties?</a:t>
            </a:r>
            <a:endParaRPr lang="en-GB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85720" y="1285860"/>
          <a:ext cx="5857916" cy="2926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420213"/>
                <a:gridCol w="2437703"/>
              </a:tblGrid>
              <a:tr h="0">
                <a:tc>
                  <a:txBody>
                    <a:bodyPr/>
                    <a:lstStyle/>
                    <a:p>
                      <a:r>
                        <a:rPr lang="en-GB" dirty="0" smtClean="0"/>
                        <a:t>Method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How properties change</a:t>
                      </a:r>
                      <a:endParaRPr lang="en-GB" dirty="0"/>
                    </a:p>
                  </a:txBody>
                  <a:tcPr/>
                </a:tc>
              </a:tr>
              <a:tr h="342504">
                <a:tc>
                  <a:txBody>
                    <a:bodyPr/>
                    <a:lstStyle/>
                    <a:p>
                      <a:r>
                        <a:rPr lang="en-GB" dirty="0" smtClean="0"/>
                        <a:t>Making chains longer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GB" dirty="0" smtClean="0"/>
                        <a:t>Stronger </a:t>
                      </a:r>
                      <a:endParaRPr lang="en-GB" dirty="0"/>
                    </a:p>
                  </a:txBody>
                  <a:tcPr/>
                </a:tc>
              </a:tr>
              <a:tr h="706816">
                <a:tc>
                  <a:txBody>
                    <a:bodyPr/>
                    <a:lstStyle/>
                    <a:p>
                      <a:r>
                        <a:rPr lang="en-GB" dirty="0" smtClean="0"/>
                        <a:t>Adding cross-links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GB" dirty="0" smtClean="0"/>
                        <a:t>Harder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GB" dirty="0" smtClean="0"/>
                        <a:t>Stronger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GB" dirty="0" smtClean="0"/>
                        <a:t>Less flexible</a:t>
                      </a:r>
                    </a:p>
                  </a:txBody>
                  <a:tcPr/>
                </a:tc>
              </a:tr>
              <a:tr h="494771">
                <a:tc>
                  <a:txBody>
                    <a:bodyPr/>
                    <a:lstStyle/>
                    <a:p>
                      <a:r>
                        <a:rPr lang="en-GB" dirty="0" smtClean="0"/>
                        <a:t>Adding plasticisers</a:t>
                      </a:r>
                      <a:r>
                        <a:rPr lang="en-GB" baseline="0" dirty="0" smtClean="0"/>
                        <a:t>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GB" dirty="0" smtClean="0"/>
                        <a:t>Softer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GB" dirty="0" smtClean="0"/>
                        <a:t>More flexible</a:t>
                      </a:r>
                    </a:p>
                  </a:txBody>
                  <a:tcPr/>
                </a:tc>
              </a:tr>
              <a:tr h="636080">
                <a:tc>
                  <a:txBody>
                    <a:bodyPr/>
                    <a:lstStyle/>
                    <a:p>
                      <a:r>
                        <a:rPr lang="en-GB" dirty="0" smtClean="0"/>
                        <a:t>Increasing</a:t>
                      </a:r>
                      <a:r>
                        <a:rPr lang="en-GB" baseline="0" dirty="0" smtClean="0"/>
                        <a:t> crystallinity by lining up polymer molecules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GB" dirty="0" smtClean="0"/>
                        <a:t>Stronger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GB" dirty="0" smtClean="0"/>
                        <a:t>denser</a:t>
                      </a: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72264" y="1357298"/>
            <a:ext cx="2152650" cy="215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572264" y="3500438"/>
            <a:ext cx="2152650" cy="215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143372" y="4429132"/>
            <a:ext cx="2152650" cy="215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50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00232" y="4714884"/>
            <a:ext cx="1643074" cy="1643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51" name="Picture 7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0" y="4929198"/>
            <a:ext cx="1747618" cy="1214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2" name="Straight Arrow Connector 11"/>
          <p:cNvCxnSpPr>
            <a:stCxn id="6151" idx="3"/>
            <a:endCxn id="6150" idx="1"/>
          </p:cNvCxnSpPr>
          <p:nvPr/>
        </p:nvCxnSpPr>
        <p:spPr>
          <a:xfrm>
            <a:off x="1747618" y="5536421"/>
            <a:ext cx="252614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is nanotechnology?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428596" y="1500174"/>
            <a:ext cx="828680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Nanotechnology is the use and control of tiny structure. </a:t>
            </a:r>
            <a:r>
              <a:rPr lang="en-GB" dirty="0" err="1" smtClean="0"/>
              <a:t>Nanoparticles</a:t>
            </a:r>
            <a:r>
              <a:rPr lang="en-GB" dirty="0" smtClean="0"/>
              <a:t> are about the same size as some molecules, between 1 and 100 </a:t>
            </a:r>
            <a:r>
              <a:rPr lang="en-GB" dirty="0" err="1" smtClean="0"/>
              <a:t>nanometers</a:t>
            </a:r>
            <a:r>
              <a:rPr lang="en-GB" dirty="0" smtClean="0"/>
              <a:t>(nm) across. </a:t>
            </a:r>
          </a:p>
          <a:p>
            <a:r>
              <a:rPr lang="en-GB" dirty="0" err="1" smtClean="0"/>
              <a:t>Nanoparticles</a:t>
            </a:r>
            <a:r>
              <a:rPr lang="en-GB" dirty="0" smtClean="0"/>
              <a:t> have different properties compared with larger particles of the same material because </a:t>
            </a:r>
            <a:r>
              <a:rPr lang="en-GB" dirty="0" err="1" smtClean="0"/>
              <a:t>nanoparticles</a:t>
            </a:r>
            <a:r>
              <a:rPr lang="en-GB" dirty="0" smtClean="0"/>
              <a:t> have bigger surface area compared with their volume. They can occur: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Naturally, in sea spray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By accident, when fuels burn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By design, for example:</a:t>
            </a:r>
          </a:p>
          <a:p>
            <a:pPr lvl="1">
              <a:buFont typeface="Arial" pitchFamily="34" charset="0"/>
              <a:buChar char="•"/>
            </a:pPr>
            <a:r>
              <a:rPr lang="en-GB" dirty="0" smtClean="0"/>
              <a:t>Silver </a:t>
            </a:r>
            <a:r>
              <a:rPr lang="en-GB" dirty="0" err="1" smtClean="0"/>
              <a:t>nanoparticles</a:t>
            </a:r>
            <a:r>
              <a:rPr lang="en-GB" dirty="0" smtClean="0"/>
              <a:t> give fibres antibacterial properties, in medical dressings and socks</a:t>
            </a:r>
          </a:p>
          <a:p>
            <a:pPr lvl="1">
              <a:buFont typeface="Arial" pitchFamily="34" charset="0"/>
              <a:buChar char="•"/>
            </a:pPr>
            <a:r>
              <a:rPr lang="en-GB" dirty="0" smtClean="0"/>
              <a:t>Adding </a:t>
            </a:r>
            <a:r>
              <a:rPr lang="en-GB" dirty="0" err="1" smtClean="0"/>
              <a:t>nanoparticles</a:t>
            </a:r>
            <a:r>
              <a:rPr lang="en-GB" dirty="0" smtClean="0"/>
              <a:t> to plastics for sport equipment such as tennis rackets makes them stronger</a:t>
            </a:r>
            <a:endParaRPr lang="en-GB" dirty="0"/>
          </a:p>
          <a:p>
            <a:pPr marL="6350" lvl="1"/>
            <a:r>
              <a:rPr lang="en-GB" dirty="0" err="1" smtClean="0"/>
              <a:t>Nanoparticles</a:t>
            </a:r>
            <a:r>
              <a:rPr lang="en-GB" dirty="0" smtClean="0"/>
              <a:t> may have harmful effects on health, Some people think these effects should be studied more closely before using </a:t>
            </a:r>
            <a:r>
              <a:rPr lang="en-GB" dirty="0" err="1" smtClean="0"/>
              <a:t>nanoparticles</a:t>
            </a:r>
            <a:r>
              <a:rPr lang="en-GB" dirty="0" smtClean="0"/>
              <a:t> more widely.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</TotalTime>
  <Words>746</Words>
  <Application>Microsoft Office PowerPoint</Application>
  <PresentationFormat>On-screen Show (4:3)</PresentationFormat>
  <Paragraphs>61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C2: Material Choices</vt:lpstr>
      <vt:lpstr>What are materials made from?</vt:lpstr>
      <vt:lpstr>What are properties of materials?</vt:lpstr>
      <vt:lpstr>What’s in crude oil?</vt:lpstr>
      <vt:lpstr>How is crude oil used?</vt:lpstr>
      <vt:lpstr>How are polymers made?</vt:lpstr>
      <vt:lpstr>What gives polymers their properties?</vt:lpstr>
      <vt:lpstr>What makes polymer properties?</vt:lpstr>
      <vt:lpstr>What is nanotechnology?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C2: Material Choices</dc:title>
  <dc:creator>User</dc:creator>
  <cp:lastModifiedBy>Michelle Meyers</cp:lastModifiedBy>
  <cp:revision>28</cp:revision>
  <dcterms:created xsi:type="dcterms:W3CDTF">2014-05-03T17:47:38Z</dcterms:created>
  <dcterms:modified xsi:type="dcterms:W3CDTF">2014-10-22T18:16:24Z</dcterms:modified>
</cp:coreProperties>
</file>