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6" r:id="rId9"/>
    <p:sldId id="272" r:id="rId10"/>
    <p:sldId id="267" r:id="rId11"/>
    <p:sldId id="262" r:id="rId12"/>
    <p:sldId id="264" r:id="rId13"/>
    <p:sldId id="265"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7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E001A3-7F64-4B22-86A4-CB3E9B8F0B55}" type="datetimeFigureOut">
              <a:rPr lang="en-US" smtClean="0"/>
              <a:pPr/>
              <a:t>11/4/2014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E001A3-7F64-4B22-86A4-CB3E9B8F0B55}" type="datetimeFigureOut">
              <a:rPr lang="en-US" smtClean="0"/>
              <a:pPr/>
              <a:t>11/4/2014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E001A3-7F64-4B22-86A4-CB3E9B8F0B55}" type="datetimeFigureOut">
              <a:rPr lang="en-US" smtClean="0"/>
              <a:pPr/>
              <a:t>11/4/2014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E001A3-7F64-4B22-86A4-CB3E9B8F0B55}" type="datetimeFigureOut">
              <a:rPr lang="en-US" smtClean="0"/>
              <a:pPr/>
              <a:t>11/4/2014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001A3-7F64-4B22-86A4-CB3E9B8F0B55}" type="datetimeFigureOut">
              <a:rPr lang="en-US" smtClean="0"/>
              <a:pPr/>
              <a:t>11/4/2014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E001A3-7F64-4B22-86A4-CB3E9B8F0B55}" type="datetimeFigureOut">
              <a:rPr lang="en-US" smtClean="0"/>
              <a:pPr/>
              <a:t>11/4/2014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E001A3-7F64-4B22-86A4-CB3E9B8F0B55}" type="datetimeFigureOut">
              <a:rPr lang="en-US" smtClean="0"/>
              <a:pPr/>
              <a:t>11/4/2014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E001A3-7F64-4B22-86A4-CB3E9B8F0B55}" type="datetimeFigureOut">
              <a:rPr lang="en-US" smtClean="0"/>
              <a:pPr/>
              <a:t>11/4/2014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001A3-7F64-4B22-86A4-CB3E9B8F0B55}" type="datetimeFigureOut">
              <a:rPr lang="en-US" smtClean="0"/>
              <a:pPr/>
              <a:t>11/4/2014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001A3-7F64-4B22-86A4-CB3E9B8F0B55}" type="datetimeFigureOut">
              <a:rPr lang="en-US" smtClean="0"/>
              <a:pPr/>
              <a:t>11/4/2014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001A3-7F64-4B22-86A4-CB3E9B8F0B55}" type="datetimeFigureOut">
              <a:rPr lang="en-US" smtClean="0"/>
              <a:pPr/>
              <a:t>11/4/2014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6A339-BEA5-41D7-8BB7-4C5B25AE300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001A3-7F64-4B22-86A4-CB3E9B8F0B55}" type="datetimeFigureOut">
              <a:rPr lang="en-US" smtClean="0"/>
              <a:pPr/>
              <a:t>11/4/2014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6A339-BEA5-41D7-8BB7-4C5B25AE300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Chemistry- C2</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This is where the results from all the samples are added together, and then divided by the number of samples</a:t>
            </a:r>
          </a:p>
          <a:p>
            <a:r>
              <a:rPr lang="en-GB" dirty="0" smtClean="0"/>
              <a:t>For example</a:t>
            </a:r>
          </a:p>
          <a:p>
            <a:endParaRPr lang="en-GB" dirty="0" smtClean="0"/>
          </a:p>
          <a:p>
            <a:endParaRPr lang="en-GB" dirty="0"/>
          </a:p>
          <a:p>
            <a:endParaRPr lang="en-GB" dirty="0" smtClean="0"/>
          </a:p>
          <a:p>
            <a:r>
              <a:rPr lang="en-GB" dirty="0" smtClean="0"/>
              <a:t>For the data within the table:</a:t>
            </a:r>
            <a:endParaRPr lang="en-GB" dirty="0"/>
          </a:p>
          <a:p>
            <a:r>
              <a:rPr lang="en-GB" dirty="0" smtClean="0"/>
              <a:t>25+21+19+22+22= 109</a:t>
            </a:r>
          </a:p>
          <a:p>
            <a:r>
              <a:rPr lang="en-GB" dirty="0" smtClean="0"/>
              <a:t>109/(the number of samples) 5= 21.8</a:t>
            </a:r>
            <a:endParaRPr lang="en-GB" dirty="0"/>
          </a:p>
          <a:p>
            <a:r>
              <a:rPr lang="en-GB" dirty="0" smtClean="0"/>
              <a:t>The mean here therefore is 21.8</a:t>
            </a:r>
          </a:p>
          <a:p>
            <a:r>
              <a:rPr lang="en-GB" dirty="0" smtClean="0"/>
              <a:t>By doing these measurements several times, and then calculating the mean, scientists are able to achieve a better estimate of the measurement and see how reliable the data is.</a:t>
            </a:r>
            <a:endParaRPr lang="en-GB" dirty="0"/>
          </a:p>
          <a:p>
            <a:endParaRPr lang="en-GB" dirty="0"/>
          </a:p>
          <a:p>
            <a:endParaRPr lang="en-GB" dirty="0"/>
          </a:p>
        </p:txBody>
      </p:sp>
      <p:graphicFrame>
        <p:nvGraphicFramePr>
          <p:cNvPr id="4" name="Table 3"/>
          <p:cNvGraphicFramePr>
            <a:graphicFrameLocks noGrp="1"/>
          </p:cNvGraphicFramePr>
          <p:nvPr/>
        </p:nvGraphicFramePr>
        <p:xfrm>
          <a:off x="857224" y="2786058"/>
          <a:ext cx="6691338" cy="609600"/>
        </p:xfrm>
        <a:graphic>
          <a:graphicData uri="http://schemas.openxmlformats.org/drawingml/2006/table">
            <a:tbl>
              <a:tblPr firstRow="1" bandRow="1">
                <a:tableStyleId>{5C22544A-7EE6-4342-B048-85BDC9FD1C3A}</a:tableStyleId>
              </a:tblPr>
              <a:tblGrid>
                <a:gridCol w="1115223"/>
                <a:gridCol w="1115223"/>
                <a:gridCol w="1115223"/>
                <a:gridCol w="1115223"/>
                <a:gridCol w="1115223"/>
                <a:gridCol w="1115223"/>
              </a:tblGrid>
              <a:tr h="201023">
                <a:tc>
                  <a:txBody>
                    <a:bodyPr/>
                    <a:lstStyle/>
                    <a:p>
                      <a:r>
                        <a:rPr lang="en-GB" sz="1400" dirty="0" smtClean="0"/>
                        <a:t>Sample no.</a:t>
                      </a:r>
                      <a:endParaRPr lang="en-GB" sz="1400" dirty="0"/>
                    </a:p>
                  </a:txBody>
                  <a:tcPr/>
                </a:tc>
                <a:tc>
                  <a:txBody>
                    <a:bodyPr/>
                    <a:lstStyle/>
                    <a:p>
                      <a:r>
                        <a:rPr lang="en-GB" sz="1400" dirty="0" smtClean="0"/>
                        <a:t>1</a:t>
                      </a:r>
                      <a:endParaRPr lang="en-GB" sz="1400" dirty="0"/>
                    </a:p>
                  </a:txBody>
                  <a:tcPr/>
                </a:tc>
                <a:tc>
                  <a:txBody>
                    <a:bodyPr/>
                    <a:lstStyle/>
                    <a:p>
                      <a:r>
                        <a:rPr lang="en-GB" sz="1400" dirty="0" smtClean="0"/>
                        <a:t>2</a:t>
                      </a:r>
                      <a:endParaRPr lang="en-GB" sz="1400" dirty="0"/>
                    </a:p>
                  </a:txBody>
                  <a:tcPr/>
                </a:tc>
                <a:tc>
                  <a:txBody>
                    <a:bodyPr/>
                    <a:lstStyle/>
                    <a:p>
                      <a:r>
                        <a:rPr lang="en-GB" sz="1400" dirty="0" smtClean="0"/>
                        <a:t>3</a:t>
                      </a:r>
                      <a:endParaRPr lang="en-GB" sz="1400" dirty="0"/>
                    </a:p>
                  </a:txBody>
                  <a:tcPr/>
                </a:tc>
                <a:tc>
                  <a:txBody>
                    <a:bodyPr/>
                    <a:lstStyle/>
                    <a:p>
                      <a:r>
                        <a:rPr lang="en-GB" sz="1400" dirty="0" smtClean="0"/>
                        <a:t>4</a:t>
                      </a:r>
                      <a:endParaRPr lang="en-GB" sz="1400" dirty="0"/>
                    </a:p>
                  </a:txBody>
                  <a:tcPr/>
                </a:tc>
                <a:tc>
                  <a:txBody>
                    <a:bodyPr/>
                    <a:lstStyle/>
                    <a:p>
                      <a:r>
                        <a:rPr lang="en-GB" sz="1400" dirty="0" smtClean="0"/>
                        <a:t>5</a:t>
                      </a:r>
                      <a:endParaRPr lang="en-GB" sz="1400" dirty="0"/>
                    </a:p>
                  </a:txBody>
                  <a:tcPr/>
                </a:tc>
              </a:tr>
              <a:tr h="0">
                <a:tc>
                  <a:txBody>
                    <a:bodyPr/>
                    <a:lstStyle/>
                    <a:p>
                      <a:r>
                        <a:rPr lang="en-GB" sz="1400" dirty="0" smtClean="0"/>
                        <a:t>Result</a:t>
                      </a:r>
                      <a:endParaRPr lang="en-GB" sz="1400" dirty="0"/>
                    </a:p>
                  </a:txBody>
                  <a:tcPr/>
                </a:tc>
                <a:tc>
                  <a:txBody>
                    <a:bodyPr/>
                    <a:lstStyle/>
                    <a:p>
                      <a:r>
                        <a:rPr lang="en-GB" sz="1400" dirty="0" smtClean="0"/>
                        <a:t>25</a:t>
                      </a:r>
                      <a:endParaRPr lang="en-GB" sz="1400" dirty="0"/>
                    </a:p>
                  </a:txBody>
                  <a:tcPr/>
                </a:tc>
                <a:tc>
                  <a:txBody>
                    <a:bodyPr/>
                    <a:lstStyle/>
                    <a:p>
                      <a:r>
                        <a:rPr lang="en-GB" sz="1400" dirty="0" smtClean="0"/>
                        <a:t>21</a:t>
                      </a:r>
                      <a:endParaRPr lang="en-GB" sz="1400" dirty="0"/>
                    </a:p>
                  </a:txBody>
                  <a:tcPr/>
                </a:tc>
                <a:tc>
                  <a:txBody>
                    <a:bodyPr/>
                    <a:lstStyle/>
                    <a:p>
                      <a:r>
                        <a:rPr lang="en-GB" sz="1400" dirty="0" smtClean="0"/>
                        <a:t>19</a:t>
                      </a:r>
                      <a:endParaRPr lang="en-GB" sz="1400" dirty="0"/>
                    </a:p>
                  </a:txBody>
                  <a:tcPr/>
                </a:tc>
                <a:tc>
                  <a:txBody>
                    <a:bodyPr/>
                    <a:lstStyle/>
                    <a:p>
                      <a:r>
                        <a:rPr lang="en-GB" sz="1400" dirty="0" smtClean="0"/>
                        <a:t>22</a:t>
                      </a:r>
                      <a:endParaRPr lang="en-GB" sz="1400" dirty="0"/>
                    </a:p>
                  </a:txBody>
                  <a:tcPr/>
                </a:tc>
                <a:tc>
                  <a:txBody>
                    <a:bodyPr/>
                    <a:lstStyle/>
                    <a:p>
                      <a:r>
                        <a:rPr lang="en-GB" sz="1400" dirty="0" smtClean="0"/>
                        <a:t>22</a:t>
                      </a:r>
                      <a:endParaRPr lang="en-GB" sz="1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Properties of materials- possible uses depend on its properties</a:t>
            </a:r>
            <a:endParaRPr lang="en-GB" dirty="0"/>
          </a:p>
        </p:txBody>
      </p:sp>
      <p:pic>
        <p:nvPicPr>
          <p:cNvPr id="1026" name="Picture 2"/>
          <p:cNvPicPr>
            <a:picLocks noChangeAspect="1" noChangeArrowheads="1"/>
          </p:cNvPicPr>
          <p:nvPr/>
        </p:nvPicPr>
        <p:blipFill>
          <a:blip r:embed="rId2"/>
          <a:srcRect l="30804" t="51429" r="37053" b="20714"/>
          <a:stretch>
            <a:fillRect/>
          </a:stretch>
        </p:blipFill>
        <p:spPr bwMode="auto">
          <a:xfrm>
            <a:off x="1571604" y="2000240"/>
            <a:ext cx="6330506" cy="3429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use depends on its properties</a:t>
            </a:r>
            <a:endParaRPr lang="en-GB" dirty="0"/>
          </a:p>
        </p:txBody>
      </p:sp>
      <p:sp>
        <p:nvSpPr>
          <p:cNvPr id="3" name="Content Placeholder 2"/>
          <p:cNvSpPr>
            <a:spLocks noGrp="1"/>
          </p:cNvSpPr>
          <p:nvPr>
            <p:ph idx="1"/>
          </p:nvPr>
        </p:nvSpPr>
        <p:spPr>
          <a:xfrm>
            <a:off x="457200" y="1600200"/>
            <a:ext cx="8229600" cy="4757758"/>
          </a:xfrm>
        </p:spPr>
        <p:txBody>
          <a:bodyPr>
            <a:normAutofit fontScale="85000" lnSpcReduction="10000"/>
          </a:bodyPr>
          <a:lstStyle/>
          <a:p>
            <a:r>
              <a:rPr lang="en-GB" dirty="0" smtClean="0"/>
              <a:t>Examples:</a:t>
            </a:r>
          </a:p>
          <a:p>
            <a:pPr lvl="1"/>
            <a:r>
              <a:rPr lang="en-GB" dirty="0" smtClean="0"/>
              <a:t>Plastics:</a:t>
            </a:r>
          </a:p>
          <a:p>
            <a:pPr lvl="2"/>
            <a:r>
              <a:rPr lang="en-GB" dirty="0" smtClean="0"/>
              <a:t>Can be fairly hard, strong and stiff</a:t>
            </a:r>
          </a:p>
          <a:p>
            <a:pPr lvl="2"/>
            <a:r>
              <a:rPr lang="en-GB" dirty="0" smtClean="0"/>
              <a:t>Can be fairly low density which are good for lightweight goods</a:t>
            </a:r>
          </a:p>
          <a:p>
            <a:pPr lvl="2"/>
            <a:r>
              <a:rPr lang="en-GB" dirty="0" smtClean="0"/>
              <a:t>Some are easily mouldable</a:t>
            </a:r>
          </a:p>
          <a:p>
            <a:pPr lvl="2"/>
            <a:r>
              <a:rPr lang="en-GB" dirty="0" smtClean="0"/>
              <a:t>E.g. Televisions, milk bottles, kettles</a:t>
            </a:r>
          </a:p>
          <a:p>
            <a:pPr lvl="1"/>
            <a:r>
              <a:rPr lang="en-GB" dirty="0" smtClean="0"/>
              <a:t>Nylon fibres:</a:t>
            </a:r>
          </a:p>
          <a:p>
            <a:pPr lvl="2"/>
            <a:r>
              <a:rPr lang="en-GB" dirty="0" smtClean="0"/>
              <a:t>Flexible and soft</a:t>
            </a:r>
          </a:p>
          <a:p>
            <a:pPr lvl="2"/>
            <a:r>
              <a:rPr lang="en-GB" dirty="0" smtClean="0"/>
              <a:t>Good tensile strength</a:t>
            </a:r>
          </a:p>
          <a:p>
            <a:pPr lvl="2"/>
            <a:r>
              <a:rPr lang="en-GB" dirty="0" smtClean="0"/>
              <a:t>E.g. Clothing fabric, ropes etc</a:t>
            </a:r>
          </a:p>
          <a:p>
            <a:pPr lvl="1"/>
            <a:r>
              <a:rPr lang="en-GB" dirty="0" smtClean="0"/>
              <a:t>BBC Bitesize GCSE:</a:t>
            </a:r>
          </a:p>
          <a:p>
            <a:pPr lvl="2"/>
            <a:r>
              <a:rPr lang="en-GB" sz="1800" b="1" i="1" dirty="0" smtClean="0"/>
              <a:t>“Rubber </a:t>
            </a:r>
            <a:r>
              <a:rPr lang="en-GB" sz="1800" b="1" i="1" dirty="0"/>
              <a:t>and leather</a:t>
            </a:r>
            <a:r>
              <a:rPr lang="en-GB" sz="1800" i="1" dirty="0"/>
              <a:t> are both good materials for making the soles of shoes because they are </a:t>
            </a:r>
            <a:r>
              <a:rPr lang="en-GB" sz="1800" b="1" i="1" dirty="0"/>
              <a:t>flexible </a:t>
            </a:r>
            <a:r>
              <a:rPr lang="en-GB" sz="1800" i="1" dirty="0"/>
              <a:t>and </a:t>
            </a:r>
            <a:r>
              <a:rPr lang="en-GB" sz="1800" b="1" i="1" dirty="0"/>
              <a:t>durable</a:t>
            </a:r>
            <a:r>
              <a:rPr lang="en-GB" sz="1800" i="1" dirty="0"/>
              <a:t> ie hard-wearing. Cotton and polythene are flexible but not durable enough, and wood is durable but not flexible enough</a:t>
            </a:r>
            <a:r>
              <a:rPr lang="en-GB" sz="1800" i="1" dirty="0" smtClean="0"/>
              <a:t>.”</a:t>
            </a:r>
            <a:endParaRPr lang="en-GB" dirty="0"/>
          </a:p>
          <a:p>
            <a:pPr lvl="1"/>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properties of products depends on the materials it’s made from</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Products can be made from a variety of materials</a:t>
            </a:r>
          </a:p>
          <a:p>
            <a:r>
              <a:rPr lang="en-GB" dirty="0" smtClean="0"/>
              <a:t>How good the product is however and how long it lasts depends on the properties of the materials it’s made from</a:t>
            </a:r>
          </a:p>
          <a:p>
            <a:r>
              <a:rPr lang="en-GB" dirty="0" smtClean="0"/>
              <a:t>Example:</a:t>
            </a:r>
          </a:p>
          <a:p>
            <a:pPr lvl="1"/>
            <a:r>
              <a:rPr lang="en-GB" dirty="0" smtClean="0"/>
              <a:t>Gramophone records were made from a mixture of natural materials such as paper, wax and slate 100 years ago</a:t>
            </a:r>
          </a:p>
          <a:p>
            <a:pPr lvl="1"/>
            <a:r>
              <a:rPr lang="en-GB" dirty="0" smtClean="0"/>
              <a:t>Polyvinyl chloride (PVC) now make more modern records because the material is strong as well as flexible therefore is less likely to break</a:t>
            </a:r>
          </a:p>
          <a:p>
            <a:pPr lvl="1"/>
            <a:r>
              <a:rPr lang="en-GB" dirty="0" smtClean="0"/>
              <a:t>Compact discs (CDs) are made from a flexible yet tough plastic known as polycarbonate</a:t>
            </a:r>
          </a:p>
          <a:p>
            <a:pPr lvl="2"/>
            <a:r>
              <a:rPr lang="en-GB" dirty="0" smtClean="0"/>
              <a:t>This is quite strong and hard </a:t>
            </a:r>
          </a:p>
          <a:p>
            <a:pPr lvl="1"/>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Suitability of different materials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 work out what sort of purpose it might be suitable for, you need to look at the properties of the material. For example:</a:t>
            </a:r>
          </a:p>
          <a:p>
            <a:pPr lvl="1"/>
            <a:r>
              <a:rPr lang="en-GB" b="1" dirty="0" smtClean="0"/>
              <a:t>Cooking utensils- </a:t>
            </a:r>
            <a:r>
              <a:rPr lang="en-GB" dirty="0" smtClean="0"/>
              <a:t>these must be made from something that’s non toxic (so it’s not past onto the food which is then eaten, potentially causing health problems) and must have a high melting point (as it may be used to stir hot foods etc)</a:t>
            </a:r>
          </a:p>
          <a:p>
            <a:pPr lvl="1"/>
            <a:r>
              <a:rPr lang="en-GB" b="1" dirty="0" smtClean="0"/>
              <a:t>Clothing fabric- </a:t>
            </a:r>
            <a:r>
              <a:rPr lang="en-GB" dirty="0" smtClean="0"/>
              <a:t>mustn't be stiff however, needs a good tensile strength (slide 5) so it is able to be made into fibres as well as a high </a:t>
            </a:r>
            <a:r>
              <a:rPr lang="en-GB" dirty="0" smtClean="0"/>
              <a:t>flame-resistance </a:t>
            </a:r>
            <a:endParaRPr lang="en-GB"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Crude oil</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This is a mixture of hydrocarbons </a:t>
            </a:r>
          </a:p>
          <a:p>
            <a:pPr lvl="1"/>
            <a:r>
              <a:rPr lang="en-GB" dirty="0" smtClean="0"/>
              <a:t>These are molecules that are made of chains of carbon and hydrogen atoms only</a:t>
            </a:r>
          </a:p>
          <a:p>
            <a:pPr lvl="1"/>
            <a:r>
              <a:rPr lang="en-GB" dirty="0" smtClean="0"/>
              <a:t>The chains vary in length</a:t>
            </a:r>
          </a:p>
          <a:p>
            <a:r>
              <a:rPr lang="en-GB" dirty="0" smtClean="0"/>
              <a:t>The crude oil can be used make lots of synthetic substances</a:t>
            </a:r>
          </a:p>
          <a:p>
            <a:pPr lvl="1"/>
            <a:r>
              <a:rPr lang="en-GB" dirty="0" smtClean="0"/>
              <a:t>To produce fuels and lubricants, hydrocarbons are refined by the petrochemical industry</a:t>
            </a:r>
          </a:p>
          <a:p>
            <a:pPr lvl="1"/>
            <a:r>
              <a:rPr lang="en-GB" dirty="0" smtClean="0"/>
              <a:t>Very small amounts of hydrocarbons from crude oil are actually chemically modified to make new compounds which can be used in things such as:</a:t>
            </a:r>
          </a:p>
          <a:p>
            <a:pPr lvl="2"/>
            <a:r>
              <a:rPr lang="en-GB" dirty="0" smtClean="0"/>
              <a:t>Plastics</a:t>
            </a:r>
          </a:p>
          <a:p>
            <a:pPr lvl="2"/>
            <a:r>
              <a:rPr lang="en-GB" dirty="0" smtClean="0"/>
              <a:t>Medicines</a:t>
            </a:r>
          </a:p>
          <a:p>
            <a:pPr lvl="2"/>
            <a:r>
              <a:rPr lang="en-GB" dirty="0" smtClean="0"/>
              <a:t>Fertilisers</a:t>
            </a:r>
          </a:p>
          <a:p>
            <a:pPr lvl="2"/>
            <a:r>
              <a:rPr lang="en-GB" dirty="0" smtClean="0"/>
              <a:t>Food</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Polymerisation</a:t>
            </a:r>
            <a:endParaRPr lang="en-GB" dirty="0"/>
          </a:p>
        </p:txBody>
      </p:sp>
      <p:sp>
        <p:nvSpPr>
          <p:cNvPr id="3" name="Content Placeholder 2"/>
          <p:cNvSpPr>
            <a:spLocks noGrp="1"/>
          </p:cNvSpPr>
          <p:nvPr>
            <p:ph idx="1"/>
          </p:nvPr>
        </p:nvSpPr>
        <p:spPr/>
        <p:txBody>
          <a:bodyPr/>
          <a:lstStyle/>
          <a:p>
            <a:r>
              <a:rPr lang="en-GB" dirty="0" smtClean="0"/>
              <a:t>This is where lots of small molecules link together</a:t>
            </a:r>
          </a:p>
          <a:p>
            <a:pPr lvl="1"/>
            <a:r>
              <a:rPr lang="en-GB" dirty="0" smtClean="0"/>
              <a:t>Plastics- formed when lots of small molecules join together to make a polymer</a:t>
            </a:r>
          </a:p>
          <a:p>
            <a:pPr lvl="1"/>
            <a:r>
              <a:rPr lang="en-GB" dirty="0" smtClean="0"/>
              <a:t>The majority are carbon based</a:t>
            </a:r>
          </a:p>
          <a:p>
            <a:pPr lvl="1"/>
            <a:r>
              <a:rPr lang="en-GB" dirty="0" smtClean="0"/>
              <a:t>Under high-pressure, many small molecules polymerise (join together) to form long chains known as polymers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Polymers</a:t>
            </a:r>
            <a:endParaRPr lang="en-GB" dirty="0"/>
          </a:p>
        </p:txBody>
      </p:sp>
      <p:sp>
        <p:nvSpPr>
          <p:cNvPr id="3" name="Content Placeholder 2"/>
          <p:cNvSpPr>
            <a:spLocks noGrp="1"/>
          </p:cNvSpPr>
          <p:nvPr>
            <p:ph idx="1"/>
          </p:nvPr>
        </p:nvSpPr>
        <p:spPr/>
        <p:txBody>
          <a:bodyPr>
            <a:normAutofit fontScale="92500"/>
          </a:bodyPr>
          <a:lstStyle/>
          <a:p>
            <a:r>
              <a:rPr lang="en-GB" dirty="0" smtClean="0"/>
              <a:t>Polymers have different properties</a:t>
            </a:r>
          </a:p>
          <a:p>
            <a:r>
              <a:rPr lang="en-GB" dirty="0" smtClean="0"/>
              <a:t>Examples:</a:t>
            </a:r>
          </a:p>
          <a:p>
            <a:pPr lvl="1"/>
            <a:r>
              <a:rPr lang="en-GB" b="1" dirty="0" smtClean="0"/>
              <a:t>Strong, rigid-</a:t>
            </a:r>
            <a:r>
              <a:rPr lang="en-GB" dirty="0" smtClean="0"/>
              <a:t> these types of polymers such as high-density polyethene are used to make plastic milk bottles</a:t>
            </a:r>
          </a:p>
          <a:p>
            <a:pPr lvl="1"/>
            <a:r>
              <a:rPr lang="en-GB" b="1" dirty="0" smtClean="0"/>
              <a:t>Light, stretchable- </a:t>
            </a:r>
            <a:r>
              <a:rPr lang="en-GB" dirty="0" smtClean="0"/>
              <a:t>these polymers are like low density polyethene which is used for plastic bags. It has a low melting point therefore isn’t good for anything hot</a:t>
            </a:r>
          </a:p>
          <a:p>
            <a:pPr lvl="1"/>
            <a:r>
              <a:rPr lang="en-GB" b="1" dirty="0" smtClean="0"/>
              <a:t>Heat-resistant- </a:t>
            </a:r>
            <a:r>
              <a:rPr lang="en-GB" dirty="0" smtClean="0"/>
              <a:t>plastic kettles can be made from materials such as melamine resin and </a:t>
            </a:r>
            <a:r>
              <a:rPr lang="en-GB" smtClean="0"/>
              <a:t>polypropene</a:t>
            </a:r>
            <a:endParaRPr lang="en-GB" b="1" dirty="0" smtClean="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Polymer Properties</a:t>
            </a:r>
            <a:endParaRPr lang="en-GB" dirty="0"/>
          </a:p>
        </p:txBody>
      </p:sp>
      <p:sp>
        <p:nvSpPr>
          <p:cNvPr id="3" name="Content Placeholder 2"/>
          <p:cNvSpPr>
            <a:spLocks noGrp="1"/>
          </p:cNvSpPr>
          <p:nvPr>
            <p:ph idx="1"/>
          </p:nvPr>
        </p:nvSpPr>
        <p:spPr/>
        <p:txBody>
          <a:bodyPr/>
          <a:lstStyle/>
          <a:p>
            <a:r>
              <a:rPr lang="en-GB" dirty="0" smtClean="0"/>
              <a:t>A polymer’s properties depend on how the molecules are arranged:</a:t>
            </a:r>
          </a:p>
          <a:p>
            <a:pPr lvl="1"/>
            <a:r>
              <a:rPr lang="en-GB" dirty="0" smtClean="0"/>
              <a:t>If the polymer chains are packed close together</a:t>
            </a:r>
          </a:p>
          <a:p>
            <a:pPr lvl="2"/>
            <a:r>
              <a:rPr lang="en-GB" dirty="0" smtClean="0"/>
              <a:t>The material will have a high density</a:t>
            </a:r>
          </a:p>
          <a:p>
            <a:pPr lvl="1"/>
            <a:r>
              <a:rPr lang="en-GB" dirty="0" smtClean="0"/>
              <a:t>If the polymer chains are spread out</a:t>
            </a:r>
          </a:p>
          <a:p>
            <a:pPr lvl="2"/>
            <a:r>
              <a:rPr lang="en-GB" dirty="0" smtClean="0"/>
              <a:t>The material will have a low density</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Polymer Properties</a:t>
            </a:r>
            <a:endParaRPr lang="en-GB" dirty="0"/>
          </a:p>
        </p:txBody>
      </p:sp>
      <p:sp>
        <p:nvSpPr>
          <p:cNvPr id="3" name="Content Placeholder 2"/>
          <p:cNvSpPr>
            <a:spLocks noGrp="1"/>
          </p:cNvSpPr>
          <p:nvPr>
            <p:ph idx="1"/>
          </p:nvPr>
        </p:nvSpPr>
        <p:spPr>
          <a:xfrm>
            <a:off x="428596" y="1428736"/>
            <a:ext cx="8229600" cy="5043510"/>
          </a:xfrm>
        </p:spPr>
        <p:txBody>
          <a:bodyPr>
            <a:normAutofit fontScale="85000" lnSpcReduction="20000"/>
          </a:bodyPr>
          <a:lstStyle/>
          <a:p>
            <a:r>
              <a:rPr lang="en-GB" dirty="0" smtClean="0"/>
              <a:t>Their properties also depend on how they’re held together</a:t>
            </a:r>
          </a:p>
          <a:p>
            <a:pPr lvl="1"/>
            <a:r>
              <a:rPr lang="en-GB" dirty="0" smtClean="0"/>
              <a:t>Weak forces:</a:t>
            </a:r>
          </a:p>
          <a:p>
            <a:pPr lvl="2"/>
            <a:r>
              <a:rPr lang="en-GB" dirty="0" smtClean="0"/>
              <a:t>The chains are held together by weak forces</a:t>
            </a:r>
          </a:p>
          <a:p>
            <a:pPr lvl="2"/>
            <a:r>
              <a:rPr lang="en-GB" dirty="0" smtClean="0"/>
              <a:t>These are free to slide over each other</a:t>
            </a:r>
          </a:p>
          <a:p>
            <a:pPr lvl="2"/>
            <a:r>
              <a:rPr lang="en-GB" dirty="0" smtClean="0"/>
              <a:t>Because of this, the plastic can be stretched easily and will therefore have a low melting point</a:t>
            </a:r>
          </a:p>
          <a:p>
            <a:pPr lvl="1"/>
            <a:r>
              <a:rPr lang="en-GB" dirty="0" smtClean="0"/>
              <a:t>Strong forces:</a:t>
            </a:r>
          </a:p>
          <a:p>
            <a:pPr lvl="2"/>
            <a:r>
              <a:rPr lang="en-GB" dirty="0" smtClean="0"/>
              <a:t>They have stronger bonds between the polymer chains</a:t>
            </a:r>
          </a:p>
          <a:p>
            <a:pPr lvl="2"/>
            <a:r>
              <a:rPr lang="en-GB" dirty="0" smtClean="0"/>
              <a:t>They therefore have a higher melting point and cannot easily be stretched</a:t>
            </a:r>
          </a:p>
          <a:p>
            <a:pPr lvl="2"/>
            <a:r>
              <a:rPr lang="en-GB" dirty="0" smtClean="0"/>
              <a:t>This is because the crosslinks hold the chains firmly together</a:t>
            </a:r>
          </a:p>
          <a:p>
            <a:pPr lvl="2"/>
            <a:r>
              <a:rPr lang="en-GB" dirty="0" smtClean="0"/>
              <a:t>These crosslinks are </a:t>
            </a:r>
            <a:r>
              <a:rPr lang="en-GB" b="1" dirty="0" smtClean="0"/>
              <a:t>chemical bonds between the polymer chains</a:t>
            </a:r>
            <a:r>
              <a:rPr lang="en-GB" dirty="0" smtClean="0"/>
              <a:t> </a:t>
            </a:r>
          </a:p>
          <a:p>
            <a:r>
              <a:rPr lang="en-GB" sz="2600" dirty="0" smtClean="0"/>
              <a:t>Altogether, the stronger the bonds between the polymer chain, the more energy needed to break them apart as well as a higher melting point</a:t>
            </a:r>
            <a:endParaRPr lang="en-GB"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Materials</a:t>
            </a:r>
            <a:endParaRPr lang="en-GB" dirty="0"/>
          </a:p>
        </p:txBody>
      </p:sp>
      <p:sp>
        <p:nvSpPr>
          <p:cNvPr id="3" name="Content Placeholder 2"/>
          <p:cNvSpPr>
            <a:spLocks noGrp="1"/>
          </p:cNvSpPr>
          <p:nvPr>
            <p:ph idx="1"/>
          </p:nvPr>
        </p:nvSpPr>
        <p:spPr/>
        <p:txBody>
          <a:bodyPr/>
          <a:lstStyle/>
          <a:p>
            <a:r>
              <a:rPr lang="en-GB" dirty="0" smtClean="0"/>
              <a:t>Made up of chemicals </a:t>
            </a:r>
          </a:p>
          <a:p>
            <a:pPr lvl="1"/>
            <a:r>
              <a:rPr lang="en-GB" dirty="0" smtClean="0"/>
              <a:t>Either made of individual chemicals or mixtures </a:t>
            </a:r>
          </a:p>
          <a:p>
            <a:r>
              <a:rPr lang="en-GB" dirty="0" smtClean="0"/>
              <a:t>The chemicals are made up of atoms or groups of atoms which are bonded together</a:t>
            </a:r>
          </a:p>
          <a:p>
            <a:pPr lvl="1"/>
            <a:r>
              <a:rPr lang="en-GB" dirty="0" smtClean="0"/>
              <a:t>For example, water is chemical and it’s made up of lots of water molecules</a:t>
            </a:r>
          </a:p>
          <a:p>
            <a:pPr lvl="2"/>
            <a:r>
              <a:rPr lang="en-GB" dirty="0" smtClean="0"/>
              <a:t>These contain 2 chemical elements (hydrogen and water)</a:t>
            </a:r>
          </a:p>
          <a:p>
            <a:pPr lvl="1"/>
            <a:r>
              <a:rPr lang="en-GB" dirty="0" smtClean="0"/>
              <a:t>Iron is a chemical element, made from iron atoms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Modification of polymers</a:t>
            </a:r>
            <a:endParaRPr lang="en-GB" dirty="0"/>
          </a:p>
        </p:txBody>
      </p:sp>
      <p:sp>
        <p:nvSpPr>
          <p:cNvPr id="3" name="Content Placeholder 2"/>
          <p:cNvSpPr>
            <a:spLocks noGrp="1"/>
          </p:cNvSpPr>
          <p:nvPr>
            <p:ph idx="1"/>
          </p:nvPr>
        </p:nvSpPr>
        <p:spPr/>
        <p:txBody>
          <a:bodyPr/>
          <a:lstStyle/>
          <a:p>
            <a:r>
              <a:rPr lang="en-GB" dirty="0" smtClean="0"/>
              <a:t>To give polymers different properties, they can be modified chemically, for example:</a:t>
            </a:r>
          </a:p>
          <a:p>
            <a:pPr lvl="1"/>
            <a:r>
              <a:rPr lang="en-GB" dirty="0" smtClean="0"/>
              <a:t>Polymers can be modified so that they chain length is increased so that the polymer is stiffer and has a higher melting point</a:t>
            </a:r>
          </a:p>
          <a:p>
            <a:pPr lvl="1"/>
            <a:r>
              <a:rPr lang="en-GB" dirty="0" smtClean="0"/>
              <a:t>They can be made stronger by adding cross-link agents</a:t>
            </a:r>
          </a:p>
          <a:p>
            <a:pPr lvl="2"/>
            <a:r>
              <a:rPr lang="en-GB" dirty="0" smtClean="0"/>
              <a:t>These agents bond chains together which makes the polymer stiffer, stronger and more heat-resistant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Modification of polymers</a:t>
            </a:r>
            <a:endParaRPr lang="en-GB" dirty="0"/>
          </a:p>
        </p:txBody>
      </p:sp>
      <p:sp>
        <p:nvSpPr>
          <p:cNvPr id="3" name="Content Placeholder 2"/>
          <p:cNvSpPr>
            <a:spLocks noGrp="1"/>
          </p:cNvSpPr>
          <p:nvPr>
            <p:ph idx="1"/>
          </p:nvPr>
        </p:nvSpPr>
        <p:spPr/>
        <p:txBody>
          <a:bodyPr/>
          <a:lstStyle/>
          <a:p>
            <a:pPr>
              <a:buNone/>
            </a:pPr>
            <a:r>
              <a:rPr lang="en-GB" u="sng" dirty="0" smtClean="0"/>
              <a:t>Plasticisers</a:t>
            </a:r>
          </a:p>
          <a:p>
            <a:r>
              <a:rPr lang="en-GB" dirty="0" smtClean="0"/>
              <a:t>These can be added to a polymer so that it is softer and therefore easier to shape</a:t>
            </a:r>
          </a:p>
          <a:p>
            <a:r>
              <a:rPr lang="en-GB" dirty="0" smtClean="0"/>
              <a:t>They work by getting between the polymer chains and reducing the forces between them</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Modification of polymers</a:t>
            </a:r>
            <a:endParaRPr lang="en-GB" dirty="0"/>
          </a:p>
        </p:txBody>
      </p:sp>
      <p:sp>
        <p:nvSpPr>
          <p:cNvPr id="3" name="Content Placeholder 2"/>
          <p:cNvSpPr>
            <a:spLocks noGrp="1"/>
          </p:cNvSpPr>
          <p:nvPr>
            <p:ph idx="1"/>
          </p:nvPr>
        </p:nvSpPr>
        <p:spPr/>
        <p:txBody>
          <a:bodyPr/>
          <a:lstStyle/>
          <a:p>
            <a:r>
              <a:rPr lang="en-GB" dirty="0" smtClean="0"/>
              <a:t>Polymers can be made more crystalline</a:t>
            </a:r>
          </a:p>
          <a:p>
            <a:pPr lvl="1"/>
            <a:r>
              <a:rPr lang="en-GB" dirty="0" smtClean="0"/>
              <a:t>These (crystalline polymers) have straight chains </a:t>
            </a:r>
          </a:p>
          <a:p>
            <a:pPr lvl="1"/>
            <a:r>
              <a:rPr lang="en-GB" dirty="0" smtClean="0"/>
              <a:t>They have no branches</a:t>
            </a:r>
          </a:p>
          <a:p>
            <a:pPr lvl="1"/>
            <a:r>
              <a:rPr lang="en-GB" dirty="0" smtClean="0"/>
              <a:t>The chains therefore can fit close together</a:t>
            </a:r>
          </a:p>
          <a:p>
            <a:pPr lvl="1"/>
            <a:r>
              <a:rPr lang="en-GB" dirty="0" smtClean="0"/>
              <a:t>They have a higher density</a:t>
            </a:r>
          </a:p>
          <a:p>
            <a:pPr lvl="1"/>
            <a:r>
              <a:rPr lang="en-GB" dirty="0" smtClean="0"/>
              <a:t>They are stronger</a:t>
            </a:r>
          </a:p>
          <a:p>
            <a:pPr lvl="1"/>
            <a:r>
              <a:rPr lang="en-GB" dirty="0" smtClean="0"/>
              <a:t>They have a higher melting point</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Cycle Assessments</a:t>
            </a:r>
            <a:endParaRPr lang="en-GB" dirty="0"/>
          </a:p>
        </p:txBody>
      </p:sp>
      <p:sp>
        <p:nvSpPr>
          <p:cNvPr id="3" name="Content Placeholder 2"/>
          <p:cNvSpPr>
            <a:spLocks noGrp="1"/>
          </p:cNvSpPr>
          <p:nvPr>
            <p:ph idx="1"/>
          </p:nvPr>
        </p:nvSpPr>
        <p:spPr/>
        <p:txBody>
          <a:bodyPr/>
          <a:lstStyle/>
          <a:p>
            <a:r>
              <a:rPr lang="en-GB" dirty="0" smtClean="0"/>
              <a:t>These assessments show total environmental costs</a:t>
            </a:r>
          </a:p>
          <a:p>
            <a:r>
              <a:rPr lang="en-GB" dirty="0" smtClean="0"/>
              <a:t>They look t the each stage of the life cycle of the product from the raw materials, then to when it’s disposed of</a:t>
            </a:r>
          </a:p>
          <a:p>
            <a:r>
              <a:rPr lang="en-GB" dirty="0" smtClean="0"/>
              <a:t>It works out the potential environmental impact</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Cycle Assessment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following four stages and potential environmental impacts are looked at:</a:t>
            </a:r>
          </a:p>
          <a:p>
            <a:pPr lvl="1"/>
            <a:r>
              <a:rPr lang="en-GB" b="1" dirty="0" smtClean="0"/>
              <a:t>Extracting and refining raw materials- </a:t>
            </a:r>
            <a:r>
              <a:rPr lang="en-GB" dirty="0" smtClean="0"/>
              <a:t>oil has to be drilled and refined which uses energy and burning fossil fuels. These supplies may also soon run out</a:t>
            </a:r>
          </a:p>
          <a:p>
            <a:pPr lvl="1"/>
            <a:r>
              <a:rPr lang="en-GB" b="1" dirty="0" smtClean="0"/>
              <a:t>Manufacturing the product- </a:t>
            </a:r>
            <a:r>
              <a:rPr lang="en-GB" dirty="0" smtClean="0"/>
              <a:t>uses lots of energy and could cause pollution and use other resources</a:t>
            </a:r>
            <a:endParaRPr lang="en-GB" b="1" dirty="0" smtClean="0"/>
          </a:p>
          <a:p>
            <a:pPr lvl="1"/>
            <a:r>
              <a:rPr lang="en-GB" b="1" dirty="0" smtClean="0"/>
              <a:t>Using the Product- </a:t>
            </a:r>
            <a:r>
              <a:rPr lang="en-GB" dirty="0" smtClean="0"/>
              <a:t>this could damage the environment e.g. Using TV electricity which means burning of fossil fuels</a:t>
            </a:r>
            <a:endParaRPr lang="en-GB" b="1" dirty="0" smtClean="0"/>
          </a:p>
          <a:p>
            <a:pPr lvl="1"/>
            <a:r>
              <a:rPr lang="en-GB" b="1" dirty="0" smtClean="0"/>
              <a:t>Disposing of the product- </a:t>
            </a:r>
            <a:r>
              <a:rPr lang="en-GB" dirty="0" smtClean="0"/>
              <a:t>Once finished, it has to be disposed of. It may be burnt (causing air pollution) or go to a landfill site or recycled which all have an environmental impact</a:t>
            </a:r>
            <a:endParaRPr lang="en-GB"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Cycle Assessments</a:t>
            </a:r>
            <a:endParaRPr lang="en-GB" dirty="0"/>
          </a:p>
        </p:txBody>
      </p:sp>
      <p:sp>
        <p:nvSpPr>
          <p:cNvPr id="3" name="Content Placeholder 2"/>
          <p:cNvSpPr>
            <a:spLocks noGrp="1"/>
          </p:cNvSpPr>
          <p:nvPr>
            <p:ph idx="1"/>
          </p:nvPr>
        </p:nvSpPr>
        <p:spPr/>
        <p:txBody>
          <a:bodyPr/>
          <a:lstStyle/>
          <a:p>
            <a:r>
              <a:rPr lang="en-GB" dirty="0" smtClean="0"/>
              <a:t>They help you to work out the best materials as well as manufacturing process for your product</a:t>
            </a:r>
          </a:p>
          <a:p>
            <a:r>
              <a:rPr lang="en-GB" dirty="0" smtClean="0"/>
              <a:t>If the cost or environmental impact is too high, you are able to choose another material or manufacturing process</a:t>
            </a:r>
          </a:p>
          <a:p>
            <a:r>
              <a:rPr lang="en-GB" dirty="0" smtClean="0"/>
              <a:t>However, if it’s quite low, you may want to use the material for other products too</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Cycle Assessments</a:t>
            </a:r>
            <a:endParaRPr lang="en-GB" dirty="0"/>
          </a:p>
        </p:txBody>
      </p:sp>
      <p:sp>
        <p:nvSpPr>
          <p:cNvPr id="3" name="Content Placeholder 2"/>
          <p:cNvSpPr>
            <a:spLocks noGrp="1"/>
          </p:cNvSpPr>
          <p:nvPr>
            <p:ph idx="1"/>
          </p:nvPr>
        </p:nvSpPr>
        <p:spPr>
          <a:xfrm>
            <a:off x="457200" y="1600200"/>
            <a:ext cx="8229600" cy="4972072"/>
          </a:xfrm>
        </p:spPr>
        <p:txBody>
          <a:bodyPr>
            <a:normAutofit fontScale="77500" lnSpcReduction="20000"/>
          </a:bodyPr>
          <a:lstStyle/>
          <a:p>
            <a:r>
              <a:rPr lang="en-GB" dirty="0" smtClean="0"/>
              <a:t>They can tell you if it’s possible to make a product as well as the environmental impacts there could be</a:t>
            </a:r>
          </a:p>
          <a:p>
            <a:r>
              <a:rPr lang="en-GB" dirty="0" smtClean="0"/>
              <a:t>However, they are unable to tell you life you should make the product though therefore you have to consider other things when making your decision:</a:t>
            </a:r>
          </a:p>
          <a:p>
            <a:pPr lvl="1"/>
            <a:r>
              <a:rPr lang="en-GB" dirty="0" smtClean="0"/>
              <a:t>The production of the product will benefit some people e.g. Employees and customers. People need jobs and some products are essential to their customers</a:t>
            </a:r>
          </a:p>
          <a:p>
            <a:pPr lvl="1"/>
            <a:r>
              <a:rPr lang="en-GB" dirty="0" smtClean="0"/>
              <a:t>Some people could be badly affected depending on how it’s disposed of (could cause land pollution) or where the raw material comes from (pollution from the mine). </a:t>
            </a:r>
          </a:p>
          <a:p>
            <a:pPr lvl="1"/>
            <a:r>
              <a:rPr lang="en-GB" dirty="0" smtClean="0"/>
              <a:t>There are laws and limits in some countries towards how much impact a company can have on the environment</a:t>
            </a:r>
          </a:p>
          <a:p>
            <a:pPr lvl="2"/>
            <a:r>
              <a:rPr lang="en-GB" dirty="0" smtClean="0"/>
              <a:t>Poorer countries- may need money that manufacturing brings in</a:t>
            </a:r>
          </a:p>
          <a:p>
            <a:pPr lvl="2"/>
            <a:r>
              <a:rPr lang="en-GB" dirty="0" smtClean="0"/>
              <a:t>However, their governments are under pressure to be less strict about environmental concerns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Cycle Assessments</a:t>
            </a:r>
            <a:endParaRPr lang="en-GB" dirty="0"/>
          </a:p>
        </p:txBody>
      </p:sp>
      <p:sp>
        <p:nvSpPr>
          <p:cNvPr id="3" name="Content Placeholder 2"/>
          <p:cNvSpPr>
            <a:spLocks noGrp="1"/>
          </p:cNvSpPr>
          <p:nvPr>
            <p:ph idx="1"/>
          </p:nvPr>
        </p:nvSpPr>
        <p:spPr>
          <a:xfrm>
            <a:off x="457200" y="1600200"/>
            <a:ext cx="8229600" cy="4686320"/>
          </a:xfrm>
        </p:spPr>
        <p:txBody>
          <a:bodyPr>
            <a:normAutofit fontScale="92500"/>
          </a:bodyPr>
          <a:lstStyle/>
          <a:p>
            <a:r>
              <a:rPr lang="en-GB" dirty="0" smtClean="0"/>
              <a:t>The information from the LCA can be used by the companies to set up a process that doesn't harm the environment so much in order to insure that future generations don’t suffer</a:t>
            </a:r>
          </a:p>
          <a:p>
            <a:r>
              <a:rPr lang="en-GB" dirty="0" smtClean="0"/>
              <a:t>This is key to insure a SUSTAINABLE DEVELOPMENT</a:t>
            </a:r>
          </a:p>
          <a:p>
            <a:pPr lvl="1"/>
            <a:r>
              <a:rPr lang="en-GB" dirty="0" smtClean="0"/>
              <a:t>Example- A paper company can take steps to protect the wildlife that lives in the forests by only using wood from forests that are replanted and regrow faster than the company is felling (cutting them down) them</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Natural materials</a:t>
            </a:r>
            <a:endParaRPr lang="en-GB" dirty="0"/>
          </a:p>
        </p:txBody>
      </p:sp>
      <p:sp>
        <p:nvSpPr>
          <p:cNvPr id="3" name="Content Placeholder 2"/>
          <p:cNvSpPr>
            <a:spLocks noGrp="1"/>
          </p:cNvSpPr>
          <p:nvPr>
            <p:ph idx="1"/>
          </p:nvPr>
        </p:nvSpPr>
        <p:spPr/>
        <p:txBody>
          <a:bodyPr/>
          <a:lstStyle/>
          <a:p>
            <a:r>
              <a:rPr lang="en-GB" dirty="0" smtClean="0"/>
              <a:t>They are made by living things</a:t>
            </a:r>
          </a:p>
          <a:p>
            <a:r>
              <a:rPr lang="en-GB" dirty="0" smtClean="0"/>
              <a:t>Materials from plants:</a:t>
            </a:r>
          </a:p>
          <a:p>
            <a:pPr lvl="1"/>
            <a:r>
              <a:rPr lang="en-GB" dirty="0" smtClean="0"/>
              <a:t>Wood and paper are from trees</a:t>
            </a:r>
          </a:p>
          <a:p>
            <a:pPr lvl="1"/>
            <a:r>
              <a:rPr lang="en-GB" dirty="0" smtClean="0"/>
              <a:t>Cotton comes from the cotton plant</a:t>
            </a:r>
          </a:p>
          <a:p>
            <a:r>
              <a:rPr lang="en-GB" dirty="0" smtClean="0"/>
              <a:t>Materials from animals:</a:t>
            </a:r>
          </a:p>
          <a:p>
            <a:pPr lvl="1"/>
            <a:r>
              <a:rPr lang="en-GB" dirty="0" smtClean="0"/>
              <a:t>Wool comes from sheep</a:t>
            </a:r>
          </a:p>
          <a:p>
            <a:pPr lvl="1"/>
            <a:r>
              <a:rPr lang="en-GB" dirty="0" smtClean="0"/>
              <a:t>Silk is made from silkworm larva</a:t>
            </a:r>
          </a:p>
          <a:p>
            <a:pPr lvl="1"/>
            <a:r>
              <a:rPr lang="en-GB" dirty="0" smtClean="0"/>
              <a:t>Leather comes from cows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Synthetic materials</a:t>
            </a:r>
            <a:endParaRPr lang="en-GB" dirty="0"/>
          </a:p>
        </p:txBody>
      </p:sp>
      <p:sp>
        <p:nvSpPr>
          <p:cNvPr id="3" name="Content Placeholder 2"/>
          <p:cNvSpPr>
            <a:spLocks noGrp="1"/>
          </p:cNvSpPr>
          <p:nvPr>
            <p:ph idx="1"/>
          </p:nvPr>
        </p:nvSpPr>
        <p:spPr/>
        <p:txBody>
          <a:bodyPr/>
          <a:lstStyle/>
          <a:p>
            <a:r>
              <a:rPr lang="en-GB" dirty="0" smtClean="0"/>
              <a:t>These are man-made</a:t>
            </a:r>
          </a:p>
          <a:p>
            <a:r>
              <a:rPr lang="en-GB" dirty="0" smtClean="0"/>
              <a:t>Common example- rubber:</a:t>
            </a:r>
          </a:p>
          <a:p>
            <a:pPr lvl="1"/>
            <a:r>
              <a:rPr lang="en-GB" dirty="0" smtClean="0"/>
              <a:t>Used to come from sap of the rubber tree</a:t>
            </a:r>
          </a:p>
          <a:p>
            <a:pPr lvl="2"/>
            <a:r>
              <a:rPr lang="en-GB" dirty="0" smtClean="0"/>
              <a:t>Car tyres are made that way</a:t>
            </a:r>
          </a:p>
          <a:p>
            <a:pPr lvl="1"/>
            <a:r>
              <a:rPr lang="en-GB" dirty="0" smtClean="0"/>
              <a:t>You can now make it in a factory</a:t>
            </a:r>
          </a:p>
          <a:p>
            <a:pPr lvl="1"/>
            <a:r>
              <a:rPr lang="en-GB" dirty="0" smtClean="0"/>
              <a:t>The advantage- you are able to control its properties (make it suitable for different purposes)</a:t>
            </a:r>
          </a:p>
          <a:p>
            <a:pPr lvl="1"/>
            <a:r>
              <a:rPr lang="en-GB" dirty="0" smtClean="0"/>
              <a:t>The disadvantage- it’s cheaper to use rubber from the sap of the rubber tree</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Properties of materials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Different materials have different properties:</a:t>
            </a:r>
          </a:p>
          <a:p>
            <a:r>
              <a:rPr lang="en-GB" b="1" dirty="0" smtClean="0"/>
              <a:t>Melting point- </a:t>
            </a:r>
            <a:r>
              <a:rPr lang="en-GB" dirty="0" smtClean="0"/>
              <a:t>the temperature where the solid material turns to liquid</a:t>
            </a:r>
          </a:p>
          <a:p>
            <a:r>
              <a:rPr lang="en-GB" b="1" dirty="0" smtClean="0"/>
              <a:t>Strength-</a:t>
            </a:r>
            <a:r>
              <a:rPr lang="en-GB" dirty="0" smtClean="0"/>
              <a:t> how good the material is at resisting force. The strength can be judged by seeing how much force is needed for break is or deform it:</a:t>
            </a:r>
          </a:p>
          <a:p>
            <a:pPr marL="971550" lvl="1" indent="-514350">
              <a:buFont typeface="+mj-lt"/>
              <a:buAutoNum type="arabicPeriod"/>
            </a:pPr>
            <a:r>
              <a:rPr lang="en-GB" b="1" dirty="0" smtClean="0"/>
              <a:t>Tensile strength- </a:t>
            </a:r>
            <a:r>
              <a:rPr lang="en-GB" dirty="0" smtClean="0"/>
              <a:t>how much a material can resist a pulling force</a:t>
            </a:r>
          </a:p>
          <a:p>
            <a:pPr marL="971550" lvl="1" indent="-514350">
              <a:buFont typeface="+mj-lt"/>
              <a:buAutoNum type="arabicPeriod"/>
            </a:pPr>
            <a:r>
              <a:rPr lang="en-GB" b="1" dirty="0" smtClean="0"/>
              <a:t>Compressive force- </a:t>
            </a:r>
            <a:r>
              <a:rPr lang="en-GB" dirty="0" smtClean="0"/>
              <a:t>how much a material can resist a pushing force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Properties of materials</a:t>
            </a:r>
            <a:endParaRPr lang="en-GB" dirty="0"/>
          </a:p>
        </p:txBody>
      </p:sp>
      <p:sp>
        <p:nvSpPr>
          <p:cNvPr id="3" name="Content Placeholder 2"/>
          <p:cNvSpPr>
            <a:spLocks noGrp="1"/>
          </p:cNvSpPr>
          <p:nvPr>
            <p:ph idx="1"/>
          </p:nvPr>
        </p:nvSpPr>
        <p:spPr/>
        <p:txBody>
          <a:bodyPr>
            <a:normAutofit fontScale="85000" lnSpcReduction="10000"/>
          </a:bodyPr>
          <a:lstStyle/>
          <a:p>
            <a:r>
              <a:rPr lang="en-GB" b="1" dirty="0" smtClean="0"/>
              <a:t>Stiffness-</a:t>
            </a:r>
            <a:r>
              <a:rPr lang="en-GB" dirty="0" smtClean="0"/>
              <a:t> this type of material is good at not bending when a force is applied to it (not the same as strength i.e. A bendy material can still be strong if a big force does not permanently deform it)</a:t>
            </a:r>
          </a:p>
          <a:p>
            <a:r>
              <a:rPr lang="en-GB" b="1" dirty="0" smtClean="0"/>
              <a:t>Hardness- </a:t>
            </a:r>
            <a:r>
              <a:rPr lang="en-GB" dirty="0" smtClean="0"/>
              <a:t>how difficult it is to cut into the material</a:t>
            </a:r>
          </a:p>
          <a:p>
            <a:r>
              <a:rPr lang="en-GB" b="1" dirty="0" smtClean="0"/>
              <a:t>Density-</a:t>
            </a:r>
            <a:r>
              <a:rPr lang="en-GB" dirty="0" smtClean="0"/>
              <a:t> a material’s mass per unit volume. It is not the same as mass or weight however</a:t>
            </a:r>
          </a:p>
          <a:p>
            <a:pPr lvl="1"/>
            <a:r>
              <a:rPr lang="en-GB" dirty="0" smtClean="0"/>
              <a:t>For example, air is not very dense (you’d need a huge volume to make up 1kg of mass)</a:t>
            </a:r>
          </a:p>
          <a:p>
            <a:pPr lvl="1"/>
            <a:r>
              <a:rPr lang="en-GB" dirty="0" smtClean="0"/>
              <a:t>Gold is very dense and therefore would need only a small volume to make up 1kg of mass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measurements</a:t>
            </a:r>
            <a:endParaRPr lang="en-GB" dirty="0"/>
          </a:p>
        </p:txBody>
      </p:sp>
      <p:sp>
        <p:nvSpPr>
          <p:cNvPr id="3" name="Content Placeholder 2"/>
          <p:cNvSpPr>
            <a:spLocks noGrp="1"/>
          </p:cNvSpPr>
          <p:nvPr>
            <p:ph idx="1"/>
          </p:nvPr>
        </p:nvSpPr>
        <p:spPr>
          <a:xfrm>
            <a:off x="457200" y="1428736"/>
            <a:ext cx="8229600" cy="5214974"/>
          </a:xfrm>
        </p:spPr>
        <p:txBody>
          <a:bodyPr>
            <a:normAutofit fontScale="77500" lnSpcReduction="20000"/>
          </a:bodyPr>
          <a:lstStyle/>
          <a:p>
            <a:r>
              <a:rPr lang="en-GB" dirty="0" smtClean="0"/>
              <a:t>Reasons why results may not be accurate:</a:t>
            </a:r>
          </a:p>
          <a:p>
            <a:pPr lvl="1"/>
            <a:r>
              <a:rPr lang="en-GB" dirty="0" smtClean="0"/>
              <a:t>A fault in equipment</a:t>
            </a:r>
          </a:p>
          <a:p>
            <a:pPr lvl="1"/>
            <a:r>
              <a:rPr lang="en-GB" dirty="0" smtClean="0"/>
              <a:t>Human error such as inaccurate measuring, reading, or recording</a:t>
            </a:r>
          </a:p>
          <a:p>
            <a:pPr lvl="1"/>
            <a:r>
              <a:rPr lang="en-GB" dirty="0" smtClean="0"/>
              <a:t>Samples and techniques have to be the same</a:t>
            </a:r>
          </a:p>
          <a:p>
            <a:r>
              <a:rPr lang="en-GB" dirty="0" smtClean="0"/>
              <a:t>To get an accurate result, you must take measurements several times to make it more reliable</a:t>
            </a:r>
          </a:p>
          <a:p>
            <a:r>
              <a:rPr lang="en-GB" dirty="0" smtClean="0"/>
              <a:t>They need to be carefully designed:</a:t>
            </a:r>
          </a:p>
          <a:p>
            <a:pPr lvl="1"/>
            <a:r>
              <a:rPr lang="en-GB" dirty="0" smtClean="0"/>
              <a:t>You need to make sure it’s a fair test</a:t>
            </a:r>
          </a:p>
          <a:p>
            <a:pPr lvl="1"/>
            <a:r>
              <a:rPr lang="en-GB" dirty="0" smtClean="0"/>
              <a:t>To make it a </a:t>
            </a:r>
            <a:r>
              <a:rPr lang="en-GB" dirty="0" smtClean="0"/>
              <a:t>fair </a:t>
            </a:r>
            <a:r>
              <a:rPr lang="en-GB" dirty="0" smtClean="0"/>
              <a:t>test:</a:t>
            </a:r>
          </a:p>
          <a:p>
            <a:pPr lvl="2"/>
            <a:r>
              <a:rPr lang="en-GB" dirty="0" smtClean="0"/>
              <a:t>Only vary one factor </a:t>
            </a:r>
          </a:p>
          <a:p>
            <a:pPr lvl="2"/>
            <a:r>
              <a:rPr lang="en-GB" dirty="0" smtClean="0"/>
              <a:t>Only measure one thing at a time</a:t>
            </a:r>
          </a:p>
          <a:p>
            <a:pPr lvl="2"/>
            <a:r>
              <a:rPr lang="en-GB" dirty="0" smtClean="0"/>
              <a:t>E.g. If you’re measuring density of different materials, only change the material each time</a:t>
            </a:r>
          </a:p>
          <a:p>
            <a:pPr lvl="2"/>
            <a:r>
              <a:rPr lang="en-GB" dirty="0" smtClean="0"/>
              <a:t>Repeat the test and make sure the factors are the same (must be controlled)</a:t>
            </a:r>
          </a:p>
          <a:p>
            <a:pPr lvl="2"/>
            <a:endParaRPr lang="en-GB" dirty="0" smtClean="0"/>
          </a:p>
          <a:p>
            <a:pPr lvl="1"/>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Range</a:t>
            </a:r>
            <a:endParaRPr lang="en-GB" dirty="0"/>
          </a:p>
        </p:txBody>
      </p:sp>
      <p:sp>
        <p:nvSpPr>
          <p:cNvPr id="3" name="Content Placeholder 2"/>
          <p:cNvSpPr>
            <a:spLocks noGrp="1"/>
          </p:cNvSpPr>
          <p:nvPr>
            <p:ph idx="1"/>
          </p:nvPr>
        </p:nvSpPr>
        <p:spPr/>
        <p:txBody>
          <a:bodyPr>
            <a:normAutofit lnSpcReduction="10000"/>
          </a:bodyPr>
          <a:lstStyle/>
          <a:p>
            <a:r>
              <a:rPr lang="en-GB" dirty="0" smtClean="0"/>
              <a:t>This is the highest value and lowest value in a set of measurements that shows the range for example 19-25 is the range for a set of measurements with the lowest value 19 and the highest value 25.</a:t>
            </a:r>
          </a:p>
          <a:p>
            <a:r>
              <a:rPr lang="en-GB" dirty="0" smtClean="0"/>
              <a:t>The less variation there is within a set of measurements, the more reliable they are</a:t>
            </a:r>
          </a:p>
          <a:p>
            <a:pPr lvl="1"/>
            <a:r>
              <a:rPr lang="en-GB" dirty="0" smtClean="0"/>
              <a:t>Basically, the smaller the range, the more reliable the data is</a:t>
            </a:r>
          </a:p>
          <a:p>
            <a:endParaRPr lang="en-GB" dirty="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Range and mean</a:t>
            </a:r>
            <a:endParaRPr lang="en-GB" dirty="0"/>
          </a:p>
        </p:txBody>
      </p:sp>
      <p:sp>
        <p:nvSpPr>
          <p:cNvPr id="3" name="Content Placeholder 2"/>
          <p:cNvSpPr>
            <a:spLocks noGrp="1"/>
          </p:cNvSpPr>
          <p:nvPr>
            <p:ph idx="1"/>
          </p:nvPr>
        </p:nvSpPr>
        <p:spPr/>
        <p:txBody>
          <a:bodyPr/>
          <a:lstStyle/>
          <a:p>
            <a:pPr>
              <a:buNone/>
            </a:pPr>
            <a:r>
              <a:rPr lang="en-GB" dirty="0" smtClean="0"/>
              <a:t>    </a:t>
            </a:r>
          </a:p>
          <a:p>
            <a:pPr>
              <a:buNone/>
            </a:pPr>
            <a:endParaRPr lang="en-GB" dirty="0"/>
          </a:p>
          <a:p>
            <a:pPr>
              <a:buNone/>
            </a:pPr>
            <a:r>
              <a:rPr lang="en-GB" dirty="0" smtClean="0"/>
              <a:t>If </a:t>
            </a:r>
            <a:r>
              <a:rPr lang="en-GB" dirty="0"/>
              <a:t>the mean of one set of data lies outside the range of another set of data, the two sets of data show </a:t>
            </a:r>
            <a:r>
              <a:rPr lang="en-GB" dirty="0" smtClean="0"/>
              <a:t>a</a:t>
            </a:r>
            <a:r>
              <a:rPr lang="en-GB" dirty="0"/>
              <a:t> </a:t>
            </a:r>
            <a:r>
              <a:rPr lang="en-GB" b="1" dirty="0" smtClean="0"/>
              <a:t>Real difference</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1932</Words>
  <Application>Microsoft Office PowerPoint</Application>
  <PresentationFormat>On-screen Show (4:3)</PresentationFormat>
  <Paragraphs>190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Chemistry- C2</vt:lpstr>
      <vt:lpstr>Materials</vt:lpstr>
      <vt:lpstr>Natural materials</vt:lpstr>
      <vt:lpstr>Synthetic materials</vt:lpstr>
      <vt:lpstr>Properties of materials</vt:lpstr>
      <vt:lpstr>Properties of materials</vt:lpstr>
      <vt:lpstr>Making measurements</vt:lpstr>
      <vt:lpstr>Range</vt:lpstr>
      <vt:lpstr>Range and mean</vt:lpstr>
      <vt:lpstr>Mean</vt:lpstr>
      <vt:lpstr>Properties of materials- possible uses depend on its properties</vt:lpstr>
      <vt:lpstr>The use depends on its properties</vt:lpstr>
      <vt:lpstr>The properties of products depends on the materials it’s made from</vt:lpstr>
      <vt:lpstr>Suitability of different materials</vt:lpstr>
      <vt:lpstr>Crude oil</vt:lpstr>
      <vt:lpstr>Polymerisation</vt:lpstr>
      <vt:lpstr>Polymers</vt:lpstr>
      <vt:lpstr>Polymer Properties</vt:lpstr>
      <vt:lpstr>Polymer Properties</vt:lpstr>
      <vt:lpstr>Modification of polymers</vt:lpstr>
      <vt:lpstr>Modification of polymers</vt:lpstr>
      <vt:lpstr>Modification of polymers</vt:lpstr>
      <vt:lpstr>Life Cycle Assessments</vt:lpstr>
      <vt:lpstr>Life Cycle Assessment</vt:lpstr>
      <vt:lpstr>Life Cycle Assessments</vt:lpstr>
      <vt:lpstr>Life Cycle Assessments</vt:lpstr>
      <vt:lpstr>Life Cycle Assessments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dc:title>
  <dc:creator>Smith Family</dc:creator>
  <cp:lastModifiedBy>Michelle Meyers</cp:lastModifiedBy>
  <cp:revision>41</cp:revision>
  <dcterms:created xsi:type="dcterms:W3CDTF">2011-06-02T12:36:46Z</dcterms:created>
  <dcterms:modified xsi:type="dcterms:W3CDTF">2014-11-04T09:50:04Z</dcterms:modified>
</cp:coreProperties>
</file>