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5" r:id="rId8"/>
    <p:sldId id="262" r:id="rId9"/>
    <p:sldId id="263" r:id="rId10"/>
    <p:sldId id="264" r:id="rId11"/>
    <p:sldId id="266" r:id="rId12"/>
    <p:sldId id="267" r:id="rId13"/>
    <p:sldId id="268" r:id="rId14"/>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70" d="100"/>
          <a:sy n="70" d="100"/>
        </p:scale>
        <p:origin x="-1890" y="34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en-GB"/>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86556297-F9FA-47A7-9D87-FEFA1F90A302}" type="datetimeFigureOut">
              <a:rPr lang="en-GB" smtClean="0"/>
              <a:t>27/03/2015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C93D68-3D53-4FA6-94F5-8B0B44271752}" type="slidenum">
              <a:rPr lang="en-GB" smtClean="0"/>
              <a:t>‹#›</a:t>
            </a:fld>
            <a:endParaRPr lang="en-GB"/>
          </a:p>
        </p:txBody>
      </p:sp>
    </p:spTree>
    <p:extLst>
      <p:ext uri="{BB962C8B-B14F-4D97-AF65-F5344CB8AC3E}">
        <p14:creationId xmlns:p14="http://schemas.microsoft.com/office/powerpoint/2010/main" val="39155333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6556297-F9FA-47A7-9D87-FEFA1F90A302}" type="datetimeFigureOut">
              <a:rPr lang="en-GB" smtClean="0"/>
              <a:t>27/03/2015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C93D68-3D53-4FA6-94F5-8B0B44271752}" type="slidenum">
              <a:rPr lang="en-GB" smtClean="0"/>
              <a:t>‹#›</a:t>
            </a:fld>
            <a:endParaRPr lang="en-GB"/>
          </a:p>
        </p:txBody>
      </p:sp>
    </p:spTree>
    <p:extLst>
      <p:ext uri="{BB962C8B-B14F-4D97-AF65-F5344CB8AC3E}">
        <p14:creationId xmlns:p14="http://schemas.microsoft.com/office/powerpoint/2010/main" val="24197332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729037" y="488951"/>
            <a:ext cx="1157288" cy="10401300"/>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257175" y="488951"/>
            <a:ext cx="3357563" cy="104013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6556297-F9FA-47A7-9D87-FEFA1F90A302}" type="datetimeFigureOut">
              <a:rPr lang="en-GB" smtClean="0"/>
              <a:t>27/03/2015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C93D68-3D53-4FA6-94F5-8B0B44271752}" type="slidenum">
              <a:rPr lang="en-GB" smtClean="0"/>
              <a:t>‹#›</a:t>
            </a:fld>
            <a:endParaRPr lang="en-GB"/>
          </a:p>
        </p:txBody>
      </p:sp>
    </p:spTree>
    <p:extLst>
      <p:ext uri="{BB962C8B-B14F-4D97-AF65-F5344CB8AC3E}">
        <p14:creationId xmlns:p14="http://schemas.microsoft.com/office/powerpoint/2010/main" val="295201201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86556297-F9FA-47A7-9D87-FEFA1F90A302}" type="datetimeFigureOut">
              <a:rPr lang="en-GB" smtClean="0"/>
              <a:t>27/03/2015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C93D68-3D53-4FA6-94F5-8B0B44271752}" type="slidenum">
              <a:rPr lang="en-GB" smtClean="0"/>
              <a:t>‹#›</a:t>
            </a:fld>
            <a:endParaRPr lang="en-GB"/>
          </a:p>
        </p:txBody>
      </p:sp>
    </p:spTree>
    <p:extLst>
      <p:ext uri="{BB962C8B-B14F-4D97-AF65-F5344CB8AC3E}">
        <p14:creationId xmlns:p14="http://schemas.microsoft.com/office/powerpoint/2010/main" val="2665934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6556297-F9FA-47A7-9D87-FEFA1F90A302}" type="datetimeFigureOut">
              <a:rPr lang="en-GB" smtClean="0"/>
              <a:t>27/03/2015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AC93D68-3D53-4FA6-94F5-8B0B44271752}" type="slidenum">
              <a:rPr lang="en-GB" smtClean="0"/>
              <a:t>‹#›</a:t>
            </a:fld>
            <a:endParaRPr lang="en-GB"/>
          </a:p>
        </p:txBody>
      </p:sp>
    </p:spTree>
    <p:extLst>
      <p:ext uri="{BB962C8B-B14F-4D97-AF65-F5344CB8AC3E}">
        <p14:creationId xmlns:p14="http://schemas.microsoft.com/office/powerpoint/2010/main" val="2754866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86556297-F9FA-47A7-9D87-FEFA1F90A302}" type="datetimeFigureOut">
              <a:rPr lang="en-GB" smtClean="0"/>
              <a:t>27/03/2015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AC93D68-3D53-4FA6-94F5-8B0B44271752}" type="slidenum">
              <a:rPr lang="en-GB" smtClean="0"/>
              <a:t>‹#›</a:t>
            </a:fld>
            <a:endParaRPr lang="en-GB"/>
          </a:p>
        </p:txBody>
      </p:sp>
    </p:spTree>
    <p:extLst>
      <p:ext uri="{BB962C8B-B14F-4D97-AF65-F5344CB8AC3E}">
        <p14:creationId xmlns:p14="http://schemas.microsoft.com/office/powerpoint/2010/main" val="297236266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524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86556297-F9FA-47A7-9D87-FEFA1F90A302}" type="datetimeFigureOut">
              <a:rPr lang="en-GB" smtClean="0"/>
              <a:t>27/03/2015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AC93D68-3D53-4FA6-94F5-8B0B44271752}" type="slidenum">
              <a:rPr lang="en-GB" smtClean="0"/>
              <a:t>‹#›</a:t>
            </a:fld>
            <a:endParaRPr lang="en-GB"/>
          </a:p>
        </p:txBody>
      </p:sp>
    </p:spTree>
    <p:extLst>
      <p:ext uri="{BB962C8B-B14F-4D97-AF65-F5344CB8AC3E}">
        <p14:creationId xmlns:p14="http://schemas.microsoft.com/office/powerpoint/2010/main" val="285428841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86556297-F9FA-47A7-9D87-FEFA1F90A302}" type="datetimeFigureOut">
              <a:rPr lang="en-GB" smtClean="0"/>
              <a:t>27/03/2015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AC93D68-3D53-4FA6-94F5-8B0B44271752}" type="slidenum">
              <a:rPr lang="en-GB" smtClean="0"/>
              <a:t>‹#›</a:t>
            </a:fld>
            <a:endParaRPr lang="en-GB"/>
          </a:p>
        </p:txBody>
      </p:sp>
    </p:spTree>
    <p:extLst>
      <p:ext uri="{BB962C8B-B14F-4D97-AF65-F5344CB8AC3E}">
        <p14:creationId xmlns:p14="http://schemas.microsoft.com/office/powerpoint/2010/main" val="192903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6556297-F9FA-47A7-9D87-FEFA1F90A302}" type="datetimeFigureOut">
              <a:rPr lang="en-GB" smtClean="0"/>
              <a:t>27/03/2015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AC93D68-3D53-4FA6-94F5-8B0B44271752}" type="slidenum">
              <a:rPr lang="en-GB" smtClean="0"/>
              <a:t>‹#›</a:t>
            </a:fld>
            <a:endParaRPr lang="en-GB"/>
          </a:p>
        </p:txBody>
      </p:sp>
    </p:spTree>
    <p:extLst>
      <p:ext uri="{BB962C8B-B14F-4D97-AF65-F5344CB8AC3E}">
        <p14:creationId xmlns:p14="http://schemas.microsoft.com/office/powerpoint/2010/main" val="23863011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556297-F9FA-47A7-9D87-FEFA1F90A302}" type="datetimeFigureOut">
              <a:rPr lang="en-GB" smtClean="0"/>
              <a:t>27/03/2015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AC93D68-3D53-4FA6-94F5-8B0B44271752}" type="slidenum">
              <a:rPr lang="en-GB" smtClean="0"/>
              <a:t>‹#›</a:t>
            </a:fld>
            <a:endParaRPr lang="en-GB"/>
          </a:p>
        </p:txBody>
      </p:sp>
    </p:spTree>
    <p:extLst>
      <p:ext uri="{BB962C8B-B14F-4D97-AF65-F5344CB8AC3E}">
        <p14:creationId xmlns:p14="http://schemas.microsoft.com/office/powerpoint/2010/main" val="10491980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6556297-F9FA-47A7-9D87-FEFA1F90A302}" type="datetimeFigureOut">
              <a:rPr lang="en-GB" smtClean="0"/>
              <a:t>27/03/2015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AC93D68-3D53-4FA6-94F5-8B0B44271752}" type="slidenum">
              <a:rPr lang="en-GB" smtClean="0"/>
              <a:t>‹#›</a:t>
            </a:fld>
            <a:endParaRPr lang="en-GB"/>
          </a:p>
        </p:txBody>
      </p:sp>
    </p:spTree>
    <p:extLst>
      <p:ext uri="{BB962C8B-B14F-4D97-AF65-F5344CB8AC3E}">
        <p14:creationId xmlns:p14="http://schemas.microsoft.com/office/powerpoint/2010/main" val="166673337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86556297-F9FA-47A7-9D87-FEFA1F90A302}" type="datetimeFigureOut">
              <a:rPr lang="en-GB" smtClean="0"/>
              <a:t>27/03/2015</a:t>
            </a:fld>
            <a:endParaRPr lang="en-GB"/>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AC93D68-3D53-4FA6-94F5-8B0B44271752}" type="slidenum">
              <a:rPr lang="en-GB" smtClean="0"/>
              <a:t>‹#›</a:t>
            </a:fld>
            <a:endParaRPr lang="en-GB"/>
          </a:p>
        </p:txBody>
      </p:sp>
    </p:spTree>
    <p:extLst>
      <p:ext uri="{BB962C8B-B14F-4D97-AF65-F5344CB8AC3E}">
        <p14:creationId xmlns:p14="http://schemas.microsoft.com/office/powerpoint/2010/main" val="15220915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332656" y="251520"/>
            <a:ext cx="6172200" cy="749432"/>
          </a:xfrm>
        </p:spPr>
        <p:txBody>
          <a:bodyPr>
            <a:normAutofit fontScale="90000"/>
          </a:bodyPr>
          <a:lstStyle/>
          <a:p>
            <a:r>
              <a:rPr lang="en-GB" dirty="0" smtClean="0"/>
              <a:t>1. Clues in rocks</a:t>
            </a:r>
            <a:endParaRPr lang="en-GB" dirty="0"/>
          </a:p>
        </p:txBody>
      </p:sp>
      <p:sp>
        <p:nvSpPr>
          <p:cNvPr id="5" name="Content Placeholder 4"/>
          <p:cNvSpPr>
            <a:spLocks noGrp="1"/>
          </p:cNvSpPr>
          <p:nvPr>
            <p:ph idx="1"/>
          </p:nvPr>
        </p:nvSpPr>
        <p:spPr>
          <a:xfrm>
            <a:off x="342900" y="1187625"/>
            <a:ext cx="6172200" cy="6980594"/>
          </a:xfrm>
        </p:spPr>
        <p:txBody>
          <a:bodyPr>
            <a:normAutofit/>
          </a:bodyPr>
          <a:lstStyle/>
          <a:p>
            <a:pPr marL="0" indent="0">
              <a:buNone/>
            </a:pPr>
            <a:r>
              <a:rPr lang="en-GB" sz="2000" dirty="0" smtClean="0"/>
              <a:t>Geologists look for clues in rocks. They study them to see how the Earth’s surface has changed.  They look at how the rocks have formed and how they  have changed.</a:t>
            </a:r>
          </a:p>
          <a:p>
            <a:pPr marL="0" indent="0">
              <a:buNone/>
            </a:pPr>
            <a:endParaRPr lang="en-GB" sz="2000" dirty="0"/>
          </a:p>
          <a:p>
            <a:pPr marL="0" indent="0">
              <a:buNone/>
            </a:pPr>
            <a:r>
              <a:rPr lang="en-GB" sz="2000" dirty="0" smtClean="0"/>
              <a:t>Copy the table below and  explain the following clues that can be found in rocks.</a:t>
            </a:r>
          </a:p>
          <a:p>
            <a:pPr marL="0" indent="0">
              <a:buNone/>
            </a:pPr>
            <a:r>
              <a:rPr lang="en-GB" sz="2000" dirty="0" smtClean="0"/>
              <a:t> </a:t>
            </a:r>
            <a:endParaRPr lang="en-GB" sz="2000" dirty="0"/>
          </a:p>
        </p:txBody>
      </p:sp>
      <p:graphicFrame>
        <p:nvGraphicFramePr>
          <p:cNvPr id="6" name="Table 5"/>
          <p:cNvGraphicFramePr>
            <a:graphicFrameLocks noGrp="1"/>
          </p:cNvGraphicFramePr>
          <p:nvPr>
            <p:extLst>
              <p:ext uri="{D42A27DB-BD31-4B8C-83A1-F6EECF244321}">
                <p14:modId xmlns:p14="http://schemas.microsoft.com/office/powerpoint/2010/main" val="2480431816"/>
              </p:ext>
            </p:extLst>
          </p:nvPr>
        </p:nvGraphicFramePr>
        <p:xfrm>
          <a:off x="404664" y="3851920"/>
          <a:ext cx="6120680" cy="4161656"/>
        </p:xfrm>
        <a:graphic>
          <a:graphicData uri="http://schemas.openxmlformats.org/drawingml/2006/table">
            <a:tbl>
              <a:tblPr firstRow="1" bandRow="1">
                <a:tableStyleId>{5C22544A-7EE6-4342-B048-85BDC9FD1C3A}</a:tableStyleId>
              </a:tblPr>
              <a:tblGrid>
                <a:gridCol w="1224136"/>
                <a:gridCol w="4896544"/>
              </a:tblGrid>
              <a:tr h="504056">
                <a:tc>
                  <a:txBody>
                    <a:bodyPr/>
                    <a:lstStyle/>
                    <a:p>
                      <a:r>
                        <a:rPr lang="en-GB" sz="2000" dirty="0" smtClean="0">
                          <a:solidFill>
                            <a:schemeClr val="tx1"/>
                          </a:solidFill>
                        </a:rPr>
                        <a:t>Clues</a:t>
                      </a:r>
                      <a:endParaRPr lang="en-GB"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sz="2000" dirty="0" smtClean="0">
                          <a:solidFill>
                            <a:schemeClr val="tx1"/>
                          </a:solidFill>
                        </a:rPr>
                        <a:t>What the clue tells us?</a:t>
                      </a:r>
                      <a:endParaRPr lang="en-GB" sz="2000"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04056">
                <a:tc>
                  <a:txBody>
                    <a:bodyPr/>
                    <a:lstStyle/>
                    <a:p>
                      <a:r>
                        <a:rPr lang="en-GB" dirty="0" smtClean="0">
                          <a:solidFill>
                            <a:schemeClr val="tx1"/>
                          </a:solidFill>
                        </a:rPr>
                        <a:t>Magnetic particles in rocks.</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04056">
                <a:tc>
                  <a:txBody>
                    <a:bodyPr/>
                    <a:lstStyle/>
                    <a:p>
                      <a:r>
                        <a:rPr lang="en-GB" dirty="0" smtClean="0">
                          <a:solidFill>
                            <a:schemeClr val="tx1"/>
                          </a:solidFill>
                        </a:rPr>
                        <a:t>Fossils in the rocks.</a:t>
                      </a: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04056">
                <a:tc>
                  <a:txBody>
                    <a:bodyPr/>
                    <a:lstStyle/>
                    <a:p>
                      <a:r>
                        <a:rPr lang="en-GB" dirty="0" smtClean="0">
                          <a:solidFill>
                            <a:schemeClr val="tx1"/>
                          </a:solidFill>
                        </a:rPr>
                        <a:t>Ripples in the rocks.</a:t>
                      </a: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504056">
                <a:tc>
                  <a:txBody>
                    <a:bodyPr/>
                    <a:lstStyle/>
                    <a:p>
                      <a:r>
                        <a:rPr lang="en-GB" dirty="0" smtClean="0">
                          <a:solidFill>
                            <a:schemeClr val="tx1"/>
                          </a:solidFill>
                        </a:rPr>
                        <a:t>Minerals in the rocks</a:t>
                      </a: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69690325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10. Risks of plasticisers</a:t>
            </a:r>
            <a:endParaRPr lang="en-GB" dirty="0"/>
          </a:p>
        </p:txBody>
      </p:sp>
      <p:sp>
        <p:nvSpPr>
          <p:cNvPr id="3" name="Content Placeholder 2"/>
          <p:cNvSpPr>
            <a:spLocks noGrp="1"/>
          </p:cNvSpPr>
          <p:nvPr>
            <p:ph idx="1"/>
          </p:nvPr>
        </p:nvSpPr>
        <p:spPr>
          <a:xfrm>
            <a:off x="188640" y="3707904"/>
            <a:ext cx="6587802" cy="5112568"/>
          </a:xfrm>
        </p:spPr>
        <p:txBody>
          <a:bodyPr>
            <a:normAutofit/>
          </a:bodyPr>
          <a:lstStyle/>
          <a:p>
            <a:pPr marL="0" indent="0">
              <a:buNone/>
            </a:pPr>
            <a:r>
              <a:rPr lang="en-GB" sz="2000" dirty="0" smtClean="0"/>
              <a:t>Toymakers like to use PVC because it is very versatile. The most common plasticiser used to make the PVC soft and flexible is phthalates. </a:t>
            </a:r>
          </a:p>
          <a:p>
            <a:pPr marL="0" indent="0">
              <a:buNone/>
            </a:pPr>
            <a:r>
              <a:rPr lang="en-GB" sz="2000" dirty="0" smtClean="0"/>
              <a:t>Some campaigners argue that phthalates should be banned. </a:t>
            </a:r>
          </a:p>
          <a:p>
            <a:pPr marL="0" indent="0">
              <a:buNone/>
            </a:pPr>
            <a:endParaRPr lang="en-GB" sz="2000" dirty="0"/>
          </a:p>
          <a:p>
            <a:pPr marL="0" indent="0">
              <a:buNone/>
            </a:pPr>
            <a:r>
              <a:rPr lang="en-GB" sz="2000" b="1" dirty="0" smtClean="0"/>
              <a:t>Think about things that</a:t>
            </a:r>
            <a:endParaRPr lang="en-GB" sz="2000" b="1" dirty="0"/>
          </a:p>
          <a:p>
            <a:pPr marL="457200" indent="-457200">
              <a:buAutoNum type="arabicPeriod"/>
            </a:pPr>
            <a:r>
              <a:rPr lang="en-GB" sz="2000" dirty="0" smtClean="0"/>
              <a:t>The public could do</a:t>
            </a:r>
          </a:p>
          <a:p>
            <a:pPr marL="457200" indent="-457200">
              <a:buAutoNum type="arabicPeriod"/>
            </a:pPr>
            <a:endParaRPr lang="en-GB" sz="2000" dirty="0"/>
          </a:p>
          <a:p>
            <a:pPr marL="457200" indent="-457200">
              <a:buAutoNum type="arabicPeriod"/>
            </a:pPr>
            <a:endParaRPr lang="en-GB" sz="2000" dirty="0" smtClean="0"/>
          </a:p>
          <a:p>
            <a:pPr marL="457200" indent="-457200">
              <a:buAutoNum type="arabicPeriod"/>
            </a:pPr>
            <a:r>
              <a:rPr lang="en-GB" sz="2000" dirty="0" smtClean="0"/>
              <a:t>Governments could do</a:t>
            </a:r>
          </a:p>
          <a:p>
            <a:pPr marL="457200" indent="-457200">
              <a:buAutoNum type="arabicPeriod"/>
            </a:pPr>
            <a:endParaRPr lang="en-GB" sz="2000" dirty="0" smtClean="0"/>
          </a:p>
          <a:p>
            <a:pPr marL="457200" indent="-457200">
              <a:buAutoNum type="arabicPeriod"/>
            </a:pPr>
            <a:endParaRPr lang="en-GB" sz="2000" dirty="0" smtClean="0"/>
          </a:p>
          <a:p>
            <a:pPr marL="457200" indent="-457200">
              <a:buAutoNum type="arabicPeriod"/>
            </a:pPr>
            <a:r>
              <a:rPr lang="en-GB" sz="2000" dirty="0" smtClean="0"/>
              <a:t>Scientists could do </a:t>
            </a:r>
            <a:endParaRPr lang="en-GB" sz="2000"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04517" y="1466362"/>
            <a:ext cx="2352675" cy="19431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AutoShape 4" descr="data:image/jpeg;base64,/9j/4AAQSkZJRgABAQAAAQABAAD/2wCEAAkGBhQQEBQUExQUFBUUFRQVGBQVFBUaGBwVGBkYFxYWFhoaHyYgFxojGRQVHy8gJCc1LCwsFR4yNTMqNyYrLCkBCQoKDQwOGQ8PGTUkHiM1NS81NS8vLDU1Mis1MSk1LjU1NSwpKiwqLC80KSwsNiksLDUsKiw0MiwpLDUtLywyKf/AABEIALIAqgMBIgACEQEDEQH/xAAcAAEAAgMBAQEAAAAAAAAAAAAAAQcEBQYDAgj/xAA/EAACAQMDAgQCBwUHAwUAAAABAgMABBEFEiEGMQcTQVEiYRQyQnGBkaEjM1JygggVQ2KxwfAkg6I0RFNUkv/EABkBAQEBAQEBAAAAAAAAAAAAAAAEAwIBBf/EACIRAQACAgICAwADAAAAAAAAAAABAgMREkEEITFRcRMyYf/aAAwDAQACEQMRAD8AvGlKUClKUClKhmxQTUZrA1jX4LOIy3EixRqQCze57AAckn2AzXBr4rT3zsmlWEk6jg3E7eXErccEevBHG4H5UFmVGarz6f1EVJNtpo/ymSbP578V7r1fqduoN3pZkUAlnsplkYew8pviOfk1B3oNK5vpnxAs9QYpBL+1XO6GQFJRjv8AC3Jx647etdEHoPqlKUClKUClKUClKUClKUEVNRUMaD6pXN634gWNlL5VxcpHJgNsIYkA9idoOM/Otho3UlveLut545gMZ2OCRntuX6y/iKDaVreotcjsraSeU4SMZ4xknsqrn7RbAH388VsSap3+0TrDLDa243Ykd5WOcA+UAAv35kB+WKDX9M9Oz9SXLXt+WFohZYoVYhSc8oh9FXHxP3Y8ds4tG81S101IoEUKW+GG1hXMjn2jQenclzgdyT61HQkEaaZaLEdyCCPBB7kgFvx3Fq5DpjU459d1W5kYBbSJIVYt8KxpuMrZ+yMxsT/M1B2Wr6xdxpG8Nl52QTJGbiNJE7YVRtZZGPPAYdhzzXj0t1vBqBdIw8csR2ywTDbIn3rnBXPGRx+meL0Dxbm1HUhBAtvDb8kPPuMrKvoo3qN7fwjJUEnJxitT19rkKzRaxpzq7W9wba5IyFkG0Fc8/ErLldw7gjn4RQWN1b4f22oYdgYrheY7mH4ZVYfVJI+sBgcH8CK0PRnWU8V2dL1L/wBSuTDcAYWePBwe2N2Fbn12kHDL8XfafcrLEki52yIrrnvtYBhn54NVz476Y30OG8iystpMjB17hWI5z6YkWI5oLQpWu6f1QXVrBOO00SScdssMkDPseK2NApSlApSlApSlApSlAqGoDRhQUl050Rba1dapJdPJ5yXjxgRsF2xglY2wQQSQjLyPsV6zf2eWjYvb3xVgcpuh2svt+0jcEH5ha3fVfTV1p9+2qaevnBwoubQDlx2LIACSeFPGWBBI3AkDc9J+LFjqGED+TMeBDMQrE9hsbO18+wOflQctD0t1HaqBFewzjAGJDuIx2wZUzn55rnOqPDTW9SuPOuEty4RYxtlVVCrk8D72JPzPFX75grX6j1HbWxxPcQQk8gSzRofwDEE0HOQaTdxaP5FrDHZ3KIFRQ6sm7Kl3VvQtlyCwJB754NVfoXTWqaZJcmaxkuYrmKSGfy5FZismdzptJJbk915yRx3qy77xl0yL/wBwZTnGIY3b9cAfrWgm8Ybi6eOGwsZA8xCpJcghAT3baoIZQoLH4hjHY0FLHpe9zsNpdbsfVNtLk4Ge23PrXc6D4b6tNZtaeTHbwyTJM8kxw5KqQq7VJIQHnG3OTV/6ZbyJDGsziSQIod1XaGcDkhfsgn0rKAoNL0ZoD2FjDbvKZmjBG/GBgkkKoJJ2qCFGT2Fcl476j5el7M4M00a491UmRvy2CrGZ8d/zqitfuG6l1lLeE/8ASW2Q0ikEFMjzZQcYy+FRO/Az6mgtTw5tmj0myVu/0eM8/MbgPyNdJXlBCEUKoACgKAOwA4AH3DAr1oFKUoFKUoFK8bq6WJGd2CqoLMzEBQo5JYngAD1r5s75JkDxOsiNyHRlZT6cEHB5oMilKUClKUHyy5qmvEzwtuJL43tnHFMGCtJbyBeXHwk4OA4IwSM5yD8quevkqKCgtPhYqFPS4Z/tNmaNc/5RIhwPluNZ1voeo7iLfQtPt9wxumCSEfPJfGf6au/bU0FLP0v1EIW2zwQbASsVt5UZc+w2RgZxnG41tfDPxNLn6DqLNHeI+xTMNpkyfhRu2JAeMH6wIxk1aZqp/HPUbA2rxSGJrxdnlKvMq/EM7yOVUoz/AAsedwIHrQWwDWNqWpR20bSyukaL3dyAo9u/rn07n0rnfCyaV9ItGmdndkJ3MckqWbZknuduB+FdPcQq4G5QcEMMgHDDswz2I96CjvEDxFuNUn/u7T45QHJV8gpJKME7cNgxxbeTnBI74HBnp7pXqGwi8u2jto1JyR/0xdj7sxGWOOO9ZOiP9G6wuEHx+f5gOAPh3xLNz7YK7T94q6wKCmx1V1JajMtkk4B7iIMceuBA+fx21k2/9oBY3KXllNAwIB2tkj3JSRUYfdzVt4rxu7COZdsqJIv8LqGH5NkUHKaR4u6bcnC3KRnn4Z8xdvm3w/rmuuinDgFSCCAQQQRgjI5FclqXhHpk5ybVUOScxM8ec987CAa5mXwPa3JbTr+5tm77WOVLemTHs4xxyGoLWZq0PVnW1vpkXmXD4J+pGuDI59kXPYepPA/Kq+PR3UYbyxqMZQ8+ZuOfu/d7hW10DwYjWTz9Qme+n4PxlvLBHOMEkyDOeDhf8tBw3VmtaprdnNciP6Pp8Q3+WSR5gVhznvKR3yAEBXjkGu98BrwvpWw9obiaNf5Ttl5/qlasvxivVt9FnUYUyeVAgA4+J1yoA7YjVz+Fa7+z/ZlNLZyMCW5lZT7qoRMj+pXH4UFnUpSgUpSgUpSgV8P2r6JqrPHbrE29qlrG217kMZMYyIB8LD3G9jtz6hXFBgdUeJs99cfQNIyWLFWuVIxgY3GM8hYx6yn+nuK5fxC6Jg0u1tYmbfc3Upea7kBICpgNt9VXdKpJ5ZsHJ7CrT8KujFsLFGZQLidVklYjkZ5SIeyqD29yTW36q6HttTEYuULGMkqyuysN2NwyPQ7V4+QoM3QfISCGK3dHjSNVjKOrAooA3DacH0yR71sSua0nTfRVppwP0aFYy3DPyzkZzguxJxn0reF8UHK9OeHkFldT3StLJNOWJaVlO0M25guFGMnbycnCjt69TmsW01iKViqMCV7jnPt6960XVUtwHXyt+zHeMEnd88emMVPl8iuPH/JEb/EmbyqYsU5YjlH+e3Tg191rdE8wxIZfr+v+2fnjGa2VbUtyrFvtRjtzrFtfJSlK6dlQTU1qOo3u/LC2iwl2yDJM7BY+OHCKpMnr8OR6UFQeP/UAmnt7OMhjEDJIAezuMRqee+zJx3+NcZzVtdFaD9B0+2t8cxxLu/nbLSH/APbN+dUf0l05v6nMUkhufJlllllddpaSNcltuTwLhlx74+eK/RYFBNKUoFKUoFKg1NBDdq/LvixqJn1e6yf3bpCvJ4VAM49ssSce9fqFzxX5O8QbuOTUruSJ1kjeYsrp2P1e2QM8gjI49jjBIfrFf9zUM2K87S5WSNJFOVdQ6n5MNw/QitT1NbTSRYhJzn4gDgkdsA1nlvNKTaI2yzZJx45tEb11DcCTiteL+K58yJX5AKkr3GRjKn1xn868en7aVINsxJOTgEgkLx8JPr6n8a8tH6ZS3lZwxbjCgj6o9fvPYVhzy3inGvqfnfSacmbJGOa09W/tv5h5aB0x9HkLswY4wuMgYPfP6frXRbKkLTNa4cNMNeFPUN/H8fH49OGONQjtXjeagkKlpHSNR3Z3VR+JJqu+ovECe8nax0hRJMMiW7P7qIdiVPIJzkZ7ZBwG7jUaD0FY3d1NBctc6hPAP+ounmdY45SSRDGobexPxZ7gFT2zitm62bLU450DwyRyoftxurL+akissVQnRlrHadTm3sGka3AkWXJ3D4Y2LDOPiVJdqhjznIyc5N9CgmsLWdRW2t5Zm+rDG8h4zwilj/pWYx4qnfHjrULELCJsySFWmCnlYx8SRn13OQDjvhR/EMhhf2fbMzXF7dvgsdqZwc7pGMkmD/SPyFXhXJ+GPS50/Too3GJXzLL3/ePzg59VUIv9NdXQTSlKBSlKBSlKDlPFG5ePR7xoyVbyiMjvhmVW/wDEtVceHvh9bXejXExjSa5lFykZfP7NlUrGFycA7gG3Yz8WOwq0+vYg2l3oP/1bg/isbMP1UVzngfBt0eM/xyzt+G8rn8loNp4W6r9I0m1YtlkTynyMEPGdmCPuArq9wqp7bVP7j1qaGYhLLUG8+N2yFjnOA+T2HxYDE9gYycCrOvGby22fX2nbntnHH615M6jby06iZc91Dpty84aIsVwMYYDaR3yMjPv/AMFdNbKVA3HJwAT7kdyK5vpKKZGkMm8L2+P+P1Iz6Y9Rx99fHWfiTaaYuJX3y9xBGQZD7bvSMfNvwzzUPiVid5fccup6fO8CsWi2fUxN+p606TUdRjgjaWV1REGWdjgAfM/8+VVRf9RXXUMzWtjugsQ2ya7IILr32qDgjP8ACDk5G7aMivGy6a1DqKRZtQL2tmDmO3QFWb2YBsnsf3jDn7IAIxbem6XFbQpFCixxxjCqo4A/3PuTyTyavfSYPTfS0GnQCG3Tao5JPLM38Tn1P+nYACq/8Tep4bCSSOxRRqN0ESSWIZZUYjbnHBlb7I7/AGvbO+8TPE2PS4tke17qQfBGeyA/4snsPYH633AkVl4faddXDfSLWJpbuQuZNQul/Ywls58gf4s2MHd2GQNuOSG66fEHTUG6cGfUrlABaxnLKpPwxkrnGTyW5JIwoOCTGreJOuW0f0mW1t44NwQgrnax7K4WbzFYeuQMHuB2rvekvDq301mnZmnuWBL3Uxye3xFf4AcckknGcnHFVPq122oP/dOlgyxNcS3Ek74HmOX3F2PpCgKjOMttX5Ah0fUHj6ptUFpGfpEiLuZh+zicgEhcgGVgSRyMZHr2Ph4Z+GU9zc/3hqQfJbzUjk+u8mciSQd1QEDCnvxxgfF33SPhbZ6esZESyTqFzO4JbeO7IGyIxnsBXYKuKAg4r6pSgUpSgVGaUxQM1FTipoNH1omdNvQOSbS5GP8AtPWu8LAP7nssHjyR298nP611bjIqo/DbVjpmo3GjzHCeY0lqSfQ/FsB/zJhv5g/qaDueuui4tUtjDIdjD4o5QASjduM91I4I9fwFVWNe1zQk8mSJbiBMBJWjkkUJzgCSMgqPlIMjAA4q9lFfWKCibbrTXdX/AGdrEsCnIM0cboo7ZzNITgjOfgG6uv6J8HLezczXDfS7jO7c4+BWI5KqSdzZ+03PbAHc9zqkLtE4jba5HBP68+mRxmtV0np88RfzchT2Utk7v4u5wMcVPbNauWtIrOp7+kt89q5q44pMxPfUN+eK5rVeppZJDb2CLNMCVkmcnyIPT9ow+vJn/CXn3xXU4rxtrRIlCxqqKM4VQABkknAHuST+NUKlf6N4NW6ym4vpHvrhjvZpPhj3cfYH1sYx8RIxjgYrtr6/htIS8jRwxRqMliFUDsFH54AHckVhTa+zu0drGZmUlXkJ2QI3szn94QeCsYJGCCVNYNt0erSC4vnF1MmSoZdsEXcnyYiSAf8AO5LcdxQcpqclzryNu32GlJlmkfCzXCry3BOI4+Ccnjsfi7DnvAzSfM1G6u4k8u3RXjjHJH7RgyrliSSEQE9/rCs/qLqg9Q3o0yzl8u3G5pp+T5oTGRGONygnjJ+IgE8Dm2NC0KGyt0ggTaiDA9SSeWZj6sTyTQbCpqKUE0pSgUpSgippUE0E0qAamgg1WPjh0n59oLuPImtPi3LkMYs5bBHqjYcH0w1WditT1ZOsdjdM6hlW3nLKezARtlT9/b8aDReF/XC6nZgsf28O1JhjGSQdsgGTwwB/FW9q6q4v448b3VM9txA/1qqv7PGislpcXDZAmkRFBHcQhtzZ9ctIy/8AbPvXe9QdMm4dWVwpA2kNkjHPb58/6VhntelN467n90n8m+WmOZxV5T9b08OrIpnWPytxXJ3bPfjaeOccn5e9b3S0cRJ5n19o3ffSxsfKjRAchQBk/KsoVzjw6vOWZ9z11DjFg1lnNMzuYj11D6pUZr5Z6pVsO7vY7aIu5CKMAcdz2CooyWYnACqCSSMAk4riOqTJdW7y3jvY6dGu54gQLmb2SQg4hVjgCMEscjOD26bqfqq1sIxLcuq4yUXAMjNgj9mvck5Iz255IFU/Ib7qq5XCG3sYn7/ZBH1if/lnIPYDCgjtyWDJ8D9JM2o3F6sXkwoJERADtDSkMI1JPO1AM/zD3q9hWu0LRIrO3SCBQiRjAHrnuSx9WJOSfU1sRQTUVNKCKVNRQM0zTFMUDNKVNB8RwhSSByxBP3gAD9APyr7qKUE1xHjLeiLRrnJxv8uMf1SLn/xDV21V342IZbO2th3ur23hB+ZJoN/4c6X9G0q0jIAbyldsfxSfG2fnlq9Ne6lNs4RU3EjJJJAxkjAx65H/ADNb+OMAAAYA4A+XoBXjdadHLjzEV8dtwBxWOeuS1JjHOpT+TTLfHMYrcZ+3zY3fmxq4BG4ZwarXUvGeVrqWCwsJbwQkq7pvzwSpIVUbC5BAJ74rr+vNd+gabcTLgMsZWPt+8f4IyAeDhjux7Kax/DHpNdO0+OMriV/2kxxyZGA+E/yDC/gfc1rG9RttWJiI37lysninqn2dEuB/Mtwf9IqxHvupL9cJDHYq27LkKjAY4BLs7g/NUH31cW0e1MV66VPo/gWjSebqFzLdSE5YKzKp5JIdzl2B9gV9atCz0+OGNY4kWNEGFRAAoHyA7VkYpQAKmgpQKUpQKUpQRSppQRU1FTQKVGaZoFa/V9CiujCZF3GCZZkOcYdQQD8xz2rY0oIWlTUUHNdUaG15PZxlcwRym4lOVwWiH7GMqeTl23e2EIPcV0irU4qaBSlKBQ0oaCKmooKCaUpQKUpQKUpQRUmlKCKUpQTSlKBSlKBSlKBSlKBQ0pQRQUpQTSlKBSlKBSlKD//Z"/>
          <p:cNvSpPr>
            <a:spLocks noChangeAspect="1" noChangeArrowheads="1"/>
          </p:cNvSpPr>
          <p:nvPr/>
        </p:nvSpPr>
        <p:spPr bwMode="auto">
          <a:xfrm>
            <a:off x="63500" y="-825500"/>
            <a:ext cx="1619250" cy="169545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GB"/>
          </a:p>
        </p:txBody>
      </p:sp>
      <p:pic>
        <p:nvPicPr>
          <p:cNvPr id="4101" name="Picture 5"/>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57192" y="1475656"/>
            <a:ext cx="1619250" cy="1933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4102" name="Picture 6"/>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8640" y="1475656"/>
            <a:ext cx="2581275" cy="19338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83682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11. Impacts of chemical production</a:t>
            </a:r>
            <a:endParaRPr lang="en-GB" dirty="0"/>
          </a:p>
        </p:txBody>
      </p:sp>
      <p:sp>
        <p:nvSpPr>
          <p:cNvPr id="3" name="Content Placeholder 2"/>
          <p:cNvSpPr>
            <a:spLocks noGrp="1"/>
          </p:cNvSpPr>
          <p:nvPr>
            <p:ph idx="1"/>
          </p:nvPr>
        </p:nvSpPr>
        <p:spPr>
          <a:xfrm>
            <a:off x="260648" y="2133601"/>
            <a:ext cx="6408712" cy="6034617"/>
          </a:xfrm>
        </p:spPr>
        <p:txBody>
          <a:bodyPr>
            <a:normAutofit/>
          </a:bodyPr>
          <a:lstStyle/>
          <a:p>
            <a:pPr marL="0" indent="0">
              <a:buNone/>
            </a:pPr>
            <a:r>
              <a:rPr lang="en-GB" sz="2000" dirty="0" smtClean="0"/>
              <a:t>The production of chemicals can have an impact not only on the environment but also on the economy, and the local community. </a:t>
            </a:r>
          </a:p>
          <a:p>
            <a:pPr marL="0" indent="0">
              <a:buNone/>
            </a:pPr>
            <a:r>
              <a:rPr lang="en-GB" sz="2000" dirty="0" smtClean="0"/>
              <a:t>Consider the possible impacts it can have on the following.</a:t>
            </a:r>
          </a:p>
          <a:p>
            <a:pPr marL="0" indent="0">
              <a:buNone/>
            </a:pPr>
            <a:endParaRPr lang="en-GB" sz="2000" dirty="0"/>
          </a:p>
          <a:p>
            <a:pPr marL="0" indent="0">
              <a:buNone/>
            </a:pPr>
            <a:r>
              <a:rPr lang="en-GB" sz="2000" b="1" dirty="0" smtClean="0"/>
              <a:t>ENVIRONMENT</a:t>
            </a:r>
          </a:p>
          <a:p>
            <a:pPr marL="0" indent="0">
              <a:buNone/>
            </a:pPr>
            <a:endParaRPr lang="en-GB" sz="2000" b="1" dirty="0"/>
          </a:p>
          <a:p>
            <a:pPr marL="0" indent="0">
              <a:buNone/>
            </a:pPr>
            <a:endParaRPr lang="en-GB" sz="2000" b="1" dirty="0" smtClean="0"/>
          </a:p>
          <a:p>
            <a:pPr marL="0" indent="0">
              <a:buNone/>
            </a:pPr>
            <a:endParaRPr lang="en-GB" sz="2000" b="1" dirty="0" smtClean="0"/>
          </a:p>
          <a:p>
            <a:pPr marL="0" indent="0">
              <a:buNone/>
            </a:pPr>
            <a:r>
              <a:rPr lang="en-GB" sz="2000" b="1" dirty="0" smtClean="0"/>
              <a:t>LOCAL ECONOMY</a:t>
            </a:r>
          </a:p>
          <a:p>
            <a:pPr marL="0" indent="0">
              <a:buNone/>
            </a:pPr>
            <a:endParaRPr lang="en-GB" sz="2000" b="1" dirty="0"/>
          </a:p>
          <a:p>
            <a:pPr marL="0" indent="0">
              <a:buNone/>
            </a:pPr>
            <a:endParaRPr lang="en-GB" sz="2000" b="1" dirty="0" smtClean="0"/>
          </a:p>
          <a:p>
            <a:pPr marL="0" indent="0">
              <a:buNone/>
            </a:pPr>
            <a:endParaRPr lang="en-GB" sz="2000" b="1" dirty="0"/>
          </a:p>
          <a:p>
            <a:pPr marL="0" indent="0">
              <a:buNone/>
            </a:pPr>
            <a:r>
              <a:rPr lang="en-GB" sz="2000" b="1" dirty="0" smtClean="0"/>
              <a:t>LOCAL COMMUNITY</a:t>
            </a:r>
            <a:r>
              <a:rPr lang="en-GB" sz="2000" dirty="0" smtClean="0"/>
              <a:t> </a:t>
            </a:r>
            <a:endParaRPr lang="en-GB" sz="2000" dirty="0"/>
          </a:p>
        </p:txBody>
      </p:sp>
    </p:spTree>
    <p:extLst>
      <p:ext uri="{BB962C8B-B14F-4D97-AF65-F5344CB8AC3E}">
        <p14:creationId xmlns:p14="http://schemas.microsoft.com/office/powerpoint/2010/main" val="19062937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12. Tectonic plates</a:t>
            </a:r>
            <a:endParaRPr lang="en-GB" dirty="0"/>
          </a:p>
        </p:txBody>
      </p:sp>
      <p:sp>
        <p:nvSpPr>
          <p:cNvPr id="3" name="Content Placeholder 2"/>
          <p:cNvSpPr>
            <a:spLocks noGrp="1"/>
          </p:cNvSpPr>
          <p:nvPr>
            <p:ph idx="1"/>
          </p:nvPr>
        </p:nvSpPr>
        <p:spPr>
          <a:xfrm>
            <a:off x="332656" y="1691680"/>
            <a:ext cx="6172200" cy="6034617"/>
          </a:xfrm>
        </p:spPr>
        <p:txBody>
          <a:bodyPr>
            <a:normAutofit/>
          </a:bodyPr>
          <a:lstStyle/>
          <a:p>
            <a:pPr marL="0" indent="0">
              <a:buNone/>
            </a:pPr>
            <a:r>
              <a:rPr lang="en-GB" sz="2000" dirty="0" smtClean="0"/>
              <a:t>Tectonic plates have moved over time. They are made up of the Earths crust and the top part of the upper mantle. They move slowly due to convection currents in the underlying mantle.</a:t>
            </a:r>
          </a:p>
          <a:p>
            <a:pPr marL="0" indent="0">
              <a:buNone/>
            </a:pPr>
            <a:endParaRPr lang="en-GB" sz="2000" dirty="0"/>
          </a:p>
          <a:p>
            <a:pPr marL="0" indent="0">
              <a:buNone/>
            </a:pPr>
            <a:r>
              <a:rPr lang="en-GB" sz="2000" dirty="0" smtClean="0"/>
              <a:t>Use the knowledge of tectonic plates to explain the following.</a:t>
            </a:r>
          </a:p>
          <a:p>
            <a:pPr marL="0" indent="0">
              <a:buNone/>
            </a:pPr>
            <a:endParaRPr lang="en-GB" sz="2000" dirty="0"/>
          </a:p>
          <a:p>
            <a:pPr marL="457200" indent="-457200">
              <a:buAutoNum type="arabicPeriod"/>
            </a:pPr>
            <a:r>
              <a:rPr lang="en-GB" sz="2000" dirty="0" smtClean="0"/>
              <a:t>How did Britain come to be in its current location.</a:t>
            </a:r>
          </a:p>
          <a:p>
            <a:pPr marL="457200" indent="-457200">
              <a:buAutoNum type="arabicPeriod"/>
            </a:pPr>
            <a:endParaRPr lang="en-GB" sz="2000" dirty="0"/>
          </a:p>
          <a:p>
            <a:pPr marL="457200" indent="-457200">
              <a:buAutoNum type="arabicPeriod"/>
            </a:pPr>
            <a:r>
              <a:rPr lang="en-GB" sz="2000" dirty="0" smtClean="0"/>
              <a:t>Why Britain has experienced a range of different climates over time</a:t>
            </a:r>
          </a:p>
          <a:p>
            <a:pPr marL="457200" indent="-457200">
              <a:buAutoNum type="arabicPeriod"/>
            </a:pPr>
            <a:endParaRPr lang="en-GB" sz="2000" dirty="0"/>
          </a:p>
          <a:p>
            <a:pPr marL="457200" indent="-457200">
              <a:buAutoNum type="arabicPeriod"/>
            </a:pPr>
            <a:r>
              <a:rPr lang="en-GB" sz="2000" dirty="0" smtClean="0"/>
              <a:t>Why some continents, which are separated by large oceans, contain similar fossils and rock patterns.</a:t>
            </a:r>
            <a:endParaRPr lang="en-GB" sz="2000" dirty="0"/>
          </a:p>
        </p:txBody>
      </p:sp>
    </p:spTree>
    <p:extLst>
      <p:ext uri="{BB962C8B-B14F-4D97-AF65-F5344CB8AC3E}">
        <p14:creationId xmlns:p14="http://schemas.microsoft.com/office/powerpoint/2010/main" val="37541481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13. Formation of salts</a:t>
            </a:r>
            <a:endParaRPr lang="en-GB" dirty="0"/>
          </a:p>
        </p:txBody>
      </p:sp>
      <p:sp>
        <p:nvSpPr>
          <p:cNvPr id="3" name="Content Placeholder 2"/>
          <p:cNvSpPr>
            <a:spLocks noGrp="1"/>
          </p:cNvSpPr>
          <p:nvPr>
            <p:ph idx="1"/>
          </p:nvPr>
        </p:nvSpPr>
        <p:spPr/>
        <p:txBody>
          <a:bodyPr>
            <a:normAutofit/>
          </a:bodyPr>
          <a:lstStyle/>
          <a:p>
            <a:pPr marL="0" indent="0">
              <a:buNone/>
            </a:pPr>
            <a:r>
              <a:rPr lang="en-GB" sz="2000" dirty="0" smtClean="0"/>
              <a:t>The name of the salt depends on the type of acid used in its production.</a:t>
            </a:r>
          </a:p>
          <a:p>
            <a:pPr marL="0" indent="0">
              <a:buNone/>
            </a:pPr>
            <a:r>
              <a:rPr lang="en-GB" sz="2000" dirty="0" smtClean="0"/>
              <a:t>	Hydrochloric acid makes CHLORIDE salts</a:t>
            </a:r>
          </a:p>
          <a:p>
            <a:pPr marL="0" indent="0">
              <a:buNone/>
            </a:pPr>
            <a:r>
              <a:rPr lang="en-GB" sz="2000" dirty="0" smtClean="0"/>
              <a:t>	Sulphuric acid makes SULPHATE salts</a:t>
            </a:r>
          </a:p>
          <a:p>
            <a:pPr marL="0" indent="0">
              <a:buNone/>
            </a:pPr>
            <a:r>
              <a:rPr lang="en-GB" sz="2000" dirty="0" smtClean="0"/>
              <a:t>	Nitric acid makes NITRATE salts</a:t>
            </a:r>
          </a:p>
          <a:p>
            <a:pPr marL="0" indent="0">
              <a:buNone/>
            </a:pPr>
            <a:r>
              <a:rPr lang="en-GB" sz="2000" dirty="0" smtClean="0"/>
              <a:t>	</a:t>
            </a:r>
            <a:r>
              <a:rPr lang="en-GB" sz="2000" dirty="0" err="1" smtClean="0"/>
              <a:t>Ethanoic</a:t>
            </a:r>
            <a:r>
              <a:rPr lang="en-GB" sz="2000" dirty="0" smtClean="0"/>
              <a:t> acid makes ETHANOATE salts</a:t>
            </a:r>
          </a:p>
          <a:p>
            <a:pPr marL="0" indent="0">
              <a:buNone/>
            </a:pPr>
            <a:endParaRPr lang="en-GB" sz="2000" dirty="0"/>
          </a:p>
          <a:p>
            <a:pPr marL="0" indent="0">
              <a:buNone/>
            </a:pPr>
            <a:r>
              <a:rPr lang="en-GB" sz="2000" b="1" dirty="0" smtClean="0"/>
              <a:t>Name the salt produced with the following reactants…</a:t>
            </a:r>
          </a:p>
          <a:p>
            <a:pPr marL="0" indent="0">
              <a:buNone/>
            </a:pPr>
            <a:endParaRPr lang="en-GB" sz="2000" dirty="0"/>
          </a:p>
          <a:p>
            <a:pPr marL="0" indent="0">
              <a:buNone/>
            </a:pPr>
            <a:r>
              <a:rPr lang="en-GB" sz="1800" dirty="0" smtClean="0"/>
              <a:t>Sodium hydroxide + sulphuric acid</a:t>
            </a:r>
          </a:p>
          <a:p>
            <a:pPr marL="0" indent="0">
              <a:buNone/>
            </a:pPr>
            <a:endParaRPr lang="en-GB" sz="1800" dirty="0"/>
          </a:p>
          <a:p>
            <a:pPr marL="0" indent="0">
              <a:buNone/>
            </a:pPr>
            <a:r>
              <a:rPr lang="en-GB" sz="1800" dirty="0" smtClean="0"/>
              <a:t>Potassium hydroxide + hydrochloric acid</a:t>
            </a:r>
          </a:p>
          <a:p>
            <a:pPr marL="0" indent="0">
              <a:buNone/>
            </a:pPr>
            <a:endParaRPr lang="en-GB" sz="1800" dirty="0"/>
          </a:p>
          <a:p>
            <a:pPr marL="0" indent="0">
              <a:buNone/>
            </a:pPr>
            <a:r>
              <a:rPr lang="en-GB" sz="1800" dirty="0" smtClean="0"/>
              <a:t>Lithium hydroxide + nitric acid</a:t>
            </a:r>
          </a:p>
          <a:p>
            <a:pPr marL="0" indent="0">
              <a:buNone/>
            </a:pPr>
            <a:endParaRPr lang="en-GB" sz="1800" dirty="0"/>
          </a:p>
          <a:p>
            <a:pPr marL="0" indent="0">
              <a:buNone/>
            </a:pPr>
            <a:r>
              <a:rPr lang="en-GB" sz="1800" dirty="0" smtClean="0"/>
              <a:t>Sodium hydroxide + </a:t>
            </a:r>
            <a:r>
              <a:rPr lang="en-GB" sz="1800" dirty="0" err="1" smtClean="0"/>
              <a:t>ethanoic</a:t>
            </a:r>
            <a:r>
              <a:rPr lang="en-GB" sz="1800" dirty="0" smtClean="0"/>
              <a:t> acid</a:t>
            </a:r>
            <a:endParaRPr lang="en-GB" sz="1800" dirty="0"/>
          </a:p>
        </p:txBody>
      </p:sp>
    </p:spTree>
    <p:extLst>
      <p:ext uri="{BB962C8B-B14F-4D97-AF65-F5344CB8AC3E}">
        <p14:creationId xmlns:p14="http://schemas.microsoft.com/office/powerpoint/2010/main" val="41795251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656" y="251520"/>
            <a:ext cx="6172200" cy="965456"/>
          </a:xfrm>
        </p:spPr>
        <p:txBody>
          <a:bodyPr/>
          <a:lstStyle/>
          <a:p>
            <a:r>
              <a:rPr lang="en-GB" dirty="0" smtClean="0"/>
              <a:t>2. Salt mining</a:t>
            </a:r>
            <a:endParaRPr lang="en-GB" dirty="0"/>
          </a:p>
        </p:txBody>
      </p:sp>
      <p:sp>
        <p:nvSpPr>
          <p:cNvPr id="3" name="Content Placeholder 2"/>
          <p:cNvSpPr>
            <a:spLocks noGrp="1"/>
          </p:cNvSpPr>
          <p:nvPr>
            <p:ph idx="1"/>
          </p:nvPr>
        </p:nvSpPr>
        <p:spPr>
          <a:xfrm>
            <a:off x="342900" y="1331641"/>
            <a:ext cx="6172200" cy="6836578"/>
          </a:xfrm>
        </p:spPr>
        <p:txBody>
          <a:bodyPr>
            <a:normAutofit/>
          </a:bodyPr>
          <a:lstStyle/>
          <a:p>
            <a:pPr marL="0" indent="0">
              <a:buNone/>
            </a:pPr>
            <a:r>
              <a:rPr lang="en-GB" sz="2000" dirty="0" smtClean="0"/>
              <a:t>There are 3 main methods of extracting salt. Some have more impact on the environment than others. Different methods are more suitable for particular uses of salt as well.</a:t>
            </a:r>
          </a:p>
          <a:p>
            <a:pPr marL="0" indent="0">
              <a:buNone/>
            </a:pPr>
            <a:endParaRPr lang="en-GB" sz="2000" dirty="0"/>
          </a:p>
          <a:p>
            <a:pPr marL="0" indent="0">
              <a:buNone/>
            </a:pPr>
            <a:r>
              <a:rPr lang="en-GB" sz="2000" b="1" dirty="0" smtClean="0"/>
              <a:t>Copy and complete the table</a:t>
            </a:r>
          </a:p>
          <a:p>
            <a:pPr marL="0" indent="0">
              <a:buNone/>
            </a:pPr>
            <a:endParaRPr lang="en-GB" sz="2000" dirty="0"/>
          </a:p>
        </p:txBody>
      </p:sp>
      <p:graphicFrame>
        <p:nvGraphicFramePr>
          <p:cNvPr id="4" name="Table 3"/>
          <p:cNvGraphicFramePr>
            <a:graphicFrameLocks noGrp="1"/>
          </p:cNvGraphicFramePr>
          <p:nvPr>
            <p:extLst>
              <p:ext uri="{D42A27DB-BD31-4B8C-83A1-F6EECF244321}">
                <p14:modId xmlns:p14="http://schemas.microsoft.com/office/powerpoint/2010/main" val="2593084257"/>
              </p:ext>
            </p:extLst>
          </p:nvPr>
        </p:nvGraphicFramePr>
        <p:xfrm>
          <a:off x="404664" y="3707904"/>
          <a:ext cx="6048672" cy="4825712"/>
        </p:xfrm>
        <a:graphic>
          <a:graphicData uri="http://schemas.openxmlformats.org/drawingml/2006/table">
            <a:tbl>
              <a:tblPr firstRow="1" bandRow="1">
                <a:tableStyleId>{5C22544A-7EE6-4342-B048-85BDC9FD1C3A}</a:tableStyleId>
              </a:tblPr>
              <a:tblGrid>
                <a:gridCol w="1296144"/>
                <a:gridCol w="2592288"/>
                <a:gridCol w="2160240"/>
              </a:tblGrid>
              <a:tr h="576064">
                <a:tc>
                  <a:txBody>
                    <a:bodyPr/>
                    <a:lstStyle/>
                    <a:p>
                      <a:r>
                        <a:rPr lang="en-GB" dirty="0" smtClean="0">
                          <a:solidFill>
                            <a:schemeClr val="tx1"/>
                          </a:solidFill>
                        </a:rPr>
                        <a:t>Method of mining</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smtClean="0">
                          <a:solidFill>
                            <a:schemeClr val="tx1"/>
                          </a:solidFill>
                        </a:rPr>
                        <a:t>Description</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en-GB" dirty="0" smtClean="0">
                          <a:solidFill>
                            <a:schemeClr val="tx1"/>
                          </a:solidFill>
                        </a:rPr>
                        <a:t>Environmental impact</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24136">
                <a:tc>
                  <a:txBody>
                    <a:bodyPr/>
                    <a:lstStyle/>
                    <a:p>
                      <a:r>
                        <a:rPr lang="en-GB" dirty="0" smtClean="0">
                          <a:solidFill>
                            <a:schemeClr val="tx1"/>
                          </a:solidFill>
                        </a:rPr>
                        <a:t>Mining for rock salt for use in spreading salt on roads etc.</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24136">
                <a:tc>
                  <a:txBody>
                    <a:bodyPr/>
                    <a:lstStyle/>
                    <a:p>
                      <a:r>
                        <a:rPr lang="en-GB" dirty="0" smtClean="0">
                          <a:solidFill>
                            <a:schemeClr val="tx1"/>
                          </a:solidFill>
                        </a:rPr>
                        <a:t>Solution mining  for a range of uses.</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224136">
                <a:tc>
                  <a:txBody>
                    <a:bodyPr/>
                    <a:lstStyle/>
                    <a:p>
                      <a:r>
                        <a:rPr lang="en-GB" dirty="0" smtClean="0">
                          <a:solidFill>
                            <a:schemeClr val="tx1"/>
                          </a:solidFill>
                        </a:rPr>
                        <a:t>Evaporation</a:t>
                      </a:r>
                      <a:r>
                        <a:rPr lang="en-GB" baseline="0" dirty="0" smtClean="0">
                          <a:solidFill>
                            <a:schemeClr val="tx1"/>
                          </a:solidFill>
                        </a:rPr>
                        <a:t> from sea water.</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2152256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656" y="251520"/>
            <a:ext cx="6172200" cy="965456"/>
          </a:xfrm>
        </p:spPr>
        <p:txBody>
          <a:bodyPr/>
          <a:lstStyle/>
          <a:p>
            <a:r>
              <a:rPr lang="en-GB" dirty="0" smtClean="0"/>
              <a:t>3. Salt in food</a:t>
            </a:r>
            <a:endParaRPr lang="en-GB" dirty="0"/>
          </a:p>
        </p:txBody>
      </p:sp>
      <p:sp>
        <p:nvSpPr>
          <p:cNvPr id="3" name="Content Placeholder 2"/>
          <p:cNvSpPr>
            <a:spLocks noGrp="1"/>
          </p:cNvSpPr>
          <p:nvPr>
            <p:ph idx="1"/>
          </p:nvPr>
        </p:nvSpPr>
        <p:spPr>
          <a:xfrm>
            <a:off x="342900" y="1331641"/>
            <a:ext cx="6172200" cy="3240359"/>
          </a:xfrm>
        </p:spPr>
        <p:txBody>
          <a:bodyPr>
            <a:normAutofit/>
          </a:bodyPr>
          <a:lstStyle/>
          <a:p>
            <a:pPr marL="0" indent="0">
              <a:buNone/>
            </a:pPr>
            <a:r>
              <a:rPr lang="en-GB" sz="2000" dirty="0" smtClean="0"/>
              <a:t>Salt is commonly used in food. It is an essential part of a healthy diet, but it is important that this is in a moderate amount. </a:t>
            </a:r>
          </a:p>
          <a:p>
            <a:pPr marL="0" indent="0">
              <a:buNone/>
            </a:pPr>
            <a:r>
              <a:rPr lang="en-GB" sz="2000" dirty="0" smtClean="0"/>
              <a:t>The main sources of salt are</a:t>
            </a:r>
          </a:p>
          <a:p>
            <a:pPr>
              <a:buFontTx/>
              <a:buChar char="-"/>
            </a:pPr>
            <a:r>
              <a:rPr lang="en-GB" sz="2000" dirty="0" smtClean="0"/>
              <a:t>Cereal products, breads and cakes</a:t>
            </a:r>
          </a:p>
          <a:p>
            <a:pPr>
              <a:buFontTx/>
              <a:buChar char="-"/>
            </a:pPr>
            <a:r>
              <a:rPr lang="en-GB" sz="2000" dirty="0" smtClean="0"/>
              <a:t>Processed meat and fish</a:t>
            </a:r>
          </a:p>
          <a:p>
            <a:pPr>
              <a:buFontTx/>
              <a:buChar char="-"/>
            </a:pPr>
            <a:r>
              <a:rPr lang="en-GB" sz="2000" dirty="0" smtClean="0"/>
              <a:t>Some dairy products including cheese</a:t>
            </a:r>
          </a:p>
          <a:p>
            <a:pPr>
              <a:buFontTx/>
              <a:buChar char="-"/>
            </a:pPr>
            <a:endParaRPr lang="en-GB" sz="2000" dirty="0"/>
          </a:p>
          <a:p>
            <a:pPr marL="0" indent="0">
              <a:buNone/>
            </a:pPr>
            <a:r>
              <a:rPr lang="en-GB" sz="2000" b="1" dirty="0" smtClean="0"/>
              <a:t>Copy and complete the table below.</a:t>
            </a:r>
            <a:endParaRPr lang="en-GB" sz="2000" b="1" dirty="0"/>
          </a:p>
        </p:txBody>
      </p:sp>
      <p:graphicFrame>
        <p:nvGraphicFramePr>
          <p:cNvPr id="4" name="Table 3"/>
          <p:cNvGraphicFramePr>
            <a:graphicFrameLocks noGrp="1"/>
          </p:cNvGraphicFramePr>
          <p:nvPr>
            <p:extLst>
              <p:ext uri="{D42A27DB-BD31-4B8C-83A1-F6EECF244321}">
                <p14:modId xmlns:p14="http://schemas.microsoft.com/office/powerpoint/2010/main" val="664625570"/>
              </p:ext>
            </p:extLst>
          </p:nvPr>
        </p:nvGraphicFramePr>
        <p:xfrm>
          <a:off x="260648" y="4726548"/>
          <a:ext cx="6192688" cy="3754120"/>
        </p:xfrm>
        <a:graphic>
          <a:graphicData uri="http://schemas.openxmlformats.org/drawingml/2006/table">
            <a:tbl>
              <a:tblPr firstRow="1" bandRow="1">
                <a:tableStyleId>{5C22544A-7EE6-4342-B048-85BDC9FD1C3A}</a:tableStyleId>
              </a:tblPr>
              <a:tblGrid>
                <a:gridCol w="3096344"/>
                <a:gridCol w="3096344"/>
              </a:tblGrid>
              <a:tr h="370840">
                <a:tc>
                  <a:txBody>
                    <a:bodyPr/>
                    <a:lstStyle/>
                    <a:p>
                      <a:r>
                        <a:rPr lang="en-GB" dirty="0" smtClean="0">
                          <a:solidFill>
                            <a:schemeClr val="tx1"/>
                          </a:solidFill>
                        </a:rPr>
                        <a:t>Benefits of using</a:t>
                      </a:r>
                      <a:r>
                        <a:rPr lang="en-GB" baseline="0" dirty="0" smtClean="0">
                          <a:solidFill>
                            <a:schemeClr val="tx1"/>
                          </a:solidFill>
                        </a:rPr>
                        <a:t> salt in food</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r>
                        <a:rPr lang="en-GB" dirty="0" smtClean="0">
                          <a:solidFill>
                            <a:schemeClr val="tx1"/>
                          </a:solidFill>
                        </a:rPr>
                        <a:t>Risks of eating</a:t>
                      </a:r>
                      <a:r>
                        <a:rPr lang="en-GB" baseline="0" dirty="0" smtClean="0">
                          <a:solidFill>
                            <a:schemeClr val="tx1"/>
                          </a:solidFill>
                        </a:rPr>
                        <a:t> too much salt</a:t>
                      </a:r>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370840">
                <a:tc>
                  <a:txBody>
                    <a:bodyPr/>
                    <a:lstStyle/>
                    <a:p>
                      <a:endParaRPr lang="en-GB" dirty="0" smtClean="0">
                        <a:solidFill>
                          <a:schemeClr val="tx1"/>
                        </a:solidFill>
                      </a:endParaRPr>
                    </a:p>
                    <a:p>
                      <a:endParaRPr lang="en-GB" dirty="0" smtClean="0">
                        <a:solidFill>
                          <a:schemeClr val="tx1"/>
                        </a:solidFill>
                      </a:endParaRPr>
                    </a:p>
                    <a:p>
                      <a:endParaRPr lang="en-GB" dirty="0" smtClean="0">
                        <a:solidFill>
                          <a:schemeClr val="tx1"/>
                        </a:solidFill>
                      </a:endParaRPr>
                    </a:p>
                    <a:p>
                      <a:endParaRPr lang="en-GB" dirty="0" smtClean="0">
                        <a:solidFill>
                          <a:schemeClr val="tx1"/>
                        </a:solidFill>
                      </a:endParaRPr>
                    </a:p>
                    <a:p>
                      <a:endParaRPr lang="en-GB" dirty="0" smtClean="0">
                        <a:solidFill>
                          <a:schemeClr val="tx1"/>
                        </a:solidFill>
                      </a:endParaRPr>
                    </a:p>
                    <a:p>
                      <a:endParaRPr lang="en-GB" dirty="0" smtClean="0">
                        <a:solidFill>
                          <a:schemeClr val="tx1"/>
                        </a:solidFill>
                      </a:endParaRPr>
                    </a:p>
                    <a:p>
                      <a:endParaRPr lang="en-GB" dirty="0" smtClean="0">
                        <a:solidFill>
                          <a:schemeClr val="tx1"/>
                        </a:solidFill>
                      </a:endParaRPr>
                    </a:p>
                    <a:p>
                      <a:endParaRPr lang="en-GB" dirty="0" smtClean="0">
                        <a:solidFill>
                          <a:schemeClr val="tx1"/>
                        </a:solidFill>
                      </a:endParaRPr>
                    </a:p>
                    <a:p>
                      <a:endParaRPr lang="en-GB" dirty="0" smtClean="0">
                        <a:solidFill>
                          <a:schemeClr val="tx1"/>
                        </a:solidFill>
                      </a:endParaRPr>
                    </a:p>
                    <a:p>
                      <a:endParaRPr lang="en-GB" dirty="0" smtClean="0">
                        <a:solidFill>
                          <a:schemeClr val="tx1"/>
                        </a:solidFill>
                      </a:endParaRPr>
                    </a:p>
                    <a:p>
                      <a:endParaRPr lang="en-GB" dirty="0" smtClean="0">
                        <a:solidFill>
                          <a:schemeClr val="tx1"/>
                        </a:solidFill>
                      </a:endParaRP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p:spTree>
    <p:extLst>
      <p:ext uri="{BB962C8B-B14F-4D97-AF65-F5344CB8AC3E}">
        <p14:creationId xmlns:p14="http://schemas.microsoft.com/office/powerpoint/2010/main" val="164421950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821440"/>
          </a:xfrm>
        </p:spPr>
        <p:txBody>
          <a:bodyPr/>
          <a:lstStyle/>
          <a:p>
            <a:r>
              <a:rPr lang="en-GB" dirty="0" smtClean="0"/>
              <a:t>4. Alkalis</a:t>
            </a:r>
            <a:endParaRPr lang="en-GB" dirty="0"/>
          </a:p>
        </p:txBody>
      </p:sp>
      <p:sp>
        <p:nvSpPr>
          <p:cNvPr id="3" name="Content Placeholder 2"/>
          <p:cNvSpPr>
            <a:spLocks noGrp="1"/>
          </p:cNvSpPr>
          <p:nvPr>
            <p:ph idx="1"/>
          </p:nvPr>
        </p:nvSpPr>
        <p:spPr>
          <a:xfrm>
            <a:off x="342900" y="1475657"/>
            <a:ext cx="6172200" cy="2880319"/>
          </a:xfrm>
        </p:spPr>
        <p:txBody>
          <a:bodyPr>
            <a:normAutofit lnSpcReduction="10000"/>
          </a:bodyPr>
          <a:lstStyle/>
          <a:p>
            <a:pPr marL="0" indent="0">
              <a:buNone/>
            </a:pPr>
            <a:r>
              <a:rPr lang="en-GB" sz="2000" dirty="0" smtClean="0"/>
              <a:t>One common alkali is Sodium hydroxide.</a:t>
            </a:r>
          </a:p>
          <a:p>
            <a:pPr marL="0" indent="0">
              <a:buNone/>
            </a:pPr>
            <a:r>
              <a:rPr lang="en-GB" sz="2000" dirty="0" smtClean="0"/>
              <a:t>Alkalis used to come from potash (burnt wood) and from urine.</a:t>
            </a:r>
          </a:p>
          <a:p>
            <a:pPr marL="0" indent="0">
              <a:buNone/>
            </a:pPr>
            <a:r>
              <a:rPr lang="en-GB" sz="2000" dirty="0" smtClean="0"/>
              <a:t>Alkalis are used for </a:t>
            </a:r>
          </a:p>
          <a:p>
            <a:pPr lvl="3">
              <a:buFontTx/>
              <a:buChar char="-"/>
            </a:pPr>
            <a:r>
              <a:rPr lang="en-GB" dirty="0" smtClean="0"/>
              <a:t>Neutralising soil</a:t>
            </a:r>
          </a:p>
          <a:p>
            <a:pPr lvl="3">
              <a:buFontTx/>
              <a:buChar char="-"/>
            </a:pPr>
            <a:r>
              <a:rPr lang="en-GB" dirty="0" smtClean="0"/>
              <a:t>To convert fats and oils into soap</a:t>
            </a:r>
          </a:p>
          <a:p>
            <a:pPr lvl="3">
              <a:buFontTx/>
              <a:buChar char="-"/>
            </a:pPr>
            <a:r>
              <a:rPr lang="en-GB" sz="2000" dirty="0" smtClean="0"/>
              <a:t>To make glass</a:t>
            </a:r>
          </a:p>
          <a:p>
            <a:pPr lvl="3">
              <a:buFontTx/>
              <a:buChar char="-"/>
            </a:pPr>
            <a:r>
              <a:rPr lang="en-GB" sz="2000" dirty="0" smtClean="0"/>
              <a:t>To make chemical for binding dye to cloth</a:t>
            </a:r>
            <a:endParaRPr lang="en-GB" dirty="0"/>
          </a:p>
          <a:p>
            <a:pPr lvl="3">
              <a:buFontTx/>
              <a:buChar char="-"/>
            </a:pPr>
            <a:endParaRPr lang="en-GB" dirty="0" smtClean="0"/>
          </a:p>
        </p:txBody>
      </p:sp>
      <p:sp>
        <p:nvSpPr>
          <p:cNvPr id="4" name="TextBox 3"/>
          <p:cNvSpPr txBox="1"/>
          <p:nvPr/>
        </p:nvSpPr>
        <p:spPr>
          <a:xfrm>
            <a:off x="116632" y="4283968"/>
            <a:ext cx="6552728" cy="3970318"/>
          </a:xfrm>
          <a:prstGeom prst="rect">
            <a:avLst/>
          </a:prstGeom>
          <a:noFill/>
        </p:spPr>
        <p:txBody>
          <a:bodyPr wrap="square" rtlCol="0">
            <a:spAutoFit/>
          </a:bodyPr>
          <a:lstStyle/>
          <a:p>
            <a:r>
              <a:rPr lang="en-GB" dirty="0" smtClean="0"/>
              <a:t>Complete the following reactions with alkalis.</a:t>
            </a:r>
          </a:p>
          <a:p>
            <a:endParaRPr lang="en-GB" dirty="0" smtClean="0"/>
          </a:p>
          <a:p>
            <a:r>
              <a:rPr lang="en-GB" b="1" dirty="0" smtClean="0"/>
              <a:t>Hydroxide + acid </a:t>
            </a:r>
            <a:r>
              <a:rPr lang="en-GB" b="1" dirty="0" smtClean="0">
                <a:sym typeface="Wingdings" pitchFamily="2" charset="2"/>
              </a:rPr>
              <a:t> salt + water</a:t>
            </a:r>
          </a:p>
          <a:p>
            <a:endParaRPr lang="en-GB" dirty="0"/>
          </a:p>
          <a:p>
            <a:r>
              <a:rPr lang="en-GB" dirty="0" smtClean="0"/>
              <a:t>Sodium hydroxide + hydrochloric acid </a:t>
            </a:r>
            <a:r>
              <a:rPr lang="en-GB" dirty="0" smtClean="0">
                <a:sym typeface="Wingdings" pitchFamily="2" charset="2"/>
              </a:rPr>
              <a:t></a:t>
            </a:r>
          </a:p>
          <a:p>
            <a:endParaRPr lang="en-GB" dirty="0" smtClean="0">
              <a:sym typeface="Wingdings" pitchFamily="2" charset="2"/>
            </a:endParaRPr>
          </a:p>
          <a:p>
            <a:r>
              <a:rPr lang="en-GB" dirty="0" smtClean="0">
                <a:sym typeface="Wingdings" pitchFamily="2" charset="2"/>
              </a:rPr>
              <a:t>Potassium hydroxide + hydrochloric acid </a:t>
            </a:r>
          </a:p>
          <a:p>
            <a:endParaRPr lang="en-GB" dirty="0" smtClean="0">
              <a:sym typeface="Wingdings" pitchFamily="2" charset="2"/>
            </a:endParaRPr>
          </a:p>
          <a:p>
            <a:r>
              <a:rPr lang="en-GB" b="1" dirty="0" smtClean="0">
                <a:sym typeface="Wingdings" pitchFamily="2" charset="2"/>
              </a:rPr>
              <a:t>Carbonate + acid  salt + carbon dioxide + water</a:t>
            </a:r>
          </a:p>
          <a:p>
            <a:endParaRPr lang="en-GB" dirty="0">
              <a:sym typeface="Wingdings" pitchFamily="2" charset="2"/>
            </a:endParaRPr>
          </a:p>
          <a:p>
            <a:r>
              <a:rPr lang="en-GB" dirty="0" smtClean="0">
                <a:sym typeface="Wingdings" pitchFamily="2" charset="2"/>
              </a:rPr>
              <a:t>Potassium carbonate + hydrochloric acid </a:t>
            </a:r>
          </a:p>
          <a:p>
            <a:endParaRPr lang="en-GB" dirty="0">
              <a:sym typeface="Wingdings" pitchFamily="2" charset="2"/>
            </a:endParaRPr>
          </a:p>
          <a:p>
            <a:r>
              <a:rPr lang="en-GB" dirty="0" smtClean="0">
                <a:sym typeface="Wingdings" pitchFamily="2" charset="2"/>
              </a:rPr>
              <a:t>Sodium carbonate + hydrochloric acid </a:t>
            </a:r>
            <a:endParaRPr lang="en-GB" dirty="0">
              <a:sym typeface="Wingdings" pitchFamily="2" charset="2"/>
            </a:endParaRPr>
          </a:p>
          <a:p>
            <a:endParaRPr lang="en-GB" dirty="0"/>
          </a:p>
        </p:txBody>
      </p:sp>
    </p:spTree>
    <p:extLst>
      <p:ext uri="{BB962C8B-B14F-4D97-AF65-F5344CB8AC3E}">
        <p14:creationId xmlns:p14="http://schemas.microsoft.com/office/powerpoint/2010/main" val="46955740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821440"/>
          </a:xfrm>
        </p:spPr>
        <p:txBody>
          <a:bodyPr/>
          <a:lstStyle/>
          <a:p>
            <a:r>
              <a:rPr lang="en-GB" dirty="0" smtClean="0"/>
              <a:t>5. Chlorine</a:t>
            </a:r>
            <a:endParaRPr lang="en-GB" dirty="0"/>
          </a:p>
        </p:txBody>
      </p:sp>
      <p:sp>
        <p:nvSpPr>
          <p:cNvPr id="3" name="Content Placeholder 2"/>
          <p:cNvSpPr>
            <a:spLocks noGrp="1"/>
          </p:cNvSpPr>
          <p:nvPr>
            <p:ph idx="1"/>
          </p:nvPr>
        </p:nvSpPr>
        <p:spPr>
          <a:xfrm>
            <a:off x="342900" y="1187625"/>
            <a:ext cx="6172200" cy="6980594"/>
          </a:xfrm>
        </p:spPr>
        <p:txBody>
          <a:bodyPr>
            <a:normAutofit/>
          </a:bodyPr>
          <a:lstStyle/>
          <a:p>
            <a:pPr marL="0" indent="0">
              <a:buNone/>
            </a:pPr>
            <a:r>
              <a:rPr lang="en-GB" sz="2000" dirty="0" smtClean="0"/>
              <a:t>Chlorine is a group 7 element. It is a highly toxic  and is a gas at room temperature. It was once used as a gas during the war.  However chlorine compounds can be safe enough to be used in drinking water.</a:t>
            </a:r>
          </a:p>
          <a:p>
            <a:pPr marL="0" indent="0">
              <a:buNone/>
            </a:pPr>
            <a:endParaRPr lang="en-GB" sz="2000" dirty="0"/>
          </a:p>
          <a:p>
            <a:pPr marL="0" indent="0">
              <a:buNone/>
            </a:pPr>
            <a:r>
              <a:rPr lang="en-GB" sz="2000" b="1" dirty="0" smtClean="0"/>
              <a:t>Use page 88 and 89 of the text book to help you to recall the benefits and risks of chlorination.</a:t>
            </a:r>
          </a:p>
          <a:p>
            <a:pPr marL="0" indent="0">
              <a:buNone/>
            </a:pPr>
            <a:endParaRPr lang="en-GB" sz="2000" b="1" dirty="0" smtClean="0"/>
          </a:p>
          <a:p>
            <a:pPr marL="0" indent="0">
              <a:buNone/>
            </a:pPr>
            <a:endParaRPr lang="en-GB" sz="2000" dirty="0"/>
          </a:p>
          <a:p>
            <a:pPr marL="0" indent="0">
              <a:buNone/>
            </a:pPr>
            <a:endParaRPr lang="en-GB" sz="2000" dirty="0" smtClean="0"/>
          </a:p>
          <a:p>
            <a:pPr marL="0" indent="0">
              <a:buNone/>
            </a:pPr>
            <a:endParaRPr lang="en-GB" sz="2000" dirty="0"/>
          </a:p>
        </p:txBody>
      </p:sp>
      <p:graphicFrame>
        <p:nvGraphicFramePr>
          <p:cNvPr id="4" name="Table 3"/>
          <p:cNvGraphicFramePr>
            <a:graphicFrameLocks noGrp="1"/>
          </p:cNvGraphicFramePr>
          <p:nvPr>
            <p:extLst>
              <p:ext uri="{D42A27DB-BD31-4B8C-83A1-F6EECF244321}">
                <p14:modId xmlns:p14="http://schemas.microsoft.com/office/powerpoint/2010/main" val="3331131426"/>
              </p:ext>
            </p:extLst>
          </p:nvPr>
        </p:nvGraphicFramePr>
        <p:xfrm>
          <a:off x="404664" y="3707904"/>
          <a:ext cx="6192688" cy="4579992"/>
        </p:xfrm>
        <a:graphic>
          <a:graphicData uri="http://schemas.openxmlformats.org/drawingml/2006/table">
            <a:tbl>
              <a:tblPr firstRow="1" bandRow="1">
                <a:tableStyleId>{5C22544A-7EE6-4342-B048-85BDC9FD1C3A}</a:tableStyleId>
              </a:tblPr>
              <a:tblGrid>
                <a:gridCol w="3096344"/>
                <a:gridCol w="3096344"/>
              </a:tblGrid>
              <a:tr h="648072">
                <a:tc>
                  <a:txBody>
                    <a:bodyPr/>
                    <a:lstStyle/>
                    <a:p>
                      <a:pPr algn="ctr"/>
                      <a:r>
                        <a:rPr lang="en-GB" dirty="0" smtClean="0">
                          <a:solidFill>
                            <a:schemeClr val="tx1"/>
                          </a:solidFill>
                        </a:rPr>
                        <a:t>Benefits of chlorination</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pPr algn="ctr"/>
                      <a:r>
                        <a:rPr lang="en-GB" dirty="0" smtClean="0">
                          <a:solidFill>
                            <a:schemeClr val="tx1"/>
                          </a:solidFill>
                        </a:rPr>
                        <a:t>Risks of chlorination</a:t>
                      </a:r>
                      <a:endParaRPr lang="en-GB"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2484276">
                <a:tc>
                  <a:txBody>
                    <a:bodyPr/>
                    <a:lstStyle/>
                    <a:p>
                      <a:endParaRPr lang="en-GB" dirty="0" smtClean="0">
                        <a:solidFill>
                          <a:schemeClr val="tx1"/>
                        </a:solidFill>
                      </a:endParaRPr>
                    </a:p>
                    <a:p>
                      <a:endParaRPr lang="en-GB" dirty="0" smtClean="0">
                        <a:solidFill>
                          <a:schemeClr val="tx1"/>
                        </a:solidFill>
                      </a:endParaRPr>
                    </a:p>
                    <a:p>
                      <a:endParaRPr lang="en-GB" dirty="0" smtClean="0">
                        <a:solidFill>
                          <a:schemeClr val="tx1"/>
                        </a:solidFill>
                      </a:endParaRPr>
                    </a:p>
                    <a:p>
                      <a:endParaRPr lang="en-GB" dirty="0" smtClean="0">
                        <a:solidFill>
                          <a:schemeClr val="tx1"/>
                        </a:solidFill>
                      </a:endParaRPr>
                    </a:p>
                    <a:p>
                      <a:endParaRPr lang="en-GB" dirty="0" smtClean="0">
                        <a:solidFill>
                          <a:schemeClr val="tx1"/>
                        </a:solidFill>
                      </a:endParaRPr>
                    </a:p>
                    <a:p>
                      <a:endParaRPr lang="en-GB" dirty="0" smtClean="0">
                        <a:solidFill>
                          <a:schemeClr val="tx1"/>
                        </a:solidFill>
                      </a:endParaRPr>
                    </a:p>
                    <a:p>
                      <a:endParaRPr lang="en-GB" dirty="0" smtClean="0">
                        <a:solidFill>
                          <a:schemeClr val="tx1"/>
                        </a:solidFill>
                      </a:endParaRPr>
                    </a:p>
                    <a:p>
                      <a:endParaRPr lang="en-GB" dirty="0" smtClean="0">
                        <a:solidFill>
                          <a:schemeClr val="tx1"/>
                        </a:solidFill>
                      </a:endParaRPr>
                    </a:p>
                    <a:p>
                      <a:endParaRPr lang="en-GB" dirty="0" smtClean="0">
                        <a:solidFill>
                          <a:schemeClr val="tx1"/>
                        </a:solidFill>
                      </a:endParaRPr>
                    </a:p>
                    <a:p>
                      <a:endParaRPr lang="en-GB" dirty="0" smtClean="0">
                        <a:solidFill>
                          <a:schemeClr val="tx1"/>
                        </a:solidFill>
                      </a:endParaRPr>
                    </a:p>
                    <a:p>
                      <a:endParaRPr lang="en-GB" dirty="0" smtClean="0">
                        <a:solidFill>
                          <a:schemeClr val="tx1"/>
                        </a:solidFill>
                      </a:endParaRPr>
                    </a:p>
                    <a:p>
                      <a:endParaRPr lang="en-GB" dirty="0" smtClean="0">
                        <a:solidFill>
                          <a:schemeClr val="tx1"/>
                        </a:solidFill>
                      </a:endParaRPr>
                    </a:p>
                    <a:p>
                      <a:endParaRPr lang="en-GB" dirty="0" smtClean="0">
                        <a:solidFill>
                          <a:schemeClr val="tx1"/>
                        </a:solidFill>
                      </a:endParaRPr>
                    </a:p>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solidFill>
                          <a:schemeClr val="tx1"/>
                        </a:solidFill>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147037236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656" y="251520"/>
            <a:ext cx="6172200" cy="893448"/>
          </a:xfrm>
        </p:spPr>
        <p:txBody>
          <a:bodyPr/>
          <a:lstStyle/>
          <a:p>
            <a:r>
              <a:rPr lang="en-GB" dirty="0" smtClean="0"/>
              <a:t>6. Chemicals from salt</a:t>
            </a:r>
            <a:endParaRPr lang="en-GB" dirty="0"/>
          </a:p>
        </p:txBody>
      </p:sp>
      <p:sp>
        <p:nvSpPr>
          <p:cNvPr id="3" name="Content Placeholder 2"/>
          <p:cNvSpPr>
            <a:spLocks noGrp="1"/>
          </p:cNvSpPr>
          <p:nvPr>
            <p:ph idx="1"/>
          </p:nvPr>
        </p:nvSpPr>
        <p:spPr>
          <a:xfrm>
            <a:off x="342900" y="1331641"/>
            <a:ext cx="6172200" cy="6836578"/>
          </a:xfrm>
        </p:spPr>
        <p:txBody>
          <a:bodyPr>
            <a:normAutofit/>
          </a:bodyPr>
          <a:lstStyle/>
          <a:p>
            <a:pPr marL="0" indent="0">
              <a:buNone/>
            </a:pPr>
            <a:r>
              <a:rPr lang="en-GB" sz="2400" dirty="0" smtClean="0"/>
              <a:t>The three main chemicals from salt are chlorine, sodium hydroxide and hydrogen.</a:t>
            </a:r>
          </a:p>
          <a:p>
            <a:pPr marL="0" indent="0">
              <a:buNone/>
            </a:pPr>
            <a:endParaRPr lang="en-GB" sz="2400" dirty="0"/>
          </a:p>
          <a:p>
            <a:pPr marL="0" indent="0">
              <a:buNone/>
            </a:pPr>
            <a:r>
              <a:rPr lang="en-GB" sz="2400" dirty="0" smtClean="0"/>
              <a:t>Think about the uses of these chemicals and make notes about them.</a:t>
            </a:r>
          </a:p>
          <a:p>
            <a:pPr marL="0" indent="0">
              <a:buNone/>
            </a:pPr>
            <a:endParaRPr lang="en-GB" sz="2400" dirty="0"/>
          </a:p>
          <a:p>
            <a:pPr marL="0" indent="0">
              <a:buNone/>
            </a:pPr>
            <a:r>
              <a:rPr lang="en-GB" sz="2400" dirty="0" smtClean="0"/>
              <a:t> </a:t>
            </a:r>
            <a:endParaRPr lang="en-GB" sz="2400" dirty="0"/>
          </a:p>
        </p:txBody>
      </p:sp>
      <p:graphicFrame>
        <p:nvGraphicFramePr>
          <p:cNvPr id="4" name="Table 3"/>
          <p:cNvGraphicFramePr>
            <a:graphicFrameLocks noGrp="1"/>
          </p:cNvGraphicFramePr>
          <p:nvPr>
            <p:extLst>
              <p:ext uri="{D42A27DB-BD31-4B8C-83A1-F6EECF244321}">
                <p14:modId xmlns:p14="http://schemas.microsoft.com/office/powerpoint/2010/main" val="1814383430"/>
              </p:ext>
            </p:extLst>
          </p:nvPr>
        </p:nvGraphicFramePr>
        <p:xfrm>
          <a:off x="476672" y="3635896"/>
          <a:ext cx="5976664" cy="5112567"/>
        </p:xfrm>
        <a:graphic>
          <a:graphicData uri="http://schemas.openxmlformats.org/drawingml/2006/table">
            <a:tbl>
              <a:tblPr firstRow="1" bandRow="1">
                <a:tableStyleId>{5C22544A-7EE6-4342-B048-85BDC9FD1C3A}</a:tableStyleId>
              </a:tblPr>
              <a:tblGrid>
                <a:gridCol w="1296144"/>
                <a:gridCol w="4680520"/>
              </a:tblGrid>
              <a:tr h="1704189">
                <a:tc>
                  <a:txBody>
                    <a:bodyPr/>
                    <a:lstStyle/>
                    <a:p>
                      <a:r>
                        <a:rPr lang="en-GB" b="1" dirty="0" smtClean="0">
                          <a:solidFill>
                            <a:schemeClr val="tx1"/>
                          </a:solidFill>
                        </a:rPr>
                        <a:t>Chlorine</a:t>
                      </a:r>
                      <a:endParaRPr lang="en-GB"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04189">
                <a:tc>
                  <a:txBody>
                    <a:bodyPr/>
                    <a:lstStyle/>
                    <a:p>
                      <a:r>
                        <a:rPr lang="en-GB" b="1" dirty="0" smtClean="0">
                          <a:solidFill>
                            <a:schemeClr val="tx1"/>
                          </a:solidFill>
                        </a:rPr>
                        <a:t>Sodium</a:t>
                      </a:r>
                      <a:r>
                        <a:rPr lang="en-GB" b="1" baseline="0" dirty="0" smtClean="0">
                          <a:solidFill>
                            <a:schemeClr val="tx1"/>
                          </a:solidFill>
                        </a:rPr>
                        <a:t> hydroxide</a:t>
                      </a:r>
                      <a:endParaRPr lang="en-GB"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r h="1704189">
                <a:tc>
                  <a:txBody>
                    <a:bodyPr/>
                    <a:lstStyle/>
                    <a:p>
                      <a:r>
                        <a:rPr lang="en-GB" b="1" dirty="0" smtClean="0">
                          <a:solidFill>
                            <a:schemeClr val="tx1"/>
                          </a:solidFill>
                        </a:rPr>
                        <a:t>Hydrogen</a:t>
                      </a:r>
                      <a:endParaRPr lang="en-GB" b="1" dirty="0">
                        <a:solidFill>
                          <a:schemeClr val="tx1"/>
                        </a:solidFill>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endParaRPr lang="en-GB" dirty="0"/>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r>
            </a:tbl>
          </a:graphicData>
        </a:graphic>
      </p:graphicFrame>
    </p:spTree>
    <p:extLst>
      <p:ext uri="{BB962C8B-B14F-4D97-AF65-F5344CB8AC3E}">
        <p14:creationId xmlns:p14="http://schemas.microsoft.com/office/powerpoint/2010/main" val="311296046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1037464"/>
          </a:xfrm>
        </p:spPr>
        <p:txBody>
          <a:bodyPr/>
          <a:lstStyle/>
          <a:p>
            <a:r>
              <a:rPr lang="en-GB" dirty="0" smtClean="0"/>
              <a:t>7. Electrolysis</a:t>
            </a:r>
            <a:endParaRPr lang="en-GB" dirty="0"/>
          </a:p>
        </p:txBody>
      </p:sp>
      <p:pic>
        <p:nvPicPr>
          <p:cNvPr id="1026" name="Picture 2" descr="http://revisionworld.co.uk/files/Brine_small.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548680" y="1547664"/>
            <a:ext cx="6172200" cy="3467654"/>
          </a:xfrm>
          <a:prstGeom prst="rect">
            <a:avLst/>
          </a:prstGeom>
          <a:noFill/>
          <a:extLst>
            <a:ext uri="{909E8E84-426E-40DD-AFC4-6F175D3DCCD1}">
              <a14:hiddenFill xmlns:a14="http://schemas.microsoft.com/office/drawing/2010/main">
                <a:solidFill>
                  <a:srgbClr val="FFFFFF"/>
                </a:solidFill>
              </a14:hiddenFill>
            </a:ext>
          </a:extLst>
        </p:spPr>
      </p:pic>
      <p:sp>
        <p:nvSpPr>
          <p:cNvPr id="4" name="TextBox 3"/>
          <p:cNvSpPr txBox="1"/>
          <p:nvPr/>
        </p:nvSpPr>
        <p:spPr>
          <a:xfrm>
            <a:off x="260648" y="5148064"/>
            <a:ext cx="6336704" cy="3170099"/>
          </a:xfrm>
          <a:prstGeom prst="rect">
            <a:avLst/>
          </a:prstGeom>
          <a:noFill/>
        </p:spPr>
        <p:txBody>
          <a:bodyPr wrap="square" rtlCol="0">
            <a:spAutoFit/>
          </a:bodyPr>
          <a:lstStyle/>
          <a:p>
            <a:r>
              <a:rPr lang="en-GB" sz="2000" b="1" dirty="0" smtClean="0"/>
              <a:t>Explain  how electrolysis can be used to separate brine.</a:t>
            </a:r>
          </a:p>
          <a:p>
            <a:endParaRPr lang="en-GB" sz="2000" b="1" dirty="0"/>
          </a:p>
          <a:p>
            <a:endParaRPr lang="en-GB" sz="2000" b="1" dirty="0" smtClean="0"/>
          </a:p>
          <a:p>
            <a:endParaRPr lang="en-GB" sz="2000" b="1" dirty="0"/>
          </a:p>
          <a:p>
            <a:endParaRPr lang="en-GB" sz="2000" b="1" dirty="0" smtClean="0"/>
          </a:p>
          <a:p>
            <a:endParaRPr lang="en-GB" sz="2000" b="1" dirty="0"/>
          </a:p>
          <a:p>
            <a:endParaRPr lang="en-GB" sz="2000" b="1" dirty="0" smtClean="0"/>
          </a:p>
          <a:p>
            <a:r>
              <a:rPr lang="en-GB" sz="2000" b="1" dirty="0" smtClean="0"/>
              <a:t>2H</a:t>
            </a:r>
            <a:r>
              <a:rPr lang="en-GB" sz="2000" b="1" baseline="30000" dirty="0" smtClean="0"/>
              <a:t>+</a:t>
            </a:r>
            <a:r>
              <a:rPr lang="en-GB" sz="2000" b="1" dirty="0" smtClean="0"/>
              <a:t> + 2e</a:t>
            </a:r>
            <a:r>
              <a:rPr lang="en-GB" sz="2000" b="1" baseline="30000" dirty="0" smtClean="0"/>
              <a:t>-</a:t>
            </a:r>
            <a:r>
              <a:rPr lang="en-GB" sz="2000" b="1" dirty="0" smtClean="0"/>
              <a:t> </a:t>
            </a:r>
            <a:r>
              <a:rPr lang="en-GB" sz="2000" b="1" dirty="0" smtClean="0">
                <a:sym typeface="Wingdings" pitchFamily="2" charset="2"/>
              </a:rPr>
              <a:t> H</a:t>
            </a:r>
            <a:r>
              <a:rPr lang="en-GB" sz="2000" b="1" baseline="-25000" dirty="0" smtClean="0">
                <a:sym typeface="Wingdings" pitchFamily="2" charset="2"/>
              </a:rPr>
              <a:t>2</a:t>
            </a:r>
          </a:p>
          <a:p>
            <a:r>
              <a:rPr lang="en-GB" sz="2000" b="1" dirty="0" smtClean="0"/>
              <a:t>2Cl</a:t>
            </a:r>
            <a:r>
              <a:rPr lang="en-GB" sz="2000" b="1" baseline="30000" dirty="0" smtClean="0"/>
              <a:t>-</a:t>
            </a:r>
            <a:r>
              <a:rPr lang="en-GB" sz="2000" b="1" dirty="0" smtClean="0"/>
              <a:t> </a:t>
            </a:r>
            <a:r>
              <a:rPr lang="en-GB" sz="2000" b="1" dirty="0" smtClean="0">
                <a:sym typeface="Wingdings" pitchFamily="2" charset="2"/>
              </a:rPr>
              <a:t> Cl</a:t>
            </a:r>
            <a:r>
              <a:rPr lang="en-GB" sz="2000" b="1" baseline="-25000" dirty="0" smtClean="0">
                <a:sym typeface="Wingdings" pitchFamily="2" charset="2"/>
              </a:rPr>
              <a:t>2</a:t>
            </a:r>
            <a:r>
              <a:rPr lang="en-GB" sz="2000" b="1" dirty="0" smtClean="0">
                <a:sym typeface="Wingdings" pitchFamily="2" charset="2"/>
              </a:rPr>
              <a:t> + 2e</a:t>
            </a:r>
            <a:r>
              <a:rPr lang="en-GB" sz="2000" b="1" baseline="30000" dirty="0" smtClean="0">
                <a:sym typeface="Wingdings" pitchFamily="2" charset="2"/>
              </a:rPr>
              <a:t>-</a:t>
            </a:r>
          </a:p>
          <a:p>
            <a:r>
              <a:rPr lang="en-GB" sz="2000" b="1" dirty="0" smtClean="0">
                <a:sym typeface="Wingdings" pitchFamily="2" charset="2"/>
              </a:rPr>
              <a:t>Na</a:t>
            </a:r>
            <a:r>
              <a:rPr lang="en-GB" sz="2000" b="1" baseline="30000" dirty="0" smtClean="0">
                <a:sym typeface="Wingdings" pitchFamily="2" charset="2"/>
              </a:rPr>
              <a:t>+</a:t>
            </a:r>
            <a:r>
              <a:rPr lang="en-GB" sz="2000" b="1" dirty="0" smtClean="0">
                <a:sym typeface="Wingdings" pitchFamily="2" charset="2"/>
              </a:rPr>
              <a:t> + OH</a:t>
            </a:r>
            <a:r>
              <a:rPr lang="en-GB" sz="2000" b="1" baseline="30000" dirty="0" smtClean="0">
                <a:sym typeface="Wingdings" pitchFamily="2" charset="2"/>
              </a:rPr>
              <a:t>-</a:t>
            </a:r>
            <a:r>
              <a:rPr lang="en-GB" sz="2000" b="1" dirty="0" smtClean="0">
                <a:sym typeface="Wingdings" pitchFamily="2" charset="2"/>
              </a:rPr>
              <a:t>  </a:t>
            </a:r>
            <a:r>
              <a:rPr lang="en-GB" sz="2000" b="1" dirty="0" err="1" smtClean="0">
                <a:sym typeface="Wingdings" pitchFamily="2" charset="2"/>
              </a:rPr>
              <a:t>NaOH</a:t>
            </a:r>
            <a:endParaRPr lang="en-GB" sz="2000" b="1" dirty="0"/>
          </a:p>
        </p:txBody>
      </p:sp>
    </p:spTree>
    <p:extLst>
      <p:ext uri="{BB962C8B-B14F-4D97-AF65-F5344CB8AC3E}">
        <p14:creationId xmlns:p14="http://schemas.microsoft.com/office/powerpoint/2010/main" val="266950459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32656" y="251520"/>
            <a:ext cx="6172200" cy="605416"/>
          </a:xfrm>
        </p:spPr>
        <p:txBody>
          <a:bodyPr>
            <a:normAutofit fontScale="90000"/>
          </a:bodyPr>
          <a:lstStyle/>
          <a:p>
            <a:r>
              <a:rPr lang="en-GB" dirty="0" smtClean="0"/>
              <a:t>8. Environmental impacts</a:t>
            </a:r>
            <a:endParaRPr lang="en-GB" dirty="0"/>
          </a:p>
        </p:txBody>
      </p:sp>
      <p:sp>
        <p:nvSpPr>
          <p:cNvPr id="3" name="Content Placeholder 2"/>
          <p:cNvSpPr>
            <a:spLocks noGrp="1"/>
          </p:cNvSpPr>
          <p:nvPr>
            <p:ph idx="1"/>
          </p:nvPr>
        </p:nvSpPr>
        <p:spPr>
          <a:xfrm>
            <a:off x="188640" y="4716016"/>
            <a:ext cx="6552728" cy="3960440"/>
          </a:xfrm>
        </p:spPr>
        <p:txBody>
          <a:bodyPr>
            <a:normAutofit/>
          </a:bodyPr>
          <a:lstStyle/>
          <a:p>
            <a:pPr marL="0" indent="0">
              <a:buNone/>
            </a:pPr>
            <a:r>
              <a:rPr lang="en-GB" sz="1800" b="1" dirty="0" smtClean="0"/>
              <a:t>This graph shows the environmental impacts in terms of product made, and the amount of water and air used in the making.</a:t>
            </a:r>
          </a:p>
          <a:p>
            <a:pPr marL="0" indent="0">
              <a:buNone/>
            </a:pPr>
            <a:endParaRPr lang="en-GB" sz="1800" b="1" dirty="0"/>
          </a:p>
          <a:p>
            <a:pPr marL="0" indent="0">
              <a:buNone/>
            </a:pPr>
            <a:r>
              <a:rPr lang="en-GB" sz="1800" b="1" dirty="0" smtClean="0"/>
              <a:t>Use the graph to explain the environmental impact of the electrolysis method.</a:t>
            </a:r>
            <a:endParaRPr lang="en-GB" sz="1800" b="1" dirty="0"/>
          </a:p>
        </p:txBody>
      </p: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640" y="1123603"/>
            <a:ext cx="6523633" cy="34194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5341356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9</a:t>
            </a:r>
            <a:r>
              <a:rPr lang="en-GB" dirty="0" smtClean="0"/>
              <a:t>. Life cycle of PVC</a:t>
            </a:r>
            <a:endParaRPr lang="en-GB" dirty="0"/>
          </a:p>
        </p:txBody>
      </p:sp>
      <p:sp>
        <p:nvSpPr>
          <p:cNvPr id="3" name="Content Placeholder 2"/>
          <p:cNvSpPr>
            <a:spLocks noGrp="1"/>
          </p:cNvSpPr>
          <p:nvPr>
            <p:ph idx="1"/>
          </p:nvPr>
        </p:nvSpPr>
        <p:spPr>
          <a:xfrm>
            <a:off x="342900" y="4139952"/>
            <a:ext cx="6172200" cy="4028266"/>
          </a:xfrm>
        </p:spPr>
        <p:txBody>
          <a:bodyPr>
            <a:normAutofit/>
          </a:bodyPr>
          <a:lstStyle/>
          <a:p>
            <a:pPr marL="0" indent="0">
              <a:buNone/>
            </a:pPr>
            <a:r>
              <a:rPr lang="en-GB" sz="2000" dirty="0" smtClean="0"/>
              <a:t>PVC is a polymer that is commonly used. Most chlorine is produced for the manufacture of PVC. </a:t>
            </a:r>
            <a:r>
              <a:rPr lang="en-GB" sz="2000" dirty="0" err="1" smtClean="0"/>
              <a:t>uPVC</a:t>
            </a:r>
            <a:r>
              <a:rPr lang="en-GB" sz="2000" dirty="0" smtClean="0"/>
              <a:t> is the plastic used for guttering, pipes and window frames. By adding plasticisers it can be more flexible and used in clothing. </a:t>
            </a:r>
          </a:p>
          <a:p>
            <a:pPr marL="0" indent="0">
              <a:buNone/>
            </a:pPr>
            <a:endParaRPr lang="en-GB" sz="2000" dirty="0"/>
          </a:p>
          <a:p>
            <a:pPr marL="0" indent="0">
              <a:buNone/>
            </a:pPr>
            <a:r>
              <a:rPr lang="en-GB" sz="2000" b="1" dirty="0" smtClean="0"/>
              <a:t>Explain how you could reduce the environmental impact in the life cycle of PVC. (use the diagram to help)</a:t>
            </a:r>
            <a:endParaRPr lang="en-GB" sz="2000" b="1" dirty="0"/>
          </a:p>
        </p:txBody>
      </p:sp>
      <p:pic>
        <p:nvPicPr>
          <p:cNvPr id="3074" name="Picture 2" descr="http://www.molecor.com/sites/default/files/1_4_engraficosostenibilidad.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32656" y="1547664"/>
            <a:ext cx="6219825" cy="22288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8623781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90</TotalTime>
  <Words>792</Words>
  <Application>Microsoft Office PowerPoint</Application>
  <PresentationFormat>On-screen Show (4:3)</PresentationFormat>
  <Paragraphs>161</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Office Theme</vt:lpstr>
      <vt:lpstr>1. Clues in rocks</vt:lpstr>
      <vt:lpstr>2. Salt mining</vt:lpstr>
      <vt:lpstr>3. Salt in food</vt:lpstr>
      <vt:lpstr>4. Alkalis</vt:lpstr>
      <vt:lpstr>5. Chlorine</vt:lpstr>
      <vt:lpstr>6. Chemicals from salt</vt:lpstr>
      <vt:lpstr>7. Electrolysis</vt:lpstr>
      <vt:lpstr>8. Environmental impacts</vt:lpstr>
      <vt:lpstr>9. Life cycle of PVC</vt:lpstr>
      <vt:lpstr>10. Risks of plasticisers</vt:lpstr>
      <vt:lpstr>11. Impacts of chemical production</vt:lpstr>
      <vt:lpstr>12. Tectonic plates</vt:lpstr>
      <vt:lpstr>13. Formation of salts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Clues in rocks</dc:title>
  <dc:creator>Rachael Tomkins</dc:creator>
  <cp:lastModifiedBy>Michelle Meyers</cp:lastModifiedBy>
  <cp:revision>9</cp:revision>
  <dcterms:created xsi:type="dcterms:W3CDTF">2013-01-15T21:09:03Z</dcterms:created>
  <dcterms:modified xsi:type="dcterms:W3CDTF">2015-03-27T18:27:59Z</dcterms:modified>
</cp:coreProperties>
</file>