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6484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29A89-5E97-4122-B086-9ED3BC12CDD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59145-0489-4867-A26F-C244B82471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804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D281-F907-46FD-AEC5-C0697BA73DB3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8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5DA-7919-489C-A95D-A9C3CA4A1A06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116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C9EA-F872-44C3-A4A3-B34025ABBBAA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266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7D06-FC32-49D0-866C-5036CBA70EE5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573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EE5-BEBF-4C70-8882-5BD881935E0D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7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A650-D4CD-4956-8CB9-FC42A8C0ED09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50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35C7-CA15-4A8B-8228-4CEB499041A2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402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D9DB-415C-4B04-83E6-19DEE987505A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026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14-526B-4221-A363-358C7733300D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430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ED8-0FA8-4A36-B340-50B43EF9786A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32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0AFA-CDD6-41C5-825C-3A2C12D8C114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31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AEFC-B383-4B3A-9195-50BD607FFE3D}" type="datetime1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Ms Heys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9166-637D-4D4A-AD70-7FE3BF2EE0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53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5620363"/>
              </p:ext>
            </p:extLst>
          </p:nvPr>
        </p:nvGraphicFramePr>
        <p:xfrm>
          <a:off x="0" y="0"/>
          <a:ext cx="3635895" cy="1196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647"/>
                <a:gridCol w="1152128"/>
                <a:gridCol w="1080120"/>
              </a:tblGrid>
              <a:tr h="2991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Subatomic</a:t>
                      </a:r>
                      <a:r>
                        <a:rPr lang="en-GB" sz="1100" b="1" baseline="0" dirty="0" smtClean="0"/>
                        <a:t> particle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Relative charge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Relative mass </a:t>
                      </a:r>
                      <a:endParaRPr lang="en-GB" sz="1100" b="1" dirty="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Proton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Neutron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</a:tr>
              <a:tr h="2991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Electron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0262" y="0"/>
            <a:ext cx="255577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i="1" dirty="0" smtClean="0"/>
              <a:t>Define: </a:t>
            </a:r>
          </a:p>
          <a:p>
            <a:r>
              <a:rPr lang="en-GB" sz="1200" dirty="0" smtClean="0"/>
              <a:t>mass number:…………………………………… ………………………………………………………….</a:t>
            </a:r>
          </a:p>
          <a:p>
            <a:r>
              <a:rPr lang="en-GB" sz="1200" dirty="0" smtClean="0"/>
              <a:t>…………………………………</a:t>
            </a:r>
            <a:r>
              <a:rPr lang="en-GB" sz="1200" dirty="0" smtClean="0"/>
              <a:t>…………………………………………………………. :</a:t>
            </a:r>
          </a:p>
          <a:p>
            <a:r>
              <a:rPr lang="en-GB" sz="1200" dirty="0" smtClean="0"/>
              <a:t>Proton number…………………………………………. </a:t>
            </a:r>
            <a:r>
              <a:rPr lang="en-GB" sz="1200" dirty="0" smtClean="0"/>
              <a:t>………………………………………………………….………………………………………………………....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0"/>
            <a:ext cx="2808312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Which element is this: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14 protons ………………………………..……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Mass number of 19 ……………..………..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Group 2, period 4 …………….......………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6 neutrons ……………………………………..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100" dirty="0" smtClean="0"/>
              <a:t>14 neutrons …………………………………...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288340"/>
            <a:ext cx="352839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do ionic compounds have high melting points?</a:t>
            </a:r>
          </a:p>
          <a:p>
            <a:r>
              <a:rPr lang="en-GB" sz="1200" dirty="0" smtClean="0"/>
              <a:t>…………………………………………………………………………..………………………………………………………………………………………....</a:t>
            </a:r>
          </a:p>
          <a:p>
            <a:r>
              <a:rPr lang="en-GB" sz="1200" dirty="0" smtClean="0"/>
              <a:t>When will an ionic compound conduct electricity? …………………………………………………………………………………..…………………………………………………………………………………..</a:t>
            </a:r>
          </a:p>
          <a:p>
            <a:r>
              <a:rPr lang="en-GB" sz="1200" dirty="0" smtClean="0"/>
              <a:t>Magnesium chloride contains Mg</a:t>
            </a:r>
            <a:r>
              <a:rPr lang="en-GB" sz="1200" baseline="30000" dirty="0" smtClean="0"/>
              <a:t>2+ </a:t>
            </a:r>
            <a:r>
              <a:rPr lang="en-GB" sz="1200" dirty="0" smtClean="0"/>
              <a:t>and </a:t>
            </a:r>
            <a:r>
              <a:rPr lang="en-GB" sz="1200" dirty="0" err="1" smtClean="0"/>
              <a:t>Cl</a:t>
            </a:r>
            <a:r>
              <a:rPr lang="en-GB" sz="1200" baseline="30000" dirty="0" smtClean="0"/>
              <a:t>-</a:t>
            </a:r>
            <a:r>
              <a:rPr lang="en-GB" sz="1200" dirty="0" smtClean="0"/>
              <a:t> ions: </a:t>
            </a:r>
            <a:r>
              <a:rPr lang="en-GB" sz="1100" dirty="0" smtClean="0"/>
              <a:t>what is the formula for magnesium chloride? </a:t>
            </a:r>
            <a:r>
              <a:rPr lang="en-GB" sz="1200" dirty="0" smtClean="0"/>
              <a:t>…………….............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68760"/>
            <a:ext cx="324036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a covalent bond? ………………………………….. …………………………………………………………………………… ……………………………………………………………………………</a:t>
            </a:r>
          </a:p>
          <a:p>
            <a:r>
              <a:rPr lang="en-GB" sz="1200" dirty="0" smtClean="0"/>
              <a:t>Draw a dot-and-cross diagram to show the bonding in chlorine, Cl</a:t>
            </a:r>
            <a:r>
              <a:rPr lang="en-GB" sz="1200" baseline="-25000" dirty="0" smtClean="0"/>
              <a:t>2</a:t>
            </a:r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 smtClean="0"/>
          </a:p>
          <a:p>
            <a:endParaRPr lang="en-GB" sz="1200" baseline="-25000" dirty="0"/>
          </a:p>
          <a:p>
            <a:endParaRPr lang="en-GB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312369" y="2751892"/>
            <a:ext cx="2574466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C4</a:t>
            </a:r>
            <a:r>
              <a:rPr lang="en-GB" b="1" dirty="0" smtClean="0"/>
              <a:t> Revision 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12368" y="1268760"/>
            <a:ext cx="320384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Write a word equation for the reaction of sodium in water:</a:t>
            </a:r>
          </a:p>
          <a:p>
            <a:endParaRPr lang="en-GB" sz="1100" dirty="0" smtClean="0"/>
          </a:p>
          <a:p>
            <a:endParaRPr lang="en-GB" sz="1100" dirty="0"/>
          </a:p>
          <a:p>
            <a:r>
              <a:rPr lang="en-GB" sz="1100" dirty="0" smtClean="0"/>
              <a:t>Write a balanced symbol equation for the reaction of potassium in water:</a:t>
            </a:r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0262" y="1638091"/>
            <a:ext cx="25557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oxidation? …………………………… ………………………………………………………....</a:t>
            </a:r>
          </a:p>
          <a:p>
            <a:r>
              <a:rPr lang="en-GB" sz="1200" dirty="0" smtClean="0"/>
              <a:t>Write an ionic equation for the oxidation of Na to Na</a:t>
            </a:r>
            <a:r>
              <a:rPr lang="en-GB" sz="1200" baseline="30000" dirty="0" smtClean="0"/>
              <a:t>+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4941168"/>
            <a:ext cx="31318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Describe how to carry out a flame test: ..………… 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813797"/>
              </p:ext>
            </p:extLst>
          </p:nvPr>
        </p:nvGraphicFramePr>
        <p:xfrm>
          <a:off x="6012161" y="5772164"/>
          <a:ext cx="31318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/>
                <a:gridCol w="2051721"/>
              </a:tblGrid>
              <a:tr h="242301"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Metal ion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Colour of flame </a:t>
                      </a:r>
                      <a:endParaRPr lang="en-GB" sz="1200" b="0" dirty="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Li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Na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24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K</a:t>
                      </a:r>
                      <a:r>
                        <a:rPr lang="en-GB" sz="1200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7310268"/>
              </p:ext>
            </p:extLst>
          </p:nvPr>
        </p:nvGraphicFramePr>
        <p:xfrm>
          <a:off x="5985456" y="3806288"/>
          <a:ext cx="313184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19"/>
                <a:gridCol w="1025861"/>
                <a:gridCol w="1025861"/>
              </a:tblGrid>
              <a:tr h="17908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Halogen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State </a:t>
                      </a:r>
                      <a:endParaRPr lang="en-GB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Colour 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Chlorine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Bromine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Iodine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04198" y="2898311"/>
            <a:ext cx="31318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 balanced symbol equation for the reaction of lithium and chlorine </a:t>
            </a:r>
          </a:p>
          <a:p>
            <a:endParaRPr lang="en-GB" sz="1200" dirty="0"/>
          </a:p>
          <a:p>
            <a:endParaRPr lang="en-GB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546" y="3429000"/>
            <a:ext cx="341632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What is a displacement reaction? </a:t>
            </a:r>
            <a:r>
              <a:rPr lang="en-GB" sz="1200" dirty="0" smtClean="0"/>
              <a:t>…………….………………… …………………………………………………………………………………………………………..……………………………………………………</a:t>
            </a:r>
            <a:endParaRPr lang="en-GB" sz="1200" dirty="0"/>
          </a:p>
          <a:p>
            <a:r>
              <a:rPr lang="en-GB" sz="1100" dirty="0" smtClean="0"/>
              <a:t>Why is fluorine more reactive than bromine? </a:t>
            </a:r>
            <a:r>
              <a:rPr lang="en-GB" sz="1200" dirty="0" smtClean="0"/>
              <a:t>……………………………………………………………………………….. ……………………………………………………………………………..…</a:t>
            </a:r>
            <a:endParaRPr lang="en-GB" sz="1200" dirty="0"/>
          </a:p>
          <a:p>
            <a:r>
              <a:rPr lang="en-GB" sz="1100" dirty="0" smtClean="0"/>
              <a:t>Write a balanced symbol equation for the reaction of chlorine and potassium bromide</a:t>
            </a:r>
          </a:p>
          <a:p>
            <a:r>
              <a:rPr lang="en-GB" sz="700" dirty="0" smtClean="0"/>
              <a:t>  </a:t>
            </a:r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560875" y="3233008"/>
            <a:ext cx="2325960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 smtClean="0"/>
              <a:t>Name a use for transition metals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An unknown compound makes a blue hydroxide precipitate, what metal is this?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Why would copper be used for electrical wires?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000" dirty="0" smtClean="0"/>
              <a:t>Name one benefit and one drawback of superconductors</a:t>
            </a:r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5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Why is water chlorinated?</a:t>
            </a:r>
          </a:p>
          <a:p>
            <a:pPr marL="228600" indent="-228600">
              <a:buAutoNum type="arabicPeriod"/>
            </a:pPr>
            <a:endParaRPr lang="en-GB" sz="600" dirty="0" smtClean="0"/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r>
              <a:rPr lang="en-GB" sz="1100" dirty="0" smtClean="0"/>
              <a:t>Name two ions you test for in water and what solutions you use </a:t>
            </a:r>
          </a:p>
          <a:p>
            <a:pPr marL="228600" indent="-228600">
              <a:buAutoNum type="arabicPeriod"/>
            </a:pPr>
            <a:endParaRPr lang="en-GB" sz="1100" dirty="0"/>
          </a:p>
          <a:p>
            <a:pPr marL="228600" indent="-228600">
              <a:buAutoNum type="arabicPeriod"/>
            </a:pPr>
            <a:endParaRPr lang="en-GB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1802" y="6669360"/>
            <a:ext cx="2895600" cy="195411"/>
          </a:xfrm>
        </p:spPr>
        <p:txBody>
          <a:bodyPr/>
          <a:lstStyle/>
          <a:p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xmlns="" val="16655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276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Heys</dc:creator>
  <cp:lastModifiedBy>mmeyers</cp:lastModifiedBy>
  <cp:revision>12</cp:revision>
  <cp:lastPrinted>2013-03-28T10:40:20Z</cp:lastPrinted>
  <dcterms:created xsi:type="dcterms:W3CDTF">2013-03-26T13:56:14Z</dcterms:created>
  <dcterms:modified xsi:type="dcterms:W3CDTF">2014-12-09T16:04:36Z</dcterms:modified>
</cp:coreProperties>
</file>