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>
        <p:scale>
          <a:sx n="83" d="100"/>
          <a:sy n="83" d="100"/>
        </p:scale>
        <p:origin x="-1494" y="2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322C5-E0D4-4301-8574-60E8AC3B8EC4}" type="datetimeFigureOut">
              <a:rPr lang="en-GB" smtClean="0"/>
              <a:pPr/>
              <a:t>01/04/2015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6B503-7164-42E7-B382-86360299DB4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3335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322C5-E0D4-4301-8574-60E8AC3B8EC4}" type="datetimeFigureOut">
              <a:rPr lang="en-GB" smtClean="0"/>
              <a:pPr/>
              <a:t>01/04/2015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6B503-7164-42E7-B382-86360299DB4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4125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322C5-E0D4-4301-8574-60E8AC3B8EC4}" type="datetimeFigureOut">
              <a:rPr lang="en-GB" smtClean="0"/>
              <a:pPr/>
              <a:t>01/04/2015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6B503-7164-42E7-B382-86360299DB4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0838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322C5-E0D4-4301-8574-60E8AC3B8EC4}" type="datetimeFigureOut">
              <a:rPr lang="en-GB" smtClean="0"/>
              <a:pPr/>
              <a:t>01/04/2015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6B503-7164-42E7-B382-86360299DB4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880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322C5-E0D4-4301-8574-60E8AC3B8EC4}" type="datetimeFigureOut">
              <a:rPr lang="en-GB" smtClean="0"/>
              <a:pPr/>
              <a:t>01/04/2015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6B503-7164-42E7-B382-86360299DB4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6997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322C5-E0D4-4301-8574-60E8AC3B8EC4}" type="datetimeFigureOut">
              <a:rPr lang="en-GB" smtClean="0"/>
              <a:pPr/>
              <a:t>01/04/2015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6B503-7164-42E7-B382-86360299DB4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8747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322C5-E0D4-4301-8574-60E8AC3B8EC4}" type="datetimeFigureOut">
              <a:rPr lang="en-GB" smtClean="0"/>
              <a:pPr/>
              <a:t>01/04/2015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6B503-7164-42E7-B382-86360299DB4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5738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322C5-E0D4-4301-8574-60E8AC3B8EC4}" type="datetimeFigureOut">
              <a:rPr lang="en-GB" smtClean="0"/>
              <a:pPr/>
              <a:t>01/04/2015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6B503-7164-42E7-B382-86360299DB4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653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322C5-E0D4-4301-8574-60E8AC3B8EC4}" type="datetimeFigureOut">
              <a:rPr lang="en-GB" smtClean="0"/>
              <a:pPr/>
              <a:t>01/04/2015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6B503-7164-42E7-B382-86360299DB4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3087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322C5-E0D4-4301-8574-60E8AC3B8EC4}" type="datetimeFigureOut">
              <a:rPr lang="en-GB" smtClean="0"/>
              <a:pPr/>
              <a:t>01/04/2015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6B503-7164-42E7-B382-86360299DB4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7905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322C5-E0D4-4301-8574-60E8AC3B8EC4}" type="datetimeFigureOut">
              <a:rPr lang="en-GB" smtClean="0"/>
              <a:pPr/>
              <a:t>01/04/2015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6B503-7164-42E7-B382-86360299DB4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4960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A322C5-E0D4-4301-8574-60E8AC3B8EC4}" type="datetimeFigureOut">
              <a:rPr lang="en-GB" smtClean="0"/>
              <a:pPr/>
              <a:t>01/04/2015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16B503-7164-42E7-B382-86360299DB4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5070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gif"/><Relationship Id="rId3" Type="http://schemas.microsoft.com/office/2007/relationships/hdphoto" Target="../media/hdphoto1.wdp"/><Relationship Id="rId7" Type="http://schemas.openxmlformats.org/officeDocument/2006/relationships/image" Target="../media/image5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gif"/><Relationship Id="rId5" Type="http://schemas.openxmlformats.org/officeDocument/2006/relationships/image" Target="../media/image3.gif"/><Relationship Id="rId4" Type="http://schemas.openxmlformats.org/officeDocument/2006/relationships/image" Target="../media/image2.emf"/><Relationship Id="rId9" Type="http://schemas.openxmlformats.org/officeDocument/2006/relationships/image" Target="../media/image7.gif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16000"/>
                    </a14:imgEffect>
                    <a14:imgEffect>
                      <a14:brightnessContrast bright="18000" contrast="-1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04" y="764703"/>
            <a:ext cx="9110596" cy="5348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2502" y="29690"/>
            <a:ext cx="7772400" cy="1470025"/>
          </a:xfrm>
        </p:spPr>
        <p:txBody>
          <a:bodyPr/>
          <a:lstStyle/>
          <a:p>
            <a:r>
              <a:rPr lang="en-GB" b="1" u="sng" dirty="0" smtClean="0">
                <a:solidFill>
                  <a:srgbClr val="7030A0"/>
                </a:solidFill>
              </a:rPr>
              <a:t>C4: CHEMICAL PATTERNS</a:t>
            </a:r>
            <a:endParaRPr lang="en-GB" b="1" u="sng" dirty="0">
              <a:solidFill>
                <a:srgbClr val="7030A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>
            <a:normAutofit/>
          </a:bodyPr>
          <a:lstStyle/>
          <a:p>
            <a:endParaRPr lang="en-GB" dirty="0" smtClean="0"/>
          </a:p>
          <a:p>
            <a:r>
              <a:rPr lang="en-GB" b="1" dirty="0" smtClean="0">
                <a:solidFill>
                  <a:srgbClr val="7030A0"/>
                </a:solidFill>
              </a:rPr>
              <a:t>WHAT HAVE YOU LEARNT???</a:t>
            </a:r>
          </a:p>
          <a:p>
            <a:endParaRPr lang="en-GB" dirty="0">
              <a:solidFill>
                <a:srgbClr val="7030A0"/>
              </a:solidFill>
            </a:endParaRPr>
          </a:p>
          <a:p>
            <a:endParaRPr lang="en-GB" i="1" dirty="0" smtClean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1044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16000"/>
                    </a14:imgEffect>
                    <a14:imgEffect>
                      <a14:brightnessContrast bright="18000" contrast="-1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54862"/>
            <a:ext cx="9110596" cy="5348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604867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2800" dirty="0" smtClean="0"/>
              <a:t>Where are the metals on the Periodic Table? (1)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dirty="0" smtClean="0"/>
              <a:t>Name all sub-atomic particles and state their charges. (3)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dirty="0" smtClean="0"/>
              <a:t>Which group and period is oxygen in? (1)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dirty="0" smtClean="0"/>
              <a:t>State the amount of each sub-atomic particle in magnesium (3)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dirty="0" smtClean="0"/>
              <a:t>Draw the electronic configuration of sulphur (1)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dirty="0" smtClean="0"/>
              <a:t>What is the electronic structure of calcium? (1)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dirty="0" smtClean="0"/>
              <a:t>Define the words (3)</a:t>
            </a:r>
          </a:p>
          <a:p>
            <a:pPr marL="1314450" lvl="2" indent="-514350">
              <a:buFont typeface="+mj-lt"/>
              <a:buAutoNum type="alphaLcParenR"/>
            </a:pPr>
            <a:r>
              <a:rPr lang="en-GB" sz="2000" dirty="0"/>
              <a:t>a</a:t>
            </a:r>
            <a:r>
              <a:rPr lang="en-GB" sz="2000" dirty="0" smtClean="0"/>
              <a:t>tom</a:t>
            </a:r>
          </a:p>
          <a:p>
            <a:pPr marL="1314450" lvl="2" indent="-514350">
              <a:buFont typeface="+mj-lt"/>
              <a:buAutoNum type="alphaLcParenR"/>
            </a:pPr>
            <a:r>
              <a:rPr lang="en-GB" sz="2000" dirty="0"/>
              <a:t>i</a:t>
            </a:r>
            <a:r>
              <a:rPr lang="en-GB" sz="2000" dirty="0" smtClean="0"/>
              <a:t>on</a:t>
            </a:r>
          </a:p>
          <a:p>
            <a:pPr marL="1314450" lvl="2" indent="-514350">
              <a:buFont typeface="+mj-lt"/>
              <a:buAutoNum type="alphaLcParenR"/>
            </a:pPr>
            <a:r>
              <a:rPr lang="en-GB" sz="2000" dirty="0" smtClean="0"/>
              <a:t>molecule</a:t>
            </a:r>
          </a:p>
          <a:p>
            <a:pPr marL="914400" lvl="1" indent="-514350">
              <a:buFont typeface="+mj-lt"/>
              <a:buAutoNum type="romanUcPeriod"/>
            </a:pPr>
            <a:endParaRPr lang="en-GB" sz="2400" dirty="0" smtClean="0"/>
          </a:p>
        </p:txBody>
      </p:sp>
    </p:spTree>
    <p:extLst>
      <p:ext uri="{BB962C8B-B14F-4D97-AF65-F5344CB8AC3E}">
        <p14:creationId xmlns:p14="http://schemas.microsoft.com/office/powerpoint/2010/main" val="3030199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16000"/>
                    </a14:imgEffect>
                    <a14:imgEffect>
                      <a14:brightnessContrast bright="18000" contrast="-1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04" y="764703"/>
            <a:ext cx="9110596" cy="5348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marL="514350" indent="-514350">
              <a:buAutoNum type="arabicPeriod" startAt="8"/>
            </a:pPr>
            <a:r>
              <a:rPr lang="en-GB" sz="2400" dirty="0" smtClean="0"/>
              <a:t>Identify these chemical symbols (6)</a:t>
            </a:r>
          </a:p>
          <a:p>
            <a:pPr marL="0" indent="0">
              <a:buNone/>
            </a:pPr>
            <a:endParaRPr lang="en-GB" sz="2400" dirty="0" smtClean="0"/>
          </a:p>
          <a:p>
            <a:pPr marL="0" indent="0">
              <a:buNone/>
            </a:pPr>
            <a:endParaRPr lang="en-GB" sz="2400" dirty="0" smtClean="0"/>
          </a:p>
          <a:p>
            <a:pPr marL="0" indent="0">
              <a:buNone/>
            </a:pPr>
            <a:r>
              <a:rPr lang="en-GB" sz="2400" dirty="0"/>
              <a:t> </a:t>
            </a:r>
            <a:r>
              <a:rPr lang="en-GB" sz="2400" dirty="0" smtClean="0"/>
              <a:t>         </a:t>
            </a:r>
          </a:p>
          <a:p>
            <a:pPr marL="0" indent="0">
              <a:buNone/>
            </a:pPr>
            <a:r>
              <a:rPr lang="en-GB" sz="2400" dirty="0"/>
              <a:t>	</a:t>
            </a:r>
            <a:r>
              <a:rPr lang="en-GB" sz="2400" dirty="0" smtClean="0"/>
              <a:t>a</a:t>
            </a:r>
            <a:r>
              <a:rPr lang="en-GB" dirty="0" smtClean="0"/>
              <a:t>)		      </a:t>
            </a:r>
            <a:r>
              <a:rPr lang="en-GB" sz="2400" dirty="0" smtClean="0"/>
              <a:t>b)			     c)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endParaRPr lang="en-GB" sz="2400" dirty="0" smtClean="0"/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endParaRPr lang="en-GB" sz="2400" dirty="0" smtClean="0"/>
          </a:p>
          <a:p>
            <a:pPr marL="0" indent="0">
              <a:buNone/>
            </a:pPr>
            <a:r>
              <a:rPr lang="en-GB" sz="2400" dirty="0"/>
              <a:t>	</a:t>
            </a:r>
            <a:r>
              <a:rPr lang="en-GB" sz="2400" dirty="0" smtClean="0"/>
              <a:t>d)		         e)			     f)</a:t>
            </a:r>
            <a:endParaRPr lang="en-GB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1907073"/>
            <a:ext cx="1162050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 descr="http://www.sitehawk.com/images/ghs_pictograms/explos_lg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07704" y="1700808"/>
            <a:ext cx="1584176" cy="1587345"/>
          </a:xfrm>
          <a:prstGeom prst="rect">
            <a:avLst/>
          </a:prstGeom>
          <a:noFill/>
        </p:spPr>
      </p:pic>
      <p:pic>
        <p:nvPicPr>
          <p:cNvPr id="11" name="Picture 4" descr="Chemical hazard labels: oxidising material | GHS Labels - Do you know what they mean?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04248" y="3933056"/>
            <a:ext cx="1700808" cy="1700808"/>
          </a:xfrm>
          <a:prstGeom prst="rect">
            <a:avLst/>
          </a:prstGeom>
          <a:noFill/>
        </p:spPr>
      </p:pic>
      <p:pic>
        <p:nvPicPr>
          <p:cNvPr id="12" name="Picture 2" descr="Chemical hazard label: corrosive - GHS labels - do you know what they mean?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835696" y="3789040"/>
            <a:ext cx="1749574" cy="1749574"/>
          </a:xfrm>
          <a:prstGeom prst="rect">
            <a:avLst/>
          </a:prstGeom>
          <a:noFill/>
        </p:spPr>
      </p:pic>
      <p:pic>
        <p:nvPicPr>
          <p:cNvPr id="13" name="Picture 2" descr="Chemical hazard label: flammable - GHS labels - do you know what they mean?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355976" y="4005064"/>
            <a:ext cx="1512168" cy="1512168"/>
          </a:xfrm>
          <a:prstGeom prst="rect">
            <a:avLst/>
          </a:prstGeom>
          <a:noFill/>
        </p:spPr>
      </p:pic>
      <p:pic>
        <p:nvPicPr>
          <p:cNvPr id="14" name="Picture 2" descr="Chemical hazard labels: toxic material | GHS Labels - Do you know what they mean?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948264" y="1628800"/>
            <a:ext cx="1656184" cy="165618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94898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16000"/>
                    </a14:imgEffect>
                    <a14:imgEffect>
                      <a14:brightnessContrast bright="18000" contrast="-1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04" y="764703"/>
            <a:ext cx="9110596" cy="5348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336704"/>
          </a:xfrm>
        </p:spPr>
        <p:txBody>
          <a:bodyPr>
            <a:normAutofit/>
          </a:bodyPr>
          <a:lstStyle/>
          <a:p>
            <a:pPr marL="457200" indent="-457200">
              <a:buAutoNum type="arabicPeriod" startAt="9"/>
            </a:pPr>
            <a:r>
              <a:rPr lang="en-GB" sz="2400" dirty="0" smtClean="0"/>
              <a:t>When metals are burned in oxygen they produce different colours.  What is the unique pattern called that they produce? (1)</a:t>
            </a:r>
          </a:p>
          <a:p>
            <a:pPr marL="457200" indent="-457200">
              <a:buAutoNum type="arabicPeriod" startAt="9"/>
            </a:pPr>
            <a:r>
              <a:rPr lang="en-GB" sz="2400" dirty="0" smtClean="0"/>
              <a:t>Why </a:t>
            </a:r>
            <a:r>
              <a:rPr lang="en-GB" sz="2400" smtClean="0"/>
              <a:t>is lithium </a:t>
            </a:r>
            <a:r>
              <a:rPr lang="en-GB" sz="2400" dirty="0" smtClean="0"/>
              <a:t>less reactive than potassium? (3)</a:t>
            </a:r>
          </a:p>
          <a:p>
            <a:pPr marL="457200" indent="-457200">
              <a:buAutoNum type="arabicPeriod" startAt="9"/>
            </a:pPr>
            <a:r>
              <a:rPr lang="en-GB" sz="2400" dirty="0" smtClean="0"/>
              <a:t>Write the chemical formula for the following compounds using the charges of the ions.  State the charges of each (4)</a:t>
            </a:r>
          </a:p>
          <a:p>
            <a:pPr marL="1257300" lvl="2" indent="-457200">
              <a:buFont typeface="+mj-lt"/>
              <a:buAutoNum type="alphaLcParenR"/>
            </a:pPr>
            <a:r>
              <a:rPr lang="en-GB" sz="1600" dirty="0"/>
              <a:t>l</a:t>
            </a:r>
            <a:r>
              <a:rPr lang="en-GB" sz="1600" dirty="0" smtClean="0"/>
              <a:t>ithium fluoride</a:t>
            </a:r>
          </a:p>
          <a:p>
            <a:pPr marL="1257300" lvl="2" indent="-457200">
              <a:buFont typeface="+mj-lt"/>
              <a:buAutoNum type="alphaLcParenR"/>
            </a:pPr>
            <a:r>
              <a:rPr lang="en-GB" sz="1600" dirty="0" smtClean="0"/>
              <a:t>magnesium oxide</a:t>
            </a:r>
          </a:p>
          <a:p>
            <a:pPr marL="1257300" lvl="2" indent="-457200">
              <a:buFont typeface="+mj-lt"/>
              <a:buAutoNum type="alphaLcParenR"/>
            </a:pPr>
            <a:r>
              <a:rPr lang="en-GB" sz="1600" dirty="0"/>
              <a:t>b</a:t>
            </a:r>
            <a:r>
              <a:rPr lang="en-GB" sz="1600" dirty="0" smtClean="0"/>
              <a:t>eryllium chloride</a:t>
            </a:r>
          </a:p>
          <a:p>
            <a:pPr marL="1257300" lvl="2" indent="-457200">
              <a:buFont typeface="+mj-lt"/>
              <a:buAutoNum type="alphaLcParenR"/>
            </a:pPr>
            <a:r>
              <a:rPr lang="en-GB" sz="1600" dirty="0"/>
              <a:t>a</a:t>
            </a:r>
            <a:r>
              <a:rPr lang="en-GB" sz="1600" dirty="0" smtClean="0"/>
              <a:t>luminium sulphide</a:t>
            </a:r>
          </a:p>
          <a:p>
            <a:pPr marL="457200" indent="-457200">
              <a:buAutoNum type="arabicPeriod" startAt="9"/>
            </a:pPr>
            <a:r>
              <a:rPr lang="en-GB" sz="2400" dirty="0" smtClean="0"/>
              <a:t>Lithium will react with water to form a salt and hydrogen gas.  Write a fully balanced chemical equation for this reaction including state symbols. (3)</a:t>
            </a:r>
          </a:p>
          <a:p>
            <a:pPr marL="457200" indent="-457200">
              <a:buAutoNum type="arabicPeriod" startAt="9"/>
            </a:pPr>
            <a:r>
              <a:rPr lang="en-GB" sz="2400" dirty="0" smtClean="0"/>
              <a:t>State the trend  in reactivity of the group 1 metals (1)</a:t>
            </a:r>
          </a:p>
          <a:p>
            <a:pPr marL="457200" indent="-457200">
              <a:buAutoNum type="arabicPeriod" startAt="9"/>
            </a:pPr>
            <a:r>
              <a:rPr lang="en-GB" sz="2400" dirty="0" smtClean="0"/>
              <a:t>Compare the reactions between sodium and water, with potassium and water (4)</a:t>
            </a:r>
            <a:endParaRPr lang="en-GB" sz="2000" dirty="0" smtClean="0"/>
          </a:p>
          <a:p>
            <a:pPr marL="457200" indent="-457200">
              <a:buAutoNum type="arabicPeriod" startAt="9"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353199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16000"/>
                    </a14:imgEffect>
                    <a14:imgEffect>
                      <a14:brightnessContrast bright="18000" contrast="-1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04" y="764703"/>
            <a:ext cx="9110596" cy="5348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pPr marL="457200" indent="-457200">
              <a:buAutoNum type="arabicPeriod" startAt="16"/>
            </a:pPr>
            <a:r>
              <a:rPr lang="en-GB" sz="2400" dirty="0" smtClean="0"/>
              <a:t>What is a displacement reaction? (1)</a:t>
            </a:r>
          </a:p>
          <a:p>
            <a:pPr marL="457200" indent="-457200">
              <a:buAutoNum type="arabicPeriod" startAt="16"/>
            </a:pPr>
            <a:r>
              <a:rPr lang="en-GB" sz="2400" dirty="0" smtClean="0"/>
              <a:t>Chlorine will displace bromine when potassium bromide is reacted with chlorine.</a:t>
            </a:r>
            <a:r>
              <a:rPr lang="en-GB" sz="2400" dirty="0"/>
              <a:t> </a:t>
            </a:r>
            <a:r>
              <a:rPr lang="en-GB" sz="2400" dirty="0" smtClean="0"/>
              <a:t> Write a fully balanced chemical equation for this reaction (3)</a:t>
            </a:r>
            <a:endParaRPr lang="en-GB" sz="2400" dirty="0"/>
          </a:p>
          <a:p>
            <a:pPr marL="457200" indent="-457200">
              <a:buAutoNum type="arabicPeriod" startAt="16"/>
            </a:pPr>
            <a:r>
              <a:rPr lang="en-GB" sz="2400" dirty="0" smtClean="0"/>
              <a:t>What is the charge on (a) metal ion (b) non-metal ion (2)</a:t>
            </a:r>
          </a:p>
          <a:p>
            <a:pPr marL="457200" indent="-457200">
              <a:buAutoNum type="arabicPeriod" startAt="16"/>
            </a:pPr>
            <a:r>
              <a:rPr lang="en-GB" sz="2400" dirty="0" smtClean="0"/>
              <a:t>State the colours and state of matter at room temperature of group 7 halogens, chlorine through to iodine. (4)</a:t>
            </a:r>
          </a:p>
          <a:p>
            <a:pPr marL="0" indent="0">
              <a:buNone/>
            </a:pPr>
            <a:endParaRPr lang="en-GB" sz="2400" dirty="0" smtClean="0"/>
          </a:p>
        </p:txBody>
      </p:sp>
    </p:spTree>
    <p:extLst>
      <p:ext uri="{BB962C8B-B14F-4D97-AF65-F5344CB8AC3E}">
        <p14:creationId xmlns:p14="http://schemas.microsoft.com/office/powerpoint/2010/main" val="1978829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290</Words>
  <Application>Microsoft Office PowerPoint</Application>
  <PresentationFormat>On-screen Show (4:3)</PresentationFormat>
  <Paragraphs>37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C4: CHEMICAL PATTERNS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C4: CHEMICAL PATTERNS</dc:title>
  <dc:creator>Gemma Wrigley</dc:creator>
  <cp:lastModifiedBy>Michelle Meyers</cp:lastModifiedBy>
  <cp:revision>14</cp:revision>
  <dcterms:created xsi:type="dcterms:W3CDTF">2013-02-02T15:44:38Z</dcterms:created>
  <dcterms:modified xsi:type="dcterms:W3CDTF">2015-04-01T16:42:34Z</dcterms:modified>
</cp:coreProperties>
</file>