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08F70B-D556-40CC-9EAB-2D7F85CD6581}" type="datetimeFigureOut">
              <a:rPr lang="en-GB" smtClean="0"/>
              <a:t>19/06/2013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0EC99-F06F-4875-AC8D-5FF3D1B0B83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08F70B-D556-40CC-9EAB-2D7F85CD6581}" type="datetimeFigureOut">
              <a:rPr lang="en-GB" smtClean="0"/>
              <a:t>19/06/2013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0EC99-F06F-4875-AC8D-5FF3D1B0B83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08F70B-D556-40CC-9EAB-2D7F85CD6581}" type="datetimeFigureOut">
              <a:rPr lang="en-GB" smtClean="0"/>
              <a:t>19/06/2013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0EC99-F06F-4875-AC8D-5FF3D1B0B83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08F70B-D556-40CC-9EAB-2D7F85CD6581}" type="datetimeFigureOut">
              <a:rPr lang="en-GB" smtClean="0"/>
              <a:t>19/06/2013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0EC99-F06F-4875-AC8D-5FF3D1B0B83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08F70B-D556-40CC-9EAB-2D7F85CD6581}" type="datetimeFigureOut">
              <a:rPr lang="en-GB" smtClean="0"/>
              <a:t>19/06/2013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0EC99-F06F-4875-AC8D-5FF3D1B0B83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08F70B-D556-40CC-9EAB-2D7F85CD6581}" type="datetimeFigureOut">
              <a:rPr lang="en-GB" smtClean="0"/>
              <a:t>19/06/2013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C0EC99-F06F-4875-AC8D-5FF3D1B0B83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08F70B-D556-40CC-9EAB-2D7F85CD6581}" type="datetimeFigureOut">
              <a:rPr lang="en-GB" smtClean="0"/>
              <a:t>19/06/2013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C0EC99-F06F-4875-AC8D-5FF3D1B0B83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08F70B-D556-40CC-9EAB-2D7F85CD6581}" type="datetimeFigureOut">
              <a:rPr lang="en-GB" smtClean="0"/>
              <a:t>19/06/2013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C0EC99-F06F-4875-AC8D-5FF3D1B0B83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8F70B-D556-40CC-9EAB-2D7F85CD6581}" type="datetimeFigureOut">
              <a:rPr lang="en-GB" smtClean="0"/>
              <a:t>19/06/2013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C0EC99-F06F-4875-AC8D-5FF3D1B0B83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8F70B-D556-40CC-9EAB-2D7F85CD6581}" type="datetimeFigureOut">
              <a:rPr lang="en-GB" smtClean="0"/>
              <a:t>19/06/2013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C0EC99-F06F-4875-AC8D-5FF3D1B0B83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8F70B-D556-40CC-9EAB-2D7F85CD6581}" type="datetimeFigureOut">
              <a:rPr lang="en-GB" smtClean="0"/>
              <a:t>19/06/2013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C0EC99-F06F-4875-AC8D-5FF3D1B0B83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8F70B-D556-40CC-9EAB-2D7F85CD6581}" type="datetimeFigureOut">
              <a:rPr lang="en-GB" smtClean="0"/>
              <a:t>19/06/2013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0EC99-F06F-4875-AC8D-5FF3D1B0B83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C7 revision </a:t>
            </a:r>
            <a:endParaRPr lang="en-GB" dirty="0"/>
          </a:p>
        </p:txBody>
      </p:sp>
      <p:sp>
        <p:nvSpPr>
          <p:cNvPr id="3" name="Subtitle 2"/>
          <p:cNvSpPr>
            <a:spLocks noGrp="1"/>
          </p:cNvSpPr>
          <p:nvPr>
            <p:ph type="subTitle" idx="1"/>
          </p:nvPr>
        </p:nvSpPr>
        <p:spPr/>
        <p:txBody>
          <a:bodyPr/>
          <a:lstStyle/>
          <a:p>
            <a:r>
              <a:rPr lang="en-GB" dirty="0" smtClean="0"/>
              <a:t>Higher tier</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Balanced symbol equations</a:t>
            </a:r>
            <a:endParaRPr lang="en-GB" u="sng" dirty="0"/>
          </a:p>
        </p:txBody>
      </p:sp>
      <p:sp>
        <p:nvSpPr>
          <p:cNvPr id="3" name="Content Placeholder 2"/>
          <p:cNvSpPr>
            <a:spLocks noGrp="1"/>
          </p:cNvSpPr>
          <p:nvPr>
            <p:ph idx="1"/>
          </p:nvPr>
        </p:nvSpPr>
        <p:spPr/>
        <p:txBody>
          <a:bodyPr/>
          <a:lstStyle/>
          <a:p>
            <a:r>
              <a:rPr lang="en-GB" dirty="0" smtClean="0"/>
              <a:t>Same number of atoms on left and right</a:t>
            </a:r>
          </a:p>
          <a:p>
            <a:r>
              <a:rPr lang="en-GB" dirty="0" smtClean="0"/>
              <a:t>State  symbols</a:t>
            </a:r>
          </a:p>
          <a:p>
            <a:r>
              <a:rPr lang="en-GB" dirty="0" err="1" smtClean="0"/>
              <a:t>Aq</a:t>
            </a:r>
            <a:endParaRPr lang="en-GB" dirty="0" smtClean="0"/>
          </a:p>
          <a:p>
            <a:r>
              <a:rPr lang="en-GB" dirty="0" smtClean="0"/>
              <a:t>S</a:t>
            </a:r>
          </a:p>
          <a:p>
            <a:r>
              <a:rPr lang="en-GB" dirty="0" smtClean="0"/>
              <a:t>L</a:t>
            </a:r>
          </a:p>
          <a:p>
            <a:r>
              <a:rPr lang="en-GB" dirty="0"/>
              <a:t>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Reactions of alcohols  with sodium</a:t>
            </a:r>
            <a:endParaRPr lang="en-GB" u="sng" dirty="0"/>
          </a:p>
        </p:txBody>
      </p:sp>
      <p:sp>
        <p:nvSpPr>
          <p:cNvPr id="3" name="Content Placeholder 2"/>
          <p:cNvSpPr>
            <a:spLocks noGrp="1"/>
          </p:cNvSpPr>
          <p:nvPr>
            <p:ph idx="1"/>
          </p:nvPr>
        </p:nvSpPr>
        <p:spPr/>
        <p:txBody>
          <a:bodyPr>
            <a:normAutofit fontScale="77500" lnSpcReduction="20000"/>
          </a:bodyPr>
          <a:lstStyle/>
          <a:p>
            <a:r>
              <a:rPr lang="en-GB" dirty="0" smtClean="0"/>
              <a:t>Reacts with sodium like water</a:t>
            </a:r>
          </a:p>
          <a:p>
            <a:r>
              <a:rPr lang="en-GB" dirty="0" smtClean="0"/>
              <a:t>Due to both water and alcohol having an –OH group</a:t>
            </a:r>
          </a:p>
          <a:p>
            <a:r>
              <a:rPr lang="en-GB" dirty="0" smtClean="0"/>
              <a:t>Products with water are sodium hydroxide and?</a:t>
            </a:r>
          </a:p>
          <a:p>
            <a:r>
              <a:rPr lang="en-GB" dirty="0" smtClean="0"/>
              <a:t>Products with alcohol are?</a:t>
            </a:r>
          </a:p>
          <a:p>
            <a:r>
              <a:rPr lang="en-GB" dirty="0" smtClean="0"/>
              <a:t>Sodium </a:t>
            </a:r>
            <a:r>
              <a:rPr lang="en-GB" dirty="0" err="1" smtClean="0"/>
              <a:t>ethoxide</a:t>
            </a:r>
            <a:r>
              <a:rPr lang="en-GB" dirty="0" smtClean="0"/>
              <a:t>  and hydrogen</a:t>
            </a:r>
          </a:p>
          <a:p>
            <a:r>
              <a:rPr lang="en-GB" dirty="0" smtClean="0"/>
              <a:t>H atom of –OH group reacts with sodium – why don’t the other  H atoms in the hydrocarbon section react?</a:t>
            </a:r>
          </a:p>
          <a:p>
            <a:r>
              <a:rPr lang="en-GB" dirty="0" err="1" smtClean="0"/>
              <a:t>Unreactive</a:t>
            </a:r>
            <a:endParaRPr lang="en-GB" dirty="0" smtClean="0"/>
          </a:p>
          <a:p>
            <a:r>
              <a:rPr lang="en-GB" dirty="0" smtClean="0"/>
              <a:t>Forms an ionic bond between the oxygen of the </a:t>
            </a:r>
            <a:r>
              <a:rPr lang="en-GB" dirty="0" err="1" smtClean="0"/>
              <a:t>ethoxide</a:t>
            </a:r>
            <a:r>
              <a:rPr lang="en-GB" dirty="0" smtClean="0"/>
              <a:t> ion and the sodium ion</a:t>
            </a:r>
          </a:p>
          <a:p>
            <a:r>
              <a:rPr lang="en-GB" dirty="0" smtClean="0"/>
              <a:t>Sodium is an ionic compound and is solid at room temperature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Making an ester</a:t>
            </a:r>
            <a:endParaRPr lang="en-GB" u="sng" dirty="0"/>
          </a:p>
        </p:txBody>
      </p:sp>
      <p:sp>
        <p:nvSpPr>
          <p:cNvPr id="3" name="Content Placeholder 2"/>
          <p:cNvSpPr>
            <a:spLocks noGrp="1"/>
          </p:cNvSpPr>
          <p:nvPr>
            <p:ph idx="1"/>
          </p:nvPr>
        </p:nvSpPr>
        <p:spPr>
          <a:xfrm>
            <a:off x="179512" y="1600200"/>
            <a:ext cx="8507288" cy="4525963"/>
          </a:xfrm>
        </p:spPr>
        <p:txBody>
          <a:bodyPr>
            <a:normAutofit fontScale="92500"/>
          </a:bodyPr>
          <a:lstStyle/>
          <a:p>
            <a:r>
              <a:rPr lang="en-GB" dirty="0" smtClean="0"/>
              <a:t>Made from a carboxylic acid and an alcohol  (with concentrated sulphuric acid as a catalyst) </a:t>
            </a:r>
          </a:p>
          <a:p>
            <a:pPr marL="514350" indent="-514350">
              <a:buFont typeface="+mj-lt"/>
              <a:buAutoNum type="arabicPeriod"/>
            </a:pPr>
            <a:r>
              <a:rPr lang="en-GB" dirty="0" smtClean="0"/>
              <a:t>Heating  under reflux – </a:t>
            </a:r>
            <a:r>
              <a:rPr lang="en-GB" dirty="0" smtClean="0">
                <a:solidFill>
                  <a:srgbClr val="FF0000"/>
                </a:solidFill>
              </a:rPr>
              <a:t>chemicals are volatile so an open Liebig condenser is used to condense any vapours to prevent loss of reactant and prevent loss of yield (why not stopper the condenser?)</a:t>
            </a:r>
          </a:p>
          <a:p>
            <a:pPr marL="514350" indent="-514350">
              <a:buFont typeface="+mj-lt"/>
              <a:buAutoNum type="arabicPeriod"/>
            </a:pPr>
            <a:r>
              <a:rPr lang="en-GB" dirty="0" smtClean="0"/>
              <a:t>Distillation - </a:t>
            </a:r>
            <a:r>
              <a:rPr lang="en-GB" dirty="0" smtClean="0">
                <a:solidFill>
                  <a:srgbClr val="FF0000"/>
                </a:solidFill>
              </a:rPr>
              <a:t>after refluxing two layers are formed. The ester boils at a lower temperature  and is collected (impure)</a:t>
            </a:r>
          </a:p>
          <a:p>
            <a:pPr marL="514350" indent="-514350">
              <a:buFont typeface="+mj-lt"/>
              <a:buAutoNum type="arabicPeriod"/>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30026"/>
          </a:xfrm>
        </p:spPr>
        <p:txBody>
          <a:bodyPr>
            <a:normAutofit fontScale="90000"/>
          </a:bodyPr>
          <a:lstStyle/>
          <a:p>
            <a:endParaRPr lang="en-GB" dirty="0"/>
          </a:p>
        </p:txBody>
      </p:sp>
      <p:sp>
        <p:nvSpPr>
          <p:cNvPr id="3" name="Content Placeholder 2"/>
          <p:cNvSpPr>
            <a:spLocks noGrp="1"/>
          </p:cNvSpPr>
          <p:nvPr>
            <p:ph idx="1"/>
          </p:nvPr>
        </p:nvSpPr>
        <p:spPr>
          <a:xfrm>
            <a:off x="457200" y="404664"/>
            <a:ext cx="8229600" cy="5721499"/>
          </a:xfrm>
        </p:spPr>
        <p:txBody>
          <a:bodyPr/>
          <a:lstStyle/>
          <a:p>
            <a:pPr marL="514350" indent="-514350">
              <a:buAutoNum type="arabicPeriod" startAt="3"/>
            </a:pPr>
            <a:r>
              <a:rPr lang="en-GB" dirty="0" smtClean="0"/>
              <a:t>Impure product shaken with aqueous reagents  - </a:t>
            </a:r>
            <a:r>
              <a:rPr lang="en-GB" dirty="0" smtClean="0">
                <a:solidFill>
                  <a:srgbClr val="FF0000"/>
                </a:solidFill>
              </a:rPr>
              <a:t>this removes impurities. Mixture placed in a tap funnel and lower product layer collected</a:t>
            </a:r>
          </a:p>
          <a:p>
            <a:pPr marL="514350" indent="-514350">
              <a:buAutoNum type="arabicPeriod" startAt="3"/>
            </a:pPr>
            <a:r>
              <a:rPr lang="en-GB" dirty="0" smtClean="0"/>
              <a:t>Drying - </a:t>
            </a:r>
            <a:r>
              <a:rPr lang="en-GB" dirty="0" smtClean="0">
                <a:solidFill>
                  <a:srgbClr val="FF0000"/>
                </a:solidFill>
              </a:rPr>
              <a:t>granules of calcium chloride added to remove impurities</a:t>
            </a:r>
          </a:p>
          <a:p>
            <a:pPr marL="514350" indent="-514350">
              <a:buAutoNum type="arabicPeriod" startAt="3"/>
            </a:pPr>
            <a:r>
              <a:rPr lang="en-GB" dirty="0" smtClean="0"/>
              <a:t>Distillation - </a:t>
            </a:r>
            <a:r>
              <a:rPr lang="en-GB" dirty="0" smtClean="0">
                <a:solidFill>
                  <a:srgbClr val="FF0000"/>
                </a:solidFill>
              </a:rPr>
              <a:t>pure dry ethyl </a:t>
            </a:r>
            <a:r>
              <a:rPr lang="en-GB" dirty="0" err="1" smtClean="0">
                <a:solidFill>
                  <a:srgbClr val="FF0000"/>
                </a:solidFill>
              </a:rPr>
              <a:t>ethanoate</a:t>
            </a:r>
            <a:r>
              <a:rPr lang="en-GB" dirty="0" smtClean="0">
                <a:solidFill>
                  <a:srgbClr val="FF0000"/>
                </a:solidFill>
              </a:rPr>
              <a:t> collected from distillate due to lower </a:t>
            </a:r>
            <a:r>
              <a:rPr lang="en-GB" dirty="0" err="1" smtClean="0">
                <a:solidFill>
                  <a:srgbClr val="FF0000"/>
                </a:solidFill>
              </a:rPr>
              <a:t>b.p</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913837_C7H_AW_22"/>
          <p:cNvPicPr>
            <a:picLocks noChangeAspect="1" noChangeArrowheads="1"/>
          </p:cNvPicPr>
          <p:nvPr/>
        </p:nvPicPr>
        <p:blipFill>
          <a:blip r:embed="rId2" cstate="print"/>
          <a:srcRect/>
          <a:stretch>
            <a:fillRect/>
          </a:stretch>
        </p:blipFill>
        <p:spPr bwMode="auto">
          <a:xfrm>
            <a:off x="310869" y="0"/>
            <a:ext cx="7861531" cy="68315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Calculating energy change</a:t>
            </a:r>
            <a:endParaRPr lang="en-GB" u="sng" dirty="0"/>
          </a:p>
        </p:txBody>
      </p:sp>
      <p:sp>
        <p:nvSpPr>
          <p:cNvPr id="3" name="Content Placeholder 2"/>
          <p:cNvSpPr>
            <a:spLocks noGrp="1"/>
          </p:cNvSpPr>
          <p:nvPr>
            <p:ph idx="1"/>
          </p:nvPr>
        </p:nvSpPr>
        <p:spPr/>
        <p:txBody>
          <a:bodyPr/>
          <a:lstStyle/>
          <a:p>
            <a:endParaRPr lang="en-GB" dirty="0"/>
          </a:p>
        </p:txBody>
      </p:sp>
      <p:pic>
        <p:nvPicPr>
          <p:cNvPr id="4" name="Picture 2" descr="913837_C7H_AW_28"/>
          <p:cNvPicPr>
            <a:picLocks noChangeAspect="1" noChangeArrowheads="1"/>
          </p:cNvPicPr>
          <p:nvPr/>
        </p:nvPicPr>
        <p:blipFill>
          <a:blip r:embed="rId2" cstate="print"/>
          <a:srcRect/>
          <a:stretch>
            <a:fillRect/>
          </a:stretch>
        </p:blipFill>
        <p:spPr bwMode="auto">
          <a:xfrm>
            <a:off x="1525588" y="1515750"/>
            <a:ext cx="5710707" cy="5118354"/>
          </a:xfrm>
          <a:prstGeom prst="rect">
            <a:avLst/>
          </a:prstGeom>
          <a:noFill/>
        </p:spPr>
      </p:pic>
      <p:pic>
        <p:nvPicPr>
          <p:cNvPr id="5" name="Picture 2" descr="913837_C7H_AW_30"/>
          <p:cNvPicPr>
            <a:picLocks noChangeAspect="1" noChangeArrowheads="1"/>
          </p:cNvPicPr>
          <p:nvPr/>
        </p:nvPicPr>
        <p:blipFill>
          <a:blip r:embed="rId3" cstate="print"/>
          <a:srcRect/>
          <a:stretch>
            <a:fillRect/>
          </a:stretch>
        </p:blipFill>
        <p:spPr bwMode="auto">
          <a:xfrm>
            <a:off x="1547664" y="1395412"/>
            <a:ext cx="6011863" cy="54625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913837_C7H_AW_31"/>
          <p:cNvPicPr>
            <a:picLocks noChangeAspect="1" noChangeArrowheads="1"/>
          </p:cNvPicPr>
          <p:nvPr/>
        </p:nvPicPr>
        <p:blipFill>
          <a:blip r:embed="rId2" cstate="print"/>
          <a:srcRect/>
          <a:stretch>
            <a:fillRect/>
          </a:stretch>
        </p:blipFill>
        <p:spPr bwMode="auto">
          <a:xfrm>
            <a:off x="96376" y="0"/>
            <a:ext cx="8259460" cy="6858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Calculating energy change</a:t>
            </a:r>
            <a:endParaRPr lang="en-GB" dirty="0"/>
          </a:p>
        </p:txBody>
      </p:sp>
      <p:sp>
        <p:nvSpPr>
          <p:cNvPr id="3" name="Content Placeholder 2"/>
          <p:cNvSpPr>
            <a:spLocks noGrp="1"/>
          </p:cNvSpPr>
          <p:nvPr>
            <p:ph idx="1"/>
          </p:nvPr>
        </p:nvSpPr>
        <p:spPr/>
        <p:txBody>
          <a:bodyPr/>
          <a:lstStyle/>
          <a:p>
            <a:r>
              <a:rPr lang="en-GB" dirty="0" smtClean="0"/>
              <a:t>Calculate energy used in breaking bonds</a:t>
            </a:r>
          </a:p>
          <a:p>
            <a:r>
              <a:rPr lang="en-GB" dirty="0" smtClean="0"/>
              <a:t>Calculate energy formed from formation of bonds</a:t>
            </a:r>
          </a:p>
          <a:p>
            <a:r>
              <a:rPr lang="en-GB" dirty="0" smtClean="0"/>
              <a:t>Calculate  difference (- means exothermic)</a:t>
            </a:r>
          </a:p>
          <a:p>
            <a:r>
              <a:rPr lang="en-GB" dirty="0" smtClean="0"/>
              <a:t>Formation of steam or hydrogen halides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ext Box 2"/>
          <p:cNvSpPr txBox="1">
            <a:spLocks noChangeArrowheads="1"/>
          </p:cNvSpPr>
          <p:nvPr/>
        </p:nvSpPr>
        <p:spPr bwMode="auto">
          <a:xfrm>
            <a:off x="251520" y="0"/>
            <a:ext cx="8064896" cy="4524315"/>
          </a:xfrm>
          <a:prstGeom prst="rect">
            <a:avLst/>
          </a:prstGeom>
          <a:noFill/>
          <a:ln w="9525">
            <a:noFill/>
            <a:miter lim="800000"/>
            <a:headEnd/>
            <a:tailEnd/>
          </a:ln>
          <a:effectLst/>
        </p:spPr>
        <p:txBody>
          <a:bodyPr wrap="square">
            <a:spAutoFit/>
          </a:bodyPr>
          <a:lstStyle/>
          <a:p>
            <a:pPr marL="533400" indent="-533400" algn="l">
              <a:buFont typeface="Wingdings" pitchFamily="2" charset="2"/>
              <a:buNone/>
              <a:tabLst>
                <a:tab pos="1079500" algn="l"/>
              </a:tabLst>
            </a:pPr>
            <a:r>
              <a:rPr lang="en-GB" sz="2200" dirty="0">
                <a:solidFill>
                  <a:schemeClr val="bg1"/>
                </a:solidFill>
              </a:rPr>
              <a:t>3</a:t>
            </a:r>
            <a:r>
              <a:rPr lang="en-GB" sz="2200" dirty="0"/>
              <a:t>.	</a:t>
            </a:r>
            <a:r>
              <a:rPr lang="en-GB" sz="2400" dirty="0"/>
              <a:t>Hydrogen burns in chlorine.</a:t>
            </a:r>
          </a:p>
          <a:p>
            <a:pPr marL="533400" indent="-533400">
              <a:buFont typeface="Wingdings" pitchFamily="2" charset="2"/>
              <a:buNone/>
              <a:tabLst>
                <a:tab pos="1079500" algn="l"/>
              </a:tabLst>
            </a:pPr>
            <a:r>
              <a:rPr lang="en-GB" sz="2400" dirty="0"/>
              <a:t>	H</a:t>
            </a:r>
            <a:r>
              <a:rPr lang="en-GB" sz="2400" baseline="-25000" dirty="0"/>
              <a:t>2</a:t>
            </a:r>
            <a:r>
              <a:rPr lang="en-GB" sz="2400" dirty="0"/>
              <a:t>(g) + Cl</a:t>
            </a:r>
            <a:r>
              <a:rPr lang="en-GB" sz="2400" baseline="-25000" dirty="0"/>
              <a:t>2</a:t>
            </a:r>
            <a:r>
              <a:rPr lang="en-GB" sz="2400" dirty="0"/>
              <a:t>(g)          2HCl(g)</a:t>
            </a:r>
          </a:p>
          <a:p>
            <a:pPr marL="533400" indent="-533400">
              <a:buFont typeface="Wingdings" pitchFamily="2" charset="2"/>
              <a:buNone/>
              <a:tabLst>
                <a:tab pos="1079500" algn="l"/>
              </a:tabLst>
            </a:pPr>
            <a:endParaRPr lang="en-GB" sz="2400" dirty="0"/>
          </a:p>
          <a:p>
            <a:pPr marL="533400" indent="-533400" algn="l">
              <a:buFont typeface="Wingdings" pitchFamily="2" charset="2"/>
              <a:buNone/>
              <a:tabLst>
                <a:tab pos="1079500" algn="l"/>
              </a:tabLst>
            </a:pPr>
            <a:r>
              <a:rPr lang="en-GB" sz="2400" dirty="0"/>
              <a:t>	a	Which bonds are broken during the reaction</a:t>
            </a:r>
            <a:r>
              <a:rPr lang="en-GB" sz="2400" dirty="0" smtClean="0"/>
              <a:t>?</a:t>
            </a:r>
            <a:endParaRPr lang="en-GB" sz="2400" dirty="0"/>
          </a:p>
          <a:p>
            <a:pPr marL="533400" indent="-533400" algn="l">
              <a:buFont typeface="Wingdings" pitchFamily="2" charset="2"/>
              <a:buNone/>
              <a:tabLst>
                <a:tab pos="1079500" algn="l"/>
              </a:tabLst>
            </a:pPr>
            <a:r>
              <a:rPr lang="en-GB" sz="2400" dirty="0"/>
              <a:t>	b	Which bonds are made during the reaction</a:t>
            </a:r>
            <a:r>
              <a:rPr lang="en-GB" sz="2400" dirty="0" smtClean="0"/>
              <a:t>?</a:t>
            </a:r>
            <a:endParaRPr lang="en-GB" sz="2400" dirty="0"/>
          </a:p>
          <a:p>
            <a:pPr marL="533400" indent="-533400">
              <a:tabLst>
                <a:tab pos="1079500" algn="l"/>
              </a:tabLst>
            </a:pPr>
            <a:r>
              <a:rPr lang="en-GB" sz="2400" dirty="0"/>
              <a:t>	c	Use the data in the table to calculate the overall 	energy change for the reacting masses shown in </a:t>
            </a:r>
            <a:r>
              <a:rPr lang="en-GB" sz="2400" dirty="0" smtClean="0"/>
              <a:t>the </a:t>
            </a:r>
            <a:r>
              <a:rPr lang="en-GB" sz="2400" dirty="0"/>
              <a:t>equation</a:t>
            </a:r>
            <a:r>
              <a:rPr lang="en-GB" sz="2400" dirty="0" smtClean="0"/>
              <a:t>.</a:t>
            </a:r>
            <a:r>
              <a:rPr lang="en-GB" sz="2400" dirty="0" smtClean="0">
                <a:solidFill>
                  <a:schemeClr val="bg1"/>
                </a:solidFill>
              </a:rPr>
              <a:t> Is</a:t>
            </a:r>
          </a:p>
          <a:p>
            <a:pPr marL="533400" indent="-533400">
              <a:tabLst>
                <a:tab pos="1079500" algn="l"/>
              </a:tabLst>
            </a:pPr>
            <a:r>
              <a:rPr lang="en-GB" sz="2400" dirty="0" smtClean="0"/>
              <a:t>	d.	 Is this reaction exothermic or endothermic?</a:t>
            </a:r>
          </a:p>
          <a:p>
            <a:pPr marL="533400" indent="-533400">
              <a:tabLst>
                <a:tab pos="1079500" algn="l"/>
              </a:tabLst>
            </a:pPr>
            <a:endParaRPr lang="en-GB" sz="2400" dirty="0" smtClean="0"/>
          </a:p>
          <a:p>
            <a:pPr marL="533400" indent="-533400">
              <a:tabLst>
                <a:tab pos="1079500" algn="l"/>
              </a:tabLst>
            </a:pPr>
            <a:r>
              <a:rPr lang="en-GB" sz="2400" dirty="0" smtClean="0"/>
              <a:t>	e	Draw an energy-level diagram for the reaction.</a:t>
            </a:r>
          </a:p>
          <a:p>
            <a:pPr marL="533400" indent="-533400" algn="l">
              <a:buFont typeface="Wingdings" pitchFamily="2" charset="2"/>
              <a:buNone/>
              <a:tabLst>
                <a:tab pos="1079500" algn="l"/>
              </a:tabLst>
            </a:pPr>
            <a:endParaRPr lang="en-GB" sz="2400" dirty="0"/>
          </a:p>
        </p:txBody>
      </p:sp>
      <p:sp>
        <p:nvSpPr>
          <p:cNvPr id="252931" name="Line 3"/>
          <p:cNvSpPr>
            <a:spLocks noChangeShapeType="1"/>
          </p:cNvSpPr>
          <p:nvPr/>
        </p:nvSpPr>
        <p:spPr bwMode="auto">
          <a:xfrm>
            <a:off x="4749800" y="1557338"/>
            <a:ext cx="649288" cy="0"/>
          </a:xfrm>
          <a:prstGeom prst="line">
            <a:avLst/>
          </a:prstGeom>
          <a:noFill/>
          <a:ln w="19050">
            <a:solidFill>
              <a:schemeClr val="bg1"/>
            </a:solidFill>
            <a:round/>
            <a:headEnd/>
            <a:tailEnd type="arrow" w="lg" len="med"/>
          </a:ln>
          <a:effectLst/>
        </p:spPr>
        <p:txBody>
          <a:bodyPr/>
          <a:lstStyle/>
          <a:p>
            <a:endParaRPr lang="en-GB"/>
          </a:p>
        </p:txBody>
      </p:sp>
      <p:graphicFrame>
        <p:nvGraphicFramePr>
          <p:cNvPr id="252932" name="Group 4"/>
          <p:cNvGraphicFramePr>
            <a:graphicFrameLocks noGrp="1"/>
          </p:cNvGraphicFramePr>
          <p:nvPr/>
        </p:nvGraphicFramePr>
        <p:xfrm>
          <a:off x="2792413" y="4508500"/>
          <a:ext cx="3559175" cy="1867200"/>
        </p:xfrm>
        <a:graphic>
          <a:graphicData uri="http://schemas.openxmlformats.org/drawingml/2006/table">
            <a:tbl>
              <a:tblPr/>
              <a:tblGrid>
                <a:gridCol w="1025525"/>
                <a:gridCol w="2533650"/>
              </a:tblGrid>
              <a:tr h="227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charset="0"/>
                          <a:cs typeface="Arial" charset="0"/>
                        </a:rPr>
                        <a:t>Bond</a:t>
                      </a:r>
                    </a:p>
                  </a:txBody>
                  <a:tcPr marL="90000" marR="90000" marT="54000" marB="540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A86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charset="0"/>
                          <a:cs typeface="Arial" charset="0"/>
                        </a:rPr>
                        <a:t>Energy change for the formula masses (kJ)</a:t>
                      </a:r>
                    </a:p>
                  </a:txBody>
                  <a:tcPr marL="90000" marR="90000" marT="54000" marB="540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FA86D"/>
                    </a:solidFill>
                  </a:tcPr>
                </a:tc>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cs typeface="Arial" charset="0"/>
                        </a:rPr>
                        <a:t>H—H</a:t>
                      </a:r>
                    </a:p>
                  </a:txBody>
                  <a:tcPr marL="90000" marR="90000" marT="90000" marB="900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5C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cs typeface="Arial" charset="0"/>
                        </a:rPr>
                        <a:t>434</a:t>
                      </a:r>
                      <a:endParaRPr kumimoji="0" lang="en-GB" sz="1600" b="0" i="0" u="none" strike="noStrike" cap="none" normalizeH="0" baseline="-25000" smtClean="0">
                        <a:ln>
                          <a:noFill/>
                        </a:ln>
                        <a:solidFill>
                          <a:schemeClr val="tx1"/>
                        </a:solidFill>
                        <a:effectLst/>
                        <a:latin typeface="Arial" charset="0"/>
                        <a:cs typeface="Arial" charset="0"/>
                      </a:endParaRPr>
                    </a:p>
                  </a:txBody>
                  <a:tcPr marL="90000" marR="90000" marT="90000" marB="900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5C9A5"/>
                    </a:solidFill>
                  </a:tcPr>
                </a:tc>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cs typeface="Arial" charset="0"/>
                        </a:rPr>
                        <a:t>Cl—Cl</a:t>
                      </a:r>
                    </a:p>
                  </a:txBody>
                  <a:tcPr marL="90000" marR="90000" marT="90000" marB="900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5C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cs typeface="Arial" charset="0"/>
                        </a:rPr>
                        <a:t>242</a:t>
                      </a:r>
                      <a:endParaRPr kumimoji="0" lang="en-GB" sz="1600" b="0" i="0" u="none" strike="noStrike" cap="none" normalizeH="0" baseline="-25000" smtClean="0">
                        <a:ln>
                          <a:noFill/>
                        </a:ln>
                        <a:solidFill>
                          <a:schemeClr val="tx1"/>
                        </a:solidFill>
                        <a:effectLst/>
                        <a:latin typeface="Arial" charset="0"/>
                        <a:cs typeface="Arial" charset="0"/>
                      </a:endParaRPr>
                    </a:p>
                  </a:txBody>
                  <a:tcPr marL="90000" marR="90000" marT="90000" marB="900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5C9A5"/>
                    </a:solidFill>
                  </a:tcPr>
                </a:tc>
              </a:tr>
              <a:tr h="376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cs typeface="Arial" charset="0"/>
                        </a:rPr>
                        <a:t>H—Cl</a:t>
                      </a:r>
                    </a:p>
                  </a:txBody>
                  <a:tcPr marL="90000" marR="90000" marT="90000" marB="900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5C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cs typeface="Arial" charset="0"/>
                        </a:rPr>
                        <a:t>431</a:t>
                      </a:r>
                      <a:endParaRPr kumimoji="0" lang="en-GB" sz="1600" b="0" i="0" u="none" strike="noStrike" cap="none" normalizeH="0" baseline="-25000" dirty="0" smtClean="0">
                        <a:ln>
                          <a:noFill/>
                        </a:ln>
                        <a:solidFill>
                          <a:schemeClr val="tx1"/>
                        </a:solidFill>
                        <a:effectLst/>
                        <a:latin typeface="Arial" charset="0"/>
                        <a:cs typeface="Arial" charset="0"/>
                      </a:endParaRPr>
                    </a:p>
                  </a:txBody>
                  <a:tcPr marL="90000" marR="90000" marT="90000" marB="900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5C9A5"/>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2930">
                                            <p:txEl>
                                              <p:pRg st="0" end="0"/>
                                            </p:txEl>
                                          </p:spTgt>
                                        </p:tgtEl>
                                        <p:attrNameLst>
                                          <p:attrName>style.visibility</p:attrName>
                                        </p:attrNameLst>
                                      </p:cBhvr>
                                      <p:to>
                                        <p:strVal val="visible"/>
                                      </p:to>
                                    </p:set>
                                    <p:animEffect transition="in" filter="fade">
                                      <p:cBhvr>
                                        <p:cTn id="7" dur="1000"/>
                                        <p:tgtEl>
                                          <p:spTgt spid="25293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2930">
                                            <p:txEl>
                                              <p:pRg st="1" end="1"/>
                                            </p:txEl>
                                          </p:spTgt>
                                        </p:tgtEl>
                                        <p:attrNameLst>
                                          <p:attrName>style.visibility</p:attrName>
                                        </p:attrNameLst>
                                      </p:cBhvr>
                                      <p:to>
                                        <p:strVal val="visible"/>
                                      </p:to>
                                    </p:set>
                                    <p:animEffect transition="in" filter="fade">
                                      <p:cBhvr>
                                        <p:cTn id="10" dur="1000"/>
                                        <p:tgtEl>
                                          <p:spTgt spid="25293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2931"/>
                                        </p:tgtEl>
                                        <p:attrNameLst>
                                          <p:attrName>style.visibility</p:attrName>
                                        </p:attrNameLst>
                                      </p:cBhvr>
                                      <p:to>
                                        <p:strVal val="visible"/>
                                      </p:to>
                                    </p:set>
                                    <p:animEffect transition="in" filter="fade">
                                      <p:cBhvr>
                                        <p:cTn id="13" dur="1000"/>
                                        <p:tgtEl>
                                          <p:spTgt spid="252931"/>
                                        </p:tgtEl>
                                      </p:cBhvr>
                                    </p:animEffect>
                                  </p:childTnLst>
                                </p:cTn>
                              </p:par>
                            </p:childTnLst>
                          </p:cTn>
                        </p:par>
                        <p:par>
                          <p:cTn id="14" fill="hold" nodeType="afterGroup">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52930">
                                            <p:txEl>
                                              <p:pRg st="3" end="3"/>
                                            </p:txEl>
                                          </p:spTgt>
                                        </p:tgtEl>
                                        <p:attrNameLst>
                                          <p:attrName>style.visibility</p:attrName>
                                        </p:attrNameLst>
                                      </p:cBhvr>
                                      <p:to>
                                        <p:strVal val="visible"/>
                                      </p:to>
                                    </p:set>
                                    <p:animEffect transition="in" filter="fade">
                                      <p:cBhvr>
                                        <p:cTn id="17" dur="1000"/>
                                        <p:tgtEl>
                                          <p:spTgt spid="252930">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2930">
                                            <p:txEl>
                                              <p:pRg st="4" end="4"/>
                                            </p:txEl>
                                          </p:spTgt>
                                        </p:tgtEl>
                                        <p:attrNameLst>
                                          <p:attrName>style.visibility</p:attrName>
                                        </p:attrNameLst>
                                      </p:cBhvr>
                                      <p:to>
                                        <p:strVal val="visible"/>
                                      </p:to>
                                    </p:set>
                                    <p:animEffect transition="in" filter="fade">
                                      <p:cBhvr>
                                        <p:cTn id="22" dur="1000"/>
                                        <p:tgtEl>
                                          <p:spTgt spid="252930">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2930">
                                            <p:txEl>
                                              <p:pRg st="5" end="5"/>
                                            </p:txEl>
                                          </p:spTgt>
                                        </p:tgtEl>
                                        <p:attrNameLst>
                                          <p:attrName>style.visibility</p:attrName>
                                        </p:attrNameLst>
                                      </p:cBhvr>
                                      <p:to>
                                        <p:strVal val="visible"/>
                                      </p:to>
                                    </p:set>
                                    <p:animEffect transition="in" filter="fade">
                                      <p:cBhvr>
                                        <p:cTn id="27" dur="1000"/>
                                        <p:tgtEl>
                                          <p:spTgt spid="25293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2930">
                                            <p:txEl>
                                              <p:pRg st="6" end="6"/>
                                            </p:txEl>
                                          </p:spTgt>
                                        </p:tgtEl>
                                        <p:attrNameLst>
                                          <p:attrName>style.visibility</p:attrName>
                                        </p:attrNameLst>
                                      </p:cBhvr>
                                      <p:to>
                                        <p:strVal val="visible"/>
                                      </p:to>
                                    </p:set>
                                    <p:animEffect transition="in" filter="fade">
                                      <p:cBhvr>
                                        <p:cTn id="32" dur="1000"/>
                                        <p:tgtEl>
                                          <p:spTgt spid="25293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2930">
                                            <p:txEl>
                                              <p:pRg st="8" end="8"/>
                                            </p:txEl>
                                          </p:spTgt>
                                        </p:tgtEl>
                                        <p:attrNameLst>
                                          <p:attrName>style.visibility</p:attrName>
                                        </p:attrNameLst>
                                      </p:cBhvr>
                                      <p:to>
                                        <p:strVal val="visible"/>
                                      </p:to>
                                    </p:set>
                                    <p:animEffect transition="in" filter="fade">
                                      <p:cBhvr>
                                        <p:cTn id="37" dur="1000"/>
                                        <p:tgtEl>
                                          <p:spTgt spid="252930">
                                            <p:txEl>
                                              <p:pRg st="8" end="8"/>
                                            </p:txEl>
                                          </p:spTgt>
                                        </p:tgtEl>
                                      </p:cBhvr>
                                    </p:animEffect>
                                  </p:childTnLst>
                                </p:cTn>
                              </p:par>
                            </p:childTnLst>
                          </p:cTn>
                        </p:par>
                        <p:par>
                          <p:cTn id="38" fill="hold" nodeType="afterGroup">
                            <p:stCondLst>
                              <p:cond delay="1000"/>
                            </p:stCondLst>
                            <p:childTnLst>
                              <p:par>
                                <p:cTn id="39" presetID="1" presetClass="entr" presetSubtype="0" fill="hold" nodeType="afterEffect">
                                  <p:stCondLst>
                                    <p:cond delay="0"/>
                                  </p:stCondLst>
                                  <p:childTnLst>
                                    <p:set>
                                      <p:cBhvr>
                                        <p:cTn id="40" dur="1" fill="hold">
                                          <p:stCondLst>
                                            <p:cond delay="499"/>
                                          </p:stCondLst>
                                        </p:cTn>
                                        <p:tgtEl>
                                          <p:spTgt spid="2529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0" grpId="0" build="allAtOnce" autoUpdateAnimBg="0"/>
      <p:bldP spid="2529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30026"/>
          </a:xfrm>
        </p:spPr>
        <p:txBody>
          <a:bodyPr>
            <a:normAutofit fontScale="90000"/>
          </a:bodyPr>
          <a:lstStyle/>
          <a:p>
            <a:endParaRPr lang="en-GB" dirty="0"/>
          </a:p>
        </p:txBody>
      </p:sp>
      <p:sp>
        <p:nvSpPr>
          <p:cNvPr id="3" name="Content Placeholder 2"/>
          <p:cNvSpPr>
            <a:spLocks noGrp="1"/>
          </p:cNvSpPr>
          <p:nvPr>
            <p:ph idx="1"/>
          </p:nvPr>
        </p:nvSpPr>
        <p:spPr>
          <a:xfrm>
            <a:off x="457200" y="332656"/>
            <a:ext cx="8229600" cy="5793507"/>
          </a:xfrm>
        </p:spPr>
        <p:txBody>
          <a:bodyPr>
            <a:normAutofit/>
          </a:bodyPr>
          <a:lstStyle/>
          <a:p>
            <a:pPr marL="533400" indent="-533400">
              <a:buNone/>
              <a:tabLst>
                <a:tab pos="1079500" algn="l"/>
              </a:tabLst>
            </a:pPr>
            <a:r>
              <a:rPr lang="en-GB" dirty="0" smtClean="0">
                <a:solidFill>
                  <a:schemeClr val="bg1"/>
                </a:solidFill>
              </a:rPr>
              <a:t>Use </a:t>
            </a:r>
            <a:r>
              <a:rPr lang="en-GB" dirty="0" smtClean="0"/>
              <a:t>the data in the table to calculate the overall 	energy change for the reacting masses shown in 	the equation.</a:t>
            </a:r>
          </a:p>
          <a:p>
            <a:pPr marL="533400" indent="-533400">
              <a:buNone/>
              <a:tabLst>
                <a:tab pos="1079500" algn="l"/>
              </a:tabLst>
            </a:pPr>
            <a:endParaRPr lang="en-GB" dirty="0" smtClean="0"/>
          </a:p>
          <a:p>
            <a:pPr marL="533400" indent="-533400">
              <a:buNone/>
              <a:tabLst>
                <a:tab pos="1079500" algn="l"/>
              </a:tabLst>
            </a:pPr>
            <a:endParaRPr lang="en-GB" i="1" dirty="0" smtClean="0"/>
          </a:p>
          <a:p>
            <a:pPr marL="533400" indent="-533400">
              <a:buNone/>
              <a:tabLst>
                <a:tab pos="1079500" algn="l"/>
              </a:tabLst>
            </a:pPr>
            <a:r>
              <a:rPr lang="en-GB" i="1" dirty="0" smtClean="0"/>
              <a:t>		Energy to break bonds = 434 kJ + 242 kJ = 676 kJ</a:t>
            </a:r>
          </a:p>
          <a:p>
            <a:pPr marL="533400" indent="-533400">
              <a:buNone/>
              <a:tabLst>
                <a:tab pos="1079500" algn="l"/>
              </a:tabLst>
            </a:pPr>
            <a:r>
              <a:rPr lang="en-GB" i="1" dirty="0" smtClean="0"/>
              <a:t>		Energy given out on forming bonds </a:t>
            </a:r>
            <a:br>
              <a:rPr lang="en-GB" i="1" dirty="0" smtClean="0"/>
            </a:br>
            <a:r>
              <a:rPr lang="en-GB" i="1" dirty="0" smtClean="0"/>
              <a:t>		= 2 × 431 kJ = 862 kJ</a:t>
            </a:r>
          </a:p>
          <a:p>
            <a:pPr marL="533400" indent="-533400">
              <a:buNone/>
              <a:tabLst>
                <a:tab pos="1079500" algn="l"/>
              </a:tabLst>
            </a:pPr>
            <a:r>
              <a:rPr lang="en-GB" i="1" dirty="0" smtClean="0"/>
              <a:t>		Overall energy change = 186 kJ given out</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Percentage yield</a:t>
            </a:r>
            <a:endParaRPr lang="en-GB" u="sng" dirty="0"/>
          </a:p>
        </p:txBody>
      </p:sp>
      <p:sp>
        <p:nvSpPr>
          <p:cNvPr id="3" name="Content Placeholder 2"/>
          <p:cNvSpPr>
            <a:spLocks noGrp="1"/>
          </p:cNvSpPr>
          <p:nvPr>
            <p:ph idx="1"/>
          </p:nvPr>
        </p:nvSpPr>
        <p:spPr/>
        <p:txBody>
          <a:bodyPr/>
          <a:lstStyle/>
          <a:p>
            <a:pPr>
              <a:buNone/>
            </a:pPr>
            <a:r>
              <a:rPr lang="en-GB" dirty="0" smtClean="0">
                <a:solidFill>
                  <a:srgbClr val="FF3300"/>
                </a:solidFill>
              </a:rPr>
              <a:t>percentage yield = actual yield	     x 100</a:t>
            </a:r>
          </a:p>
          <a:p>
            <a:pPr>
              <a:buNone/>
            </a:pPr>
            <a:r>
              <a:rPr lang="en-GB" dirty="0" smtClean="0">
                <a:solidFill>
                  <a:srgbClr val="FF3300"/>
                </a:solidFill>
              </a:rPr>
              <a:t>				 theoretical yield</a:t>
            </a:r>
          </a:p>
          <a:p>
            <a:pPr>
              <a:buNone/>
            </a:pPr>
            <a:r>
              <a:rPr lang="en-GB" dirty="0" smtClean="0">
                <a:solidFill>
                  <a:srgbClr val="FF3300"/>
                </a:solidFill>
              </a:rPr>
              <a:t>You may first have to work out the theoretical yield</a:t>
            </a:r>
            <a:endParaRPr lang="en-GB" dirty="0" smtClean="0">
              <a:solidFill>
                <a:srgbClr val="FF3300"/>
              </a:solidFill>
            </a:endParaRPr>
          </a:p>
          <a:p>
            <a:endParaRPr lang="en-GB" dirty="0"/>
          </a:p>
        </p:txBody>
      </p:sp>
      <p:sp>
        <p:nvSpPr>
          <p:cNvPr id="4" name="Line 5"/>
          <p:cNvSpPr>
            <a:spLocks noChangeShapeType="1"/>
          </p:cNvSpPr>
          <p:nvPr/>
        </p:nvSpPr>
        <p:spPr bwMode="auto">
          <a:xfrm>
            <a:off x="3131840" y="2204864"/>
            <a:ext cx="2879725" cy="0"/>
          </a:xfrm>
          <a:prstGeom prst="line">
            <a:avLst/>
          </a:prstGeom>
          <a:noFill/>
          <a:ln w="9525">
            <a:solidFill>
              <a:schemeClr val="tx1"/>
            </a:solidFill>
            <a:round/>
            <a:headEnd/>
            <a:tailEnd/>
          </a:ln>
        </p:spPr>
        <p:txBody>
          <a:bodyPr/>
          <a:lstStyle/>
          <a:p>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467544" y="764704"/>
            <a:ext cx="8208912" cy="5688485"/>
            <a:chOff x="1565" y="1842"/>
            <a:chExt cx="2630" cy="1951"/>
          </a:xfrm>
        </p:grpSpPr>
        <p:sp>
          <p:nvSpPr>
            <p:cNvPr id="3" name="AutoShape 4"/>
            <p:cNvSpPr>
              <a:spLocks noChangeArrowheads="1"/>
            </p:cNvSpPr>
            <p:nvPr/>
          </p:nvSpPr>
          <p:spPr bwMode="auto">
            <a:xfrm>
              <a:off x="1565" y="1842"/>
              <a:ext cx="2630" cy="1951"/>
            </a:xfrm>
            <a:prstGeom prst="roundRect">
              <a:avLst>
                <a:gd name="adj" fmla="val 5176"/>
              </a:avLst>
            </a:prstGeom>
            <a:solidFill>
              <a:schemeClr val="bg1"/>
            </a:solidFill>
            <a:ln w="9525">
              <a:noFill/>
              <a:round/>
              <a:headEnd/>
              <a:tailEnd/>
            </a:ln>
            <a:effectLst/>
          </p:spPr>
          <p:txBody>
            <a:bodyPr wrap="none" anchor="ctr"/>
            <a:lstStyle/>
            <a:p>
              <a:endParaRPr lang="en-US"/>
            </a:p>
          </p:txBody>
        </p:sp>
        <p:pic>
          <p:nvPicPr>
            <p:cNvPr id="4" name="Picture 5" descr="xxxxxx_c7"/>
            <p:cNvPicPr>
              <a:picLocks noChangeAspect="1" noChangeArrowheads="1"/>
            </p:cNvPicPr>
            <p:nvPr/>
          </p:nvPicPr>
          <p:blipFill>
            <a:blip r:embed="rId2" cstate="print"/>
            <a:srcRect/>
            <a:stretch>
              <a:fillRect/>
            </a:stretch>
          </p:blipFill>
          <p:spPr bwMode="auto">
            <a:xfrm>
              <a:off x="1701" y="1933"/>
              <a:ext cx="2359" cy="1797"/>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fontScale="90000"/>
          </a:bodyPr>
          <a:lstStyle/>
          <a:p>
            <a:r>
              <a:rPr lang="en-GB" u="sng" dirty="0" smtClean="0"/>
              <a:t>Haber process – optimising conditions</a:t>
            </a:r>
            <a:endParaRPr lang="en-GB" u="sng" dirty="0"/>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r>
              <a:rPr lang="en-GB" dirty="0" smtClean="0"/>
              <a:t>3H</a:t>
            </a:r>
            <a:r>
              <a:rPr lang="en-GB" baseline="-25000" dirty="0" smtClean="0"/>
              <a:t>2</a:t>
            </a:r>
            <a:r>
              <a:rPr lang="en-GB" dirty="0" smtClean="0"/>
              <a:t> + N</a:t>
            </a:r>
            <a:r>
              <a:rPr lang="en-GB" baseline="-25000" dirty="0" smtClean="0"/>
              <a:t>2</a:t>
            </a:r>
            <a:r>
              <a:rPr lang="en-GB" dirty="0" smtClean="0"/>
              <a:t>			2NH</a:t>
            </a:r>
            <a:r>
              <a:rPr lang="en-GB" baseline="-25000" dirty="0" smtClean="0"/>
              <a:t>3</a:t>
            </a:r>
          </a:p>
          <a:p>
            <a:endParaRPr lang="en-GB" baseline="-25000" dirty="0"/>
          </a:p>
          <a:p>
            <a:r>
              <a:rPr lang="en-GB" dirty="0" smtClean="0"/>
              <a:t>High temperature and high pressure</a:t>
            </a:r>
          </a:p>
          <a:p>
            <a:r>
              <a:rPr lang="en-GB" dirty="0" smtClean="0"/>
              <a:t>Pressure favours side  of reaction with fewer molecules as pressure increase causes reaction to try and counteract this</a:t>
            </a:r>
          </a:p>
          <a:p>
            <a:r>
              <a:rPr lang="en-GB" dirty="0" smtClean="0"/>
              <a:t>Why not higher pressure?</a:t>
            </a:r>
          </a:p>
          <a:p>
            <a:r>
              <a:rPr lang="en-GB" dirty="0" smtClean="0"/>
              <a:t>Temperature – exothermic reaction is forward reaction therefore formation of ammonia favours low temperature</a:t>
            </a:r>
          </a:p>
          <a:p>
            <a:r>
              <a:rPr lang="en-GB" dirty="0" smtClean="0"/>
              <a:t>Have high temperature – why?</a:t>
            </a:r>
            <a:endParaRPr lang="en-GB" dirty="0"/>
          </a:p>
        </p:txBody>
      </p:sp>
      <p:cxnSp>
        <p:nvCxnSpPr>
          <p:cNvPr id="5" name="Straight Arrow Connector 4"/>
          <p:cNvCxnSpPr/>
          <p:nvPr/>
        </p:nvCxnSpPr>
        <p:spPr>
          <a:xfrm>
            <a:off x="2555776" y="1556792"/>
            <a:ext cx="12961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Quantitative measurement</a:t>
            </a:r>
            <a:endParaRPr lang="en-GB" u="sng" dirty="0"/>
          </a:p>
        </p:txBody>
      </p:sp>
      <p:sp>
        <p:nvSpPr>
          <p:cNvPr id="3" name="Content Placeholder 2"/>
          <p:cNvSpPr>
            <a:spLocks noGrp="1"/>
          </p:cNvSpPr>
          <p:nvPr>
            <p:ph idx="1"/>
          </p:nvPr>
        </p:nvSpPr>
        <p:spPr/>
        <p:txBody>
          <a:bodyPr>
            <a:normAutofit fontScale="92500" lnSpcReduction="10000"/>
          </a:bodyPr>
          <a:lstStyle/>
          <a:p>
            <a:r>
              <a:rPr lang="en-GB" dirty="0"/>
              <a:t>measuring out accurately a </a:t>
            </a:r>
            <a:r>
              <a:rPr lang="en-GB" dirty="0" smtClean="0"/>
              <a:t>specific </a:t>
            </a:r>
            <a:r>
              <a:rPr lang="en-GB" dirty="0"/>
              <a:t>mass or volume of the sample</a:t>
            </a:r>
          </a:p>
          <a:p>
            <a:r>
              <a:rPr lang="en-GB" dirty="0" smtClean="0"/>
              <a:t>working </a:t>
            </a:r>
            <a:r>
              <a:rPr lang="en-GB" dirty="0"/>
              <a:t>with replicate samples</a:t>
            </a:r>
          </a:p>
          <a:p>
            <a:r>
              <a:rPr lang="en-GB" dirty="0" smtClean="0"/>
              <a:t>dissolving </a:t>
            </a:r>
            <a:r>
              <a:rPr lang="en-GB" dirty="0"/>
              <a:t>the samples quantitatively</a:t>
            </a:r>
          </a:p>
          <a:p>
            <a:r>
              <a:rPr lang="en-GB" dirty="0" smtClean="0"/>
              <a:t>measuring </a:t>
            </a:r>
            <a:r>
              <a:rPr lang="en-GB" dirty="0"/>
              <a:t>a property of the solution quantitatively</a:t>
            </a:r>
          </a:p>
          <a:p>
            <a:r>
              <a:rPr lang="en-GB" dirty="0" smtClean="0"/>
              <a:t>calculating </a:t>
            </a:r>
            <a:r>
              <a:rPr lang="en-GB" dirty="0"/>
              <a:t>a value from the measurements </a:t>
            </a:r>
          </a:p>
          <a:p>
            <a:r>
              <a:rPr lang="en-GB" dirty="0" smtClean="0"/>
              <a:t>estimating </a:t>
            </a:r>
            <a:r>
              <a:rPr lang="en-GB" dirty="0"/>
              <a:t>the degree of uncertainty in the results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20688"/>
          </a:xfrm>
        </p:spPr>
        <p:txBody>
          <a:bodyPr>
            <a:normAutofit fontScale="90000"/>
          </a:bodyPr>
          <a:lstStyle/>
          <a:p>
            <a:r>
              <a:rPr lang="en-GB" dirty="0" smtClean="0"/>
              <a:t>Concentration </a:t>
            </a:r>
            <a:endParaRPr lang="en-GB" dirty="0"/>
          </a:p>
        </p:txBody>
      </p:sp>
      <p:sp>
        <p:nvSpPr>
          <p:cNvPr id="3" name="Content Placeholder 2"/>
          <p:cNvSpPr>
            <a:spLocks noGrp="1"/>
          </p:cNvSpPr>
          <p:nvPr>
            <p:ph idx="1"/>
          </p:nvPr>
        </p:nvSpPr>
        <p:spPr>
          <a:xfrm>
            <a:off x="457200" y="1052736"/>
            <a:ext cx="8229600" cy="5073427"/>
          </a:xfrm>
        </p:spPr>
        <p:txBody>
          <a:bodyPr/>
          <a:lstStyle/>
          <a:p>
            <a:r>
              <a:rPr lang="en-GB" dirty="0" smtClean="0"/>
              <a:t>1 dm</a:t>
            </a:r>
            <a:r>
              <a:rPr lang="en-GB" baseline="30000" dirty="0" smtClean="0"/>
              <a:t>3</a:t>
            </a:r>
            <a:r>
              <a:rPr lang="en-GB" dirty="0" smtClean="0"/>
              <a:t> =1000cm</a:t>
            </a:r>
            <a:r>
              <a:rPr lang="en-GB" baseline="30000" dirty="0" smtClean="0"/>
              <a:t>3</a:t>
            </a:r>
          </a:p>
          <a:p>
            <a:r>
              <a:rPr lang="en-GB" dirty="0" smtClean="0"/>
              <a:t>Concentration = mass (g) / volume (dm</a:t>
            </a:r>
            <a:r>
              <a:rPr lang="en-GB" baseline="30000" dirty="0" smtClean="0"/>
              <a:t>3</a:t>
            </a:r>
            <a:r>
              <a:rPr lang="en-GB" dirty="0" smtClean="0"/>
              <a:t>)</a:t>
            </a:r>
          </a:p>
          <a:p>
            <a:endParaRPr lang="en-GB" dirty="0"/>
          </a:p>
          <a:p>
            <a:r>
              <a:rPr lang="en-GB" dirty="0" smtClean="0"/>
              <a:t>500g in 1 dm</a:t>
            </a:r>
            <a:r>
              <a:rPr lang="en-GB" baseline="30000" dirty="0" smtClean="0"/>
              <a:t>3</a:t>
            </a:r>
            <a:r>
              <a:rPr lang="en-GB" dirty="0" smtClean="0"/>
              <a:t> solvent = </a:t>
            </a:r>
          </a:p>
          <a:p>
            <a:r>
              <a:rPr lang="en-GB" dirty="0" smtClean="0"/>
              <a:t>500g/dm</a:t>
            </a:r>
            <a:r>
              <a:rPr lang="en-GB" baseline="30000" dirty="0" smtClean="0"/>
              <a:t>3</a:t>
            </a:r>
          </a:p>
          <a:p>
            <a:r>
              <a:rPr lang="en-GB" dirty="0" smtClean="0"/>
              <a:t>500g in 500 cm</a:t>
            </a:r>
            <a:r>
              <a:rPr lang="en-GB" baseline="30000" dirty="0" smtClean="0"/>
              <a:t>3 </a:t>
            </a:r>
            <a:r>
              <a:rPr lang="en-GB" dirty="0" smtClean="0"/>
              <a:t>solvent = </a:t>
            </a:r>
          </a:p>
          <a:p>
            <a:r>
              <a:rPr lang="en-GB" dirty="0" smtClean="0"/>
              <a:t>1000g/dm</a:t>
            </a:r>
            <a:r>
              <a:rPr lang="en-GB" baseline="30000" dirty="0" smtClean="0"/>
              <a:t>3</a:t>
            </a:r>
            <a:endParaRPr lang="en-GB" dirty="0" smtClean="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anim calcmode="lin" valueType="num">
                                      <p:cBhvr>
                                        <p:cTn id="24"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2000"/>
                                        <p:tgtEl>
                                          <p:spTgt spid="3">
                                            <p:txEl>
                                              <p:pRg st="5" end="5"/>
                                            </p:txEl>
                                          </p:spTgt>
                                        </p:tgtEl>
                                      </p:cBhvr>
                                    </p:animEffect>
                                    <p:anim calcmode="lin" valueType="num">
                                      <p:cBhvr>
                                        <p:cTn id="40"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41"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2"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2000"/>
                                        <p:tgtEl>
                                          <p:spTgt spid="3">
                                            <p:txEl>
                                              <p:pRg st="6" end="6"/>
                                            </p:txEl>
                                          </p:spTgt>
                                        </p:tgtEl>
                                      </p:cBhvr>
                                    </p:animEffect>
                                    <p:anim calcmode="lin" valueType="num">
                                      <p:cBhvr>
                                        <p:cTn id="48"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49"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0"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Re-arrange</a:t>
            </a:r>
            <a:endParaRPr lang="en-GB" dirty="0"/>
          </a:p>
        </p:txBody>
      </p:sp>
      <p:sp>
        <p:nvSpPr>
          <p:cNvPr id="3" name="Content Placeholder 2"/>
          <p:cNvSpPr>
            <a:spLocks noGrp="1"/>
          </p:cNvSpPr>
          <p:nvPr>
            <p:ph idx="1"/>
          </p:nvPr>
        </p:nvSpPr>
        <p:spPr/>
        <p:txBody>
          <a:bodyPr/>
          <a:lstStyle/>
          <a:p>
            <a:r>
              <a:rPr lang="en-GB" dirty="0" smtClean="0"/>
              <a:t>What is the mass?</a:t>
            </a:r>
          </a:p>
          <a:p>
            <a:r>
              <a:rPr lang="en-GB" dirty="0" smtClean="0"/>
              <a:t>1000cm</a:t>
            </a:r>
            <a:r>
              <a:rPr lang="en-GB" baseline="30000" dirty="0" smtClean="0"/>
              <a:t>3</a:t>
            </a:r>
            <a:r>
              <a:rPr lang="en-GB" dirty="0" smtClean="0"/>
              <a:t> sample with a concentration of 500g/dm</a:t>
            </a:r>
            <a:r>
              <a:rPr lang="en-GB" baseline="30000" dirty="0" smtClean="0"/>
              <a:t>3</a:t>
            </a:r>
          </a:p>
          <a:p>
            <a:r>
              <a:rPr lang="en-GB" dirty="0" smtClean="0"/>
              <a:t>500g</a:t>
            </a:r>
          </a:p>
          <a:p>
            <a:r>
              <a:rPr lang="en-GB" dirty="0" smtClean="0"/>
              <a:t>20cm</a:t>
            </a:r>
            <a:r>
              <a:rPr lang="en-GB" baseline="30000" dirty="0" smtClean="0"/>
              <a:t>3</a:t>
            </a:r>
            <a:r>
              <a:rPr lang="en-GB" dirty="0" smtClean="0"/>
              <a:t> sample with a concentration of 10g/dm</a:t>
            </a:r>
            <a:r>
              <a:rPr lang="en-GB" baseline="30000" dirty="0" smtClean="0"/>
              <a:t>3</a:t>
            </a:r>
          </a:p>
          <a:p>
            <a:r>
              <a:rPr lang="en-GB" dirty="0" smtClean="0"/>
              <a:t>0.02g</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GB" dirty="0"/>
          </a:p>
        </p:txBody>
      </p:sp>
      <p:sp>
        <p:nvSpPr>
          <p:cNvPr id="3" name="Content Placeholder 2"/>
          <p:cNvSpPr>
            <a:spLocks noGrp="1"/>
          </p:cNvSpPr>
          <p:nvPr>
            <p:ph idx="1"/>
          </p:nvPr>
        </p:nvSpPr>
        <p:spPr>
          <a:xfrm>
            <a:off x="457200" y="332656"/>
            <a:ext cx="8229600" cy="5793507"/>
          </a:xfrm>
        </p:spPr>
        <p:txBody>
          <a:bodyPr>
            <a:normAutofit lnSpcReduction="10000"/>
          </a:bodyPr>
          <a:lstStyle/>
          <a:p>
            <a:pPr marL="533400" indent="-533400">
              <a:buFont typeface="Wingdings" pitchFamily="2" charset="2"/>
              <a:buAutoNum type="arabicPeriod"/>
              <a:tabLst>
                <a:tab pos="1079500" algn="l"/>
              </a:tabLst>
            </a:pPr>
            <a:r>
              <a:rPr lang="en-GB" dirty="0" smtClean="0">
                <a:solidFill>
                  <a:schemeClr val="accent4">
                    <a:lumMod val="75000"/>
                  </a:schemeClr>
                </a:solidFill>
              </a:rPr>
              <a:t>What is the concentration of these solutions in grams per litre (g/dm</a:t>
            </a:r>
            <a:r>
              <a:rPr lang="en-GB" baseline="30000" dirty="0" smtClean="0">
                <a:solidFill>
                  <a:schemeClr val="accent4">
                    <a:lumMod val="75000"/>
                  </a:schemeClr>
                </a:solidFill>
              </a:rPr>
              <a:t>3</a:t>
            </a:r>
            <a:r>
              <a:rPr lang="en-GB" dirty="0" smtClean="0">
                <a:solidFill>
                  <a:schemeClr val="accent4">
                    <a:lumMod val="75000"/>
                  </a:schemeClr>
                </a:solidFill>
              </a:rPr>
              <a:t>): </a:t>
            </a:r>
          </a:p>
          <a:p>
            <a:pPr marL="533400" indent="-533400">
              <a:buFont typeface="Wingdings" pitchFamily="2" charset="2"/>
              <a:buAutoNum type="arabicPeriod"/>
              <a:tabLst>
                <a:tab pos="1079500" algn="l"/>
              </a:tabLst>
            </a:pPr>
            <a:endParaRPr lang="en-GB" dirty="0" smtClean="0">
              <a:solidFill>
                <a:schemeClr val="accent4">
                  <a:lumMod val="75000"/>
                </a:schemeClr>
              </a:solidFill>
            </a:endParaRPr>
          </a:p>
          <a:p>
            <a:pPr marL="533400" indent="-533400">
              <a:buNone/>
              <a:tabLst>
                <a:tab pos="1079500" algn="l"/>
              </a:tabLst>
            </a:pPr>
            <a:r>
              <a:rPr lang="en-GB" dirty="0" smtClean="0">
                <a:solidFill>
                  <a:schemeClr val="accent4">
                    <a:lumMod val="75000"/>
                  </a:schemeClr>
                </a:solidFill>
              </a:rPr>
              <a:t>	a	</a:t>
            </a:r>
            <a:r>
              <a:rPr lang="en-GB" dirty="0" err="1" smtClean="0">
                <a:solidFill>
                  <a:schemeClr val="accent4">
                    <a:lumMod val="75000"/>
                  </a:schemeClr>
                </a:solidFill>
              </a:rPr>
              <a:t>a</a:t>
            </a:r>
            <a:r>
              <a:rPr lang="en-GB" dirty="0" smtClean="0">
                <a:solidFill>
                  <a:schemeClr val="accent4">
                    <a:lumMod val="75000"/>
                  </a:schemeClr>
                </a:solidFill>
              </a:rPr>
              <a:t> solution of sodium carbonate made by dissolving 	4.0 g of the solid in water and making the volume up 	to 500 cm</a:t>
            </a:r>
            <a:r>
              <a:rPr lang="en-GB" baseline="30000" dirty="0" smtClean="0">
                <a:solidFill>
                  <a:schemeClr val="accent4">
                    <a:lumMod val="75000"/>
                  </a:schemeClr>
                </a:solidFill>
              </a:rPr>
              <a:t>3</a:t>
            </a:r>
            <a:r>
              <a:rPr lang="en-GB" dirty="0" smtClean="0">
                <a:solidFill>
                  <a:schemeClr val="accent4">
                    <a:lumMod val="75000"/>
                  </a:schemeClr>
                </a:solidFill>
              </a:rPr>
              <a:t> in a graduated flask?</a:t>
            </a:r>
          </a:p>
          <a:p>
            <a:pPr marL="533400" indent="-533400">
              <a:buNone/>
              <a:tabLst>
                <a:tab pos="1079500" algn="l"/>
              </a:tabLst>
            </a:pPr>
            <a:endParaRPr lang="en-GB" dirty="0" smtClean="0">
              <a:solidFill>
                <a:schemeClr val="accent4">
                  <a:lumMod val="75000"/>
                </a:schemeClr>
              </a:solidFill>
            </a:endParaRPr>
          </a:p>
          <a:p>
            <a:pPr marL="533400" indent="-533400">
              <a:buNone/>
              <a:tabLst>
                <a:tab pos="1079500" algn="l"/>
              </a:tabLst>
            </a:pPr>
            <a:r>
              <a:rPr lang="en-GB" dirty="0" smtClean="0">
                <a:solidFill>
                  <a:schemeClr val="accent4">
                    <a:lumMod val="75000"/>
                  </a:schemeClr>
                </a:solidFill>
              </a:rPr>
              <a:t>	b	a solution of citric acid made by dissolving 2.25 g of the solid in water and making the volume up to</a:t>
            </a:r>
            <a:r>
              <a:rPr lang="en-GB" dirty="0">
                <a:solidFill>
                  <a:schemeClr val="accent4">
                    <a:lumMod val="75000"/>
                  </a:schemeClr>
                </a:solidFill>
              </a:rPr>
              <a:t> </a:t>
            </a:r>
            <a:r>
              <a:rPr lang="en-GB" dirty="0" smtClean="0">
                <a:solidFill>
                  <a:schemeClr val="accent4">
                    <a:lumMod val="75000"/>
                  </a:schemeClr>
                </a:solidFill>
              </a:rPr>
              <a:t>250 cm</a:t>
            </a:r>
            <a:r>
              <a:rPr lang="en-GB" baseline="30000" dirty="0" smtClean="0">
                <a:solidFill>
                  <a:schemeClr val="accent4">
                    <a:lumMod val="75000"/>
                  </a:schemeClr>
                </a:solidFill>
              </a:rPr>
              <a:t>3</a:t>
            </a:r>
            <a:r>
              <a:rPr lang="en-GB" dirty="0" smtClean="0">
                <a:solidFill>
                  <a:schemeClr val="accent4">
                    <a:lumMod val="75000"/>
                  </a:schemeClr>
                </a:solidFill>
              </a:rPr>
              <a:t> in a graduated flask? </a:t>
            </a:r>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332656"/>
            <a:ext cx="8229600" cy="5793507"/>
          </a:xfrm>
        </p:spPr>
        <p:txBody>
          <a:bodyPr/>
          <a:lstStyle/>
          <a:p>
            <a:pPr marL="533400" indent="-533400">
              <a:buFontTx/>
              <a:buAutoNum type="arabicPeriod" startAt="2"/>
              <a:tabLst>
                <a:tab pos="1079500" algn="l"/>
              </a:tabLst>
            </a:pPr>
            <a:r>
              <a:rPr lang="en-GB" dirty="0" smtClean="0">
                <a:solidFill>
                  <a:schemeClr val="accent4">
                    <a:lumMod val="75000"/>
                  </a:schemeClr>
                </a:solidFill>
              </a:rPr>
              <a:t>What is the mass of solute in these samples of solutions?</a:t>
            </a:r>
          </a:p>
          <a:p>
            <a:pPr marL="533400" indent="-533400">
              <a:buNone/>
              <a:tabLst>
                <a:tab pos="1079500" algn="l"/>
              </a:tabLst>
            </a:pPr>
            <a:endParaRPr lang="en-GB" dirty="0" smtClean="0">
              <a:solidFill>
                <a:schemeClr val="accent4">
                  <a:lumMod val="75000"/>
                </a:schemeClr>
              </a:solidFill>
            </a:endParaRPr>
          </a:p>
          <a:p>
            <a:pPr marL="533400" indent="-533400">
              <a:tabLst>
                <a:tab pos="1079500" algn="l"/>
              </a:tabLst>
            </a:pPr>
            <a:r>
              <a:rPr lang="en-GB" dirty="0" smtClean="0">
                <a:solidFill>
                  <a:schemeClr val="accent4">
                    <a:lumMod val="75000"/>
                  </a:schemeClr>
                </a:solidFill>
              </a:rPr>
              <a:t>A 10 cm</a:t>
            </a:r>
            <a:r>
              <a:rPr lang="en-GB" baseline="30000" dirty="0" smtClean="0">
                <a:solidFill>
                  <a:schemeClr val="accent4">
                    <a:lumMod val="75000"/>
                  </a:schemeClr>
                </a:solidFill>
              </a:rPr>
              <a:t>3</a:t>
            </a:r>
            <a:r>
              <a:rPr lang="en-GB" dirty="0" smtClean="0">
                <a:solidFill>
                  <a:schemeClr val="accent4">
                    <a:lumMod val="75000"/>
                  </a:schemeClr>
                </a:solidFill>
              </a:rPr>
              <a:t> sample of a solution of silver nitrate with a concentration of 2.55 g/dm</a:t>
            </a:r>
            <a:r>
              <a:rPr lang="en-GB" baseline="30000" dirty="0" smtClean="0">
                <a:solidFill>
                  <a:schemeClr val="accent4">
                    <a:lumMod val="75000"/>
                  </a:schemeClr>
                </a:solidFill>
              </a:rPr>
              <a:t>3</a:t>
            </a:r>
            <a:r>
              <a:rPr lang="en-GB" dirty="0" smtClean="0">
                <a:solidFill>
                  <a:schemeClr val="accent4">
                    <a:lumMod val="75000"/>
                  </a:schemeClr>
                </a:solidFill>
              </a:rPr>
              <a:t>.</a:t>
            </a:r>
          </a:p>
          <a:p>
            <a:pPr marL="533400" indent="-533400">
              <a:tabLst>
                <a:tab pos="1079500" algn="l"/>
              </a:tabLst>
            </a:pPr>
            <a:endParaRPr lang="en-GB" dirty="0" smtClean="0">
              <a:solidFill>
                <a:schemeClr val="accent4">
                  <a:lumMod val="75000"/>
                </a:schemeClr>
              </a:solidFill>
            </a:endParaRPr>
          </a:p>
          <a:p>
            <a:pPr marL="533400" indent="-533400">
              <a:tabLst>
                <a:tab pos="1079500" algn="l"/>
              </a:tabLst>
            </a:pPr>
            <a:r>
              <a:rPr lang="en-GB" dirty="0" smtClean="0">
                <a:solidFill>
                  <a:schemeClr val="accent4">
                    <a:lumMod val="75000"/>
                  </a:schemeClr>
                </a:solidFill>
              </a:rPr>
              <a:t>A 25 cm</a:t>
            </a:r>
            <a:r>
              <a:rPr lang="en-GB" baseline="30000" dirty="0" smtClean="0">
                <a:solidFill>
                  <a:schemeClr val="accent4">
                    <a:lumMod val="75000"/>
                  </a:schemeClr>
                </a:solidFill>
              </a:rPr>
              <a:t>3</a:t>
            </a:r>
            <a:r>
              <a:rPr lang="en-GB" dirty="0" smtClean="0">
                <a:solidFill>
                  <a:schemeClr val="accent4">
                    <a:lumMod val="75000"/>
                  </a:schemeClr>
                </a:solidFill>
              </a:rPr>
              <a:t> sample of a solution of sodium hydroxide with a concentration of 4.40 g/dm</a:t>
            </a:r>
            <a:r>
              <a:rPr lang="en-GB" baseline="30000" dirty="0" smtClean="0">
                <a:solidFill>
                  <a:schemeClr val="accent4">
                    <a:lumMod val="75000"/>
                  </a:schemeClr>
                </a:solidFill>
              </a:rPr>
              <a:t>3</a:t>
            </a:r>
            <a:r>
              <a:rPr lang="en-GB" dirty="0" smtClean="0">
                <a:solidFill>
                  <a:schemeClr val="accent4">
                    <a:lumMod val="75000"/>
                  </a:schemeClr>
                </a:solidFill>
              </a:rPr>
              <a:t>. </a:t>
            </a:r>
          </a:p>
          <a:p>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i="1" dirty="0" smtClean="0">
                <a:solidFill>
                  <a:srgbClr val="FF0000"/>
                </a:solidFill>
              </a:rPr>
              <a:t>8.0 g/dm</a:t>
            </a:r>
            <a:r>
              <a:rPr lang="en-GB" i="1" baseline="30000" dirty="0" smtClean="0">
                <a:solidFill>
                  <a:srgbClr val="FF0000"/>
                </a:solidFill>
              </a:rPr>
              <a:t>3</a:t>
            </a:r>
          </a:p>
          <a:p>
            <a:r>
              <a:rPr lang="en-GB" i="1" dirty="0" smtClean="0">
                <a:solidFill>
                  <a:srgbClr val="FF0000"/>
                </a:solidFill>
              </a:rPr>
              <a:t>9.0 g/dm</a:t>
            </a:r>
            <a:r>
              <a:rPr lang="en-GB" i="1" baseline="30000" dirty="0" smtClean="0">
                <a:solidFill>
                  <a:srgbClr val="FF0000"/>
                </a:solidFill>
              </a:rPr>
              <a:t>3</a:t>
            </a:r>
          </a:p>
          <a:p>
            <a:r>
              <a:rPr lang="en-GB" i="1" dirty="0" smtClean="0">
                <a:solidFill>
                  <a:srgbClr val="FF0000"/>
                </a:solidFill>
              </a:rPr>
              <a:t>0.0255 g</a:t>
            </a:r>
          </a:p>
          <a:p>
            <a:r>
              <a:rPr lang="en-GB" i="1" dirty="0" smtClean="0">
                <a:solidFill>
                  <a:srgbClr val="FF0000"/>
                </a:solidFill>
              </a:rPr>
              <a:t>0.11 g</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08720"/>
          </a:xfrm>
        </p:spPr>
        <p:txBody>
          <a:bodyPr>
            <a:normAutofit fontScale="90000"/>
          </a:bodyPr>
          <a:lstStyle/>
          <a:p>
            <a:r>
              <a:rPr lang="en-GB" dirty="0" smtClean="0"/>
              <a:t>Titration – quantify to calculate the concentration of a solution</a:t>
            </a:r>
            <a:endParaRPr lang="en-GB" dirty="0"/>
          </a:p>
        </p:txBody>
      </p:sp>
      <p:graphicFrame>
        <p:nvGraphicFramePr>
          <p:cNvPr id="3074" name="Object 2"/>
          <p:cNvGraphicFramePr>
            <a:graphicFrameLocks noChangeAspect="1"/>
          </p:cNvGraphicFramePr>
          <p:nvPr/>
        </p:nvGraphicFramePr>
        <p:xfrm>
          <a:off x="1619672" y="1390650"/>
          <a:ext cx="5905500" cy="5467350"/>
        </p:xfrm>
        <a:graphic>
          <a:graphicData uri="http://schemas.openxmlformats.org/presentationml/2006/ole">
            <p:oleObj spid="_x0000_s1026" name="Image" r:id="rId3" imgW="10057143" imgH="8838095" progId="">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Calculating the concentration of an  unknown sample</a:t>
            </a:r>
            <a:endParaRPr lang="en-GB" dirty="0"/>
          </a:p>
        </p:txBody>
      </p:sp>
      <p:sp>
        <p:nvSpPr>
          <p:cNvPr id="4" name="Content Placeholder 3"/>
          <p:cNvSpPr>
            <a:spLocks noGrp="1"/>
          </p:cNvSpPr>
          <p:nvPr>
            <p:ph idx="1"/>
          </p:nvPr>
        </p:nvSpPr>
        <p:spPr/>
        <p:txBody>
          <a:bodyPr/>
          <a:lstStyle/>
          <a:p>
            <a:pPr marL="514350" indent="-514350">
              <a:buFont typeface="+mj-lt"/>
              <a:buAutoNum type="arabicPeriod"/>
            </a:pPr>
            <a:r>
              <a:rPr lang="en-GB" dirty="0" smtClean="0"/>
              <a:t>Calculate the mass of your known solution in the titrated volume</a:t>
            </a:r>
          </a:p>
          <a:p>
            <a:pPr marL="514350" indent="-514350">
              <a:buFont typeface="+mj-lt"/>
              <a:buAutoNum type="arabicPeriod"/>
            </a:pPr>
            <a:r>
              <a:rPr lang="en-GB" dirty="0" smtClean="0"/>
              <a:t>Calculate the mass of your unknown sample </a:t>
            </a:r>
          </a:p>
          <a:p>
            <a:pPr marL="514350" indent="-514350">
              <a:buFont typeface="+mj-lt"/>
              <a:buAutoNum type="arabicPeriod"/>
            </a:pPr>
            <a:r>
              <a:rPr lang="en-GB" dirty="0" smtClean="0"/>
              <a:t>Calculate the concentration of your unknown sample using the equation</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ext Box 2"/>
          <p:cNvSpPr txBox="1">
            <a:spLocks noChangeArrowheads="1"/>
          </p:cNvSpPr>
          <p:nvPr/>
        </p:nvSpPr>
        <p:spPr bwMode="auto">
          <a:xfrm>
            <a:off x="647700" y="981075"/>
            <a:ext cx="7848600" cy="6093976"/>
          </a:xfrm>
          <a:prstGeom prst="rect">
            <a:avLst/>
          </a:prstGeom>
          <a:noFill/>
          <a:ln w="9525">
            <a:noFill/>
            <a:miter lim="800000"/>
            <a:headEnd/>
            <a:tailEnd/>
          </a:ln>
          <a:effectLst/>
        </p:spPr>
        <p:txBody>
          <a:bodyPr>
            <a:spAutoFit/>
          </a:bodyPr>
          <a:lstStyle/>
          <a:p>
            <a:pPr marL="533400" indent="-533400" algn="l">
              <a:tabLst>
                <a:tab pos="1079500" algn="l"/>
              </a:tabLst>
            </a:pPr>
            <a:r>
              <a:rPr lang="en-GB" sz="2800" dirty="0" smtClean="0"/>
              <a:t>	Heating </a:t>
            </a:r>
            <a:r>
              <a:rPr lang="en-GB" sz="2800" dirty="0"/>
              <a:t>with a catalyst converts </a:t>
            </a:r>
            <a:r>
              <a:rPr lang="en-GB" sz="2800" dirty="0" err="1"/>
              <a:t>cyclohexanol</a:t>
            </a:r>
            <a:r>
              <a:rPr lang="en-GB" sz="2800" dirty="0"/>
              <a:t>, C</a:t>
            </a:r>
            <a:r>
              <a:rPr lang="en-GB" sz="2800" baseline="-25000" dirty="0"/>
              <a:t>6</a:t>
            </a:r>
            <a:r>
              <a:rPr lang="en-GB" sz="2800" dirty="0"/>
              <a:t>H</a:t>
            </a:r>
            <a:r>
              <a:rPr lang="en-GB" sz="2800" baseline="-25000" dirty="0"/>
              <a:t>11</a:t>
            </a:r>
            <a:r>
              <a:rPr lang="en-GB" sz="2800" dirty="0"/>
              <a:t>OH, to </a:t>
            </a:r>
            <a:r>
              <a:rPr lang="en-GB" sz="2800" dirty="0" err="1"/>
              <a:t>cyclohexene</a:t>
            </a:r>
            <a:r>
              <a:rPr lang="en-GB" sz="2800" dirty="0"/>
              <a:t>, C</a:t>
            </a:r>
            <a:r>
              <a:rPr lang="en-GB" sz="2800" baseline="-25000" dirty="0"/>
              <a:t>6</a:t>
            </a:r>
            <a:r>
              <a:rPr lang="en-GB" sz="2800" dirty="0"/>
              <a:t>H</a:t>
            </a:r>
            <a:r>
              <a:rPr lang="en-GB" sz="2800" baseline="-25000" dirty="0"/>
              <a:t>10</a:t>
            </a:r>
            <a:r>
              <a:rPr lang="en-GB" sz="2800" dirty="0"/>
              <a:t>.</a:t>
            </a:r>
          </a:p>
          <a:p>
            <a:pPr marL="533400" indent="-533400" algn="l">
              <a:buFont typeface="Wingdings" pitchFamily="2" charset="2"/>
              <a:buAutoNum type="arabicPeriod" startAt="4"/>
              <a:tabLst>
                <a:tab pos="1079500" algn="l"/>
              </a:tabLst>
            </a:pPr>
            <a:endParaRPr lang="en-GB" sz="2800" dirty="0"/>
          </a:p>
          <a:p>
            <a:pPr marL="533400" indent="-533400" algn="l">
              <a:buFont typeface="Arial" pitchFamily="34" charset="0"/>
              <a:buChar char="•"/>
              <a:tabLst>
                <a:tab pos="1079500" algn="l"/>
              </a:tabLst>
            </a:pPr>
            <a:r>
              <a:rPr lang="en-GB" sz="2800" dirty="0"/>
              <a:t>	</a:t>
            </a:r>
            <a:r>
              <a:rPr lang="en-GB" sz="2800" dirty="0" smtClean="0"/>
              <a:t>What </a:t>
            </a:r>
            <a:r>
              <a:rPr lang="en-GB" sz="2800" dirty="0"/>
              <a:t>is the percentage yield if 20 g of </a:t>
            </a:r>
            <a:r>
              <a:rPr lang="en-GB" sz="2800" dirty="0" err="1" smtClean="0"/>
              <a:t>cyclohexanol</a:t>
            </a:r>
            <a:r>
              <a:rPr lang="en-GB" sz="2800" dirty="0" smtClean="0"/>
              <a:t> </a:t>
            </a:r>
            <a:r>
              <a:rPr lang="en-GB" sz="2800" dirty="0"/>
              <a:t>	gives 14.5 g of </a:t>
            </a:r>
            <a:r>
              <a:rPr lang="en-GB" sz="2800" dirty="0" err="1"/>
              <a:t>cyclohexene</a:t>
            </a:r>
            <a:r>
              <a:rPr lang="en-GB" sz="2800" dirty="0" smtClean="0"/>
              <a:t>?</a:t>
            </a:r>
          </a:p>
          <a:p>
            <a:pPr marL="533400" indent="-533400" algn="l">
              <a:buFont typeface="Arial" pitchFamily="34" charset="0"/>
              <a:buChar char="•"/>
              <a:tabLst>
                <a:tab pos="1079500" algn="l"/>
              </a:tabLst>
            </a:pPr>
            <a:endParaRPr lang="en-GB" sz="2800" dirty="0"/>
          </a:p>
          <a:p>
            <a:pPr marL="533400" indent="-533400">
              <a:buFont typeface="Arial" pitchFamily="34" charset="0"/>
              <a:buChar char="•"/>
              <a:tabLst>
                <a:tab pos="1079500" algn="l"/>
              </a:tabLst>
            </a:pPr>
            <a:endParaRPr lang="en-GB" sz="2800" i="1" dirty="0" smtClean="0">
              <a:solidFill>
                <a:srgbClr val="FF0000"/>
              </a:solidFill>
            </a:endParaRPr>
          </a:p>
          <a:p>
            <a:pPr marL="533400" indent="-533400" algn="l">
              <a:buFont typeface="Arial" pitchFamily="34" charset="0"/>
              <a:buChar char="•"/>
              <a:tabLst>
                <a:tab pos="1079500" algn="l"/>
              </a:tabLst>
            </a:pPr>
            <a:endParaRPr lang="en-GB" sz="2800" dirty="0"/>
          </a:p>
          <a:p>
            <a:pPr marL="533400" indent="-533400" algn="l">
              <a:buFont typeface="Wingdings" pitchFamily="2" charset="2"/>
              <a:buNone/>
              <a:tabLst>
                <a:tab pos="1079500" algn="l"/>
              </a:tabLst>
            </a:pPr>
            <a:endParaRPr lang="en-GB" sz="2800" dirty="0"/>
          </a:p>
          <a:p>
            <a:pPr marL="533400" indent="-533400" algn="l">
              <a:buFont typeface="Wingdings" pitchFamily="2" charset="2"/>
              <a:buNone/>
              <a:tabLst>
                <a:tab pos="1079500" algn="l"/>
              </a:tabLst>
            </a:pPr>
            <a:r>
              <a:rPr lang="en-GB" sz="2800" dirty="0"/>
              <a:t>	</a:t>
            </a:r>
            <a:endParaRPr lang="en-GB" sz="2200" dirty="0"/>
          </a:p>
          <a:p>
            <a:pPr marL="533400" indent="-533400" algn="l">
              <a:buFont typeface="Wingdings" pitchFamily="2" charset="2"/>
              <a:buNone/>
              <a:tabLst>
                <a:tab pos="1079500" algn="l"/>
              </a:tabLst>
            </a:pPr>
            <a:endParaRPr lang="en-GB" sz="2200" dirty="0">
              <a:solidFill>
                <a:schemeClr val="bg1"/>
              </a:solidFill>
            </a:endParaRPr>
          </a:p>
          <a:p>
            <a:pPr marL="533400" indent="-533400" algn="l">
              <a:buFont typeface="Wingdings" pitchFamily="2" charset="2"/>
              <a:buNone/>
              <a:tabLst>
                <a:tab pos="1079500" algn="l"/>
              </a:tabLst>
            </a:pPr>
            <a:r>
              <a:rPr lang="en-GB" sz="2200" dirty="0">
                <a:solidFill>
                  <a:schemeClr val="bg1"/>
                </a:solidFill>
              </a:rPr>
              <a:t>5.	The reaction involving cyanide in the older process for making the active ingredient for Roundup was exothermic. The replacement reaction in the newer process is endothermic. Suggest why this difference contributes to safety.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3954"/>
                                        </p:tgtEl>
                                        <p:attrNameLst>
                                          <p:attrName>style.visibility</p:attrName>
                                        </p:attrNameLst>
                                      </p:cBhvr>
                                      <p:to>
                                        <p:strVal val="visible"/>
                                      </p:to>
                                    </p:set>
                                    <p:animEffect transition="in" filter="blinds(horizontal)">
                                      <p:cBhvr>
                                        <p:cTn id="7" dur="500"/>
                                        <p:tgtEl>
                                          <p:spTgt spid="253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533400" indent="-533400">
              <a:tabLst>
                <a:tab pos="1079500" algn="l"/>
              </a:tabLst>
            </a:pPr>
            <a:r>
              <a:rPr lang="en-GB" i="1" dirty="0" smtClean="0">
                <a:solidFill>
                  <a:srgbClr val="FF0000"/>
                </a:solidFill>
              </a:rPr>
              <a:t>100 g </a:t>
            </a:r>
            <a:r>
              <a:rPr lang="en-GB" i="1" dirty="0" err="1" smtClean="0">
                <a:solidFill>
                  <a:srgbClr val="FF0000"/>
                </a:solidFill>
              </a:rPr>
              <a:t>cyclohexanol</a:t>
            </a:r>
            <a:r>
              <a:rPr lang="en-GB" i="1" dirty="0" smtClean="0">
                <a:solidFill>
                  <a:srgbClr val="FF0000"/>
                </a:solidFill>
              </a:rPr>
              <a:t> gives a theoretical yield of 82 g 	</a:t>
            </a:r>
            <a:r>
              <a:rPr lang="en-GB" i="1" dirty="0" err="1" smtClean="0">
                <a:solidFill>
                  <a:srgbClr val="FF0000"/>
                </a:solidFill>
              </a:rPr>
              <a:t>cyclohexene</a:t>
            </a:r>
            <a:r>
              <a:rPr lang="en-GB" i="1" dirty="0" smtClean="0">
                <a:solidFill>
                  <a:srgbClr val="FF0000"/>
                </a:solidFill>
              </a:rPr>
              <a:t>.</a:t>
            </a:r>
          </a:p>
          <a:p>
            <a:pPr marL="533400" indent="-533400">
              <a:tabLst>
                <a:tab pos="1079500" algn="l"/>
              </a:tabLst>
            </a:pPr>
            <a:r>
              <a:rPr lang="en-GB" i="1" dirty="0" smtClean="0">
                <a:solidFill>
                  <a:srgbClr val="FF0000"/>
                </a:solidFill>
              </a:rPr>
              <a:t>		Theoretical yield from 20 g </a:t>
            </a:r>
            <a:r>
              <a:rPr lang="en-GB" i="1" dirty="0" err="1" smtClean="0">
                <a:solidFill>
                  <a:srgbClr val="FF0000"/>
                </a:solidFill>
              </a:rPr>
              <a:t>cyclohexanol</a:t>
            </a:r>
            <a:r>
              <a:rPr lang="en-GB" i="1" dirty="0" smtClean="0">
                <a:solidFill>
                  <a:srgbClr val="FF0000"/>
                </a:solidFill>
              </a:rPr>
              <a:t> = </a:t>
            </a:r>
            <a:br>
              <a:rPr lang="en-GB" i="1" dirty="0" smtClean="0">
                <a:solidFill>
                  <a:srgbClr val="FF0000"/>
                </a:solidFill>
              </a:rPr>
            </a:br>
            <a:r>
              <a:rPr lang="en-GB" i="1" dirty="0" smtClean="0">
                <a:solidFill>
                  <a:srgbClr val="FF0000"/>
                </a:solidFill>
              </a:rPr>
              <a:t>	0.2 × 82 g = 16.4 g</a:t>
            </a:r>
          </a:p>
          <a:p>
            <a:pPr marL="533400" indent="-533400">
              <a:tabLst>
                <a:tab pos="1079500" algn="l"/>
              </a:tabLst>
            </a:pPr>
            <a:r>
              <a:rPr lang="en-GB" i="1" dirty="0" smtClean="0">
                <a:solidFill>
                  <a:srgbClr val="FF0000"/>
                </a:solidFill>
              </a:rPr>
              <a:t>		Percentage yield = 14.5/16.4 × 100% = 88%</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Atom economy</a:t>
            </a:r>
            <a:endParaRPr lang="en-GB" u="sng" dirty="0"/>
          </a:p>
        </p:txBody>
      </p:sp>
      <p:sp>
        <p:nvSpPr>
          <p:cNvPr id="3" name="Content Placeholder 2"/>
          <p:cNvSpPr>
            <a:spLocks noGrp="1"/>
          </p:cNvSpPr>
          <p:nvPr>
            <p:ph idx="1"/>
          </p:nvPr>
        </p:nvSpPr>
        <p:spPr/>
        <p:txBody>
          <a:bodyPr/>
          <a:lstStyle/>
          <a:p>
            <a:r>
              <a:rPr lang="en-GB" sz="2800" dirty="0" smtClean="0"/>
              <a:t>Atom economy=    total RFM of </a:t>
            </a:r>
            <a:r>
              <a:rPr lang="en-GB" sz="2800" dirty="0" smtClean="0">
                <a:solidFill>
                  <a:srgbClr val="FF0000"/>
                </a:solidFill>
              </a:rPr>
              <a:t>useful </a:t>
            </a:r>
            <a:r>
              <a:rPr lang="en-GB" sz="2800" dirty="0" smtClean="0"/>
              <a:t>product x100</a:t>
            </a:r>
            <a:r>
              <a:rPr lang="en-GB" sz="2400" dirty="0" smtClean="0"/>
              <a:t>				</a:t>
            </a:r>
            <a:r>
              <a:rPr lang="en-GB" sz="2800" dirty="0" smtClean="0"/>
              <a:t>total RFM of reactants</a:t>
            </a:r>
          </a:p>
          <a:p>
            <a:endParaRPr lang="en-GB" dirty="0"/>
          </a:p>
        </p:txBody>
      </p:sp>
      <p:cxnSp>
        <p:nvCxnSpPr>
          <p:cNvPr id="4" name="Straight Connector 3"/>
          <p:cNvCxnSpPr/>
          <p:nvPr/>
        </p:nvCxnSpPr>
        <p:spPr>
          <a:xfrm>
            <a:off x="3707904" y="2060848"/>
            <a:ext cx="4248150" cy="0"/>
          </a:xfrm>
          <a:prstGeom prst="line">
            <a:avLst/>
          </a:prstGeom>
          <a:ln w="44450">
            <a:solidFill>
              <a:schemeClr val="bg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Heating with a catalyst converts </a:t>
            </a:r>
            <a:r>
              <a:rPr lang="en-GB" dirty="0" err="1" smtClean="0"/>
              <a:t>cyclohexanol</a:t>
            </a:r>
            <a:r>
              <a:rPr lang="en-GB" dirty="0" smtClean="0"/>
              <a:t>, C</a:t>
            </a:r>
            <a:r>
              <a:rPr lang="en-GB" baseline="-25000" dirty="0" smtClean="0"/>
              <a:t>6</a:t>
            </a:r>
            <a:r>
              <a:rPr lang="en-GB" dirty="0" smtClean="0"/>
              <a:t>H</a:t>
            </a:r>
            <a:r>
              <a:rPr lang="en-GB" baseline="-25000" dirty="0" smtClean="0"/>
              <a:t>11</a:t>
            </a:r>
            <a:r>
              <a:rPr lang="en-GB" dirty="0" smtClean="0"/>
              <a:t>OH, to </a:t>
            </a:r>
            <a:r>
              <a:rPr lang="en-GB" dirty="0" err="1" smtClean="0"/>
              <a:t>cyclohexene</a:t>
            </a:r>
            <a:r>
              <a:rPr lang="en-GB" dirty="0" smtClean="0"/>
              <a:t>, C</a:t>
            </a:r>
            <a:r>
              <a:rPr lang="en-GB" baseline="-25000" dirty="0" smtClean="0"/>
              <a:t>6</a:t>
            </a:r>
            <a:r>
              <a:rPr lang="en-GB" dirty="0" smtClean="0"/>
              <a:t>H</a:t>
            </a:r>
            <a:r>
              <a:rPr lang="en-GB" baseline="-25000" dirty="0" smtClean="0"/>
              <a:t>10</a:t>
            </a:r>
            <a:r>
              <a:rPr lang="en-GB" dirty="0" smtClean="0"/>
              <a:t>.</a:t>
            </a:r>
          </a:p>
          <a:p>
            <a:endParaRPr lang="en-GB" dirty="0"/>
          </a:p>
          <a:p>
            <a:r>
              <a:rPr lang="en-GB" dirty="0" smtClean="0"/>
              <a:t>What is the atom economy, assuming that the 	catalyst is recovered and reused?</a:t>
            </a:r>
            <a:endParaRPr lang="en-GB" sz="2800"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i="1" dirty="0" smtClean="0">
                <a:solidFill>
                  <a:srgbClr val="FF0000"/>
                </a:solidFill>
              </a:rPr>
              <a:t>Atom economy = 82/100 × 100% = 82%</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30026"/>
          </a:xfrm>
        </p:spPr>
        <p:txBody>
          <a:bodyPr>
            <a:normAutofit fontScale="90000"/>
          </a:bodyPr>
          <a:lstStyle/>
          <a:p>
            <a:endParaRPr lang="en-GB" dirty="0"/>
          </a:p>
        </p:txBody>
      </p:sp>
      <p:sp>
        <p:nvSpPr>
          <p:cNvPr id="3" name="Content Placeholder 2"/>
          <p:cNvSpPr>
            <a:spLocks noGrp="1"/>
          </p:cNvSpPr>
          <p:nvPr>
            <p:ph idx="1"/>
          </p:nvPr>
        </p:nvSpPr>
        <p:spPr>
          <a:xfrm>
            <a:off x="457200" y="404664"/>
            <a:ext cx="8229600" cy="5721499"/>
          </a:xfrm>
        </p:spPr>
        <p:txBody>
          <a:bodyPr/>
          <a:lstStyle/>
          <a:p>
            <a:pPr marL="533400" indent="-533400">
              <a:buNone/>
              <a:tabLst>
                <a:tab pos="1079500" algn="l"/>
              </a:tabLst>
            </a:pPr>
            <a:r>
              <a:rPr lang="en-GB" dirty="0" smtClean="0"/>
              <a:t>	16 g of methane (CH</a:t>
            </a:r>
            <a:r>
              <a:rPr lang="en-GB" baseline="-25000" dirty="0" smtClean="0"/>
              <a:t>4</a:t>
            </a:r>
            <a:r>
              <a:rPr lang="en-GB" dirty="0" smtClean="0"/>
              <a:t>) was burned in the air. 32 g of carbon dioxide was collected during the reaction. During the reaction, some sooty deposits were noticed. The equation for the combustion of methane is:</a:t>
            </a:r>
          </a:p>
          <a:p>
            <a:pPr marL="533400" indent="-533400">
              <a:buFont typeface="Wingdings" pitchFamily="2" charset="2"/>
              <a:buAutoNum type="arabicPeriod" startAt="3"/>
              <a:tabLst>
                <a:tab pos="1079500" algn="l"/>
              </a:tabLst>
            </a:pPr>
            <a:endParaRPr lang="en-GB" sz="1050" dirty="0" smtClean="0"/>
          </a:p>
          <a:p>
            <a:pPr marL="533400" indent="-533400">
              <a:buFont typeface="Wingdings" pitchFamily="2" charset="2"/>
              <a:buNone/>
              <a:tabLst>
                <a:tab pos="1079500" algn="l"/>
              </a:tabLst>
            </a:pPr>
            <a:r>
              <a:rPr lang="en-GB" dirty="0" smtClean="0"/>
              <a:t>	CH</a:t>
            </a:r>
            <a:r>
              <a:rPr lang="en-GB" baseline="-25000" dirty="0" smtClean="0"/>
              <a:t>4</a:t>
            </a:r>
            <a:r>
              <a:rPr lang="en-GB" dirty="0" smtClean="0"/>
              <a:t> + 2O</a:t>
            </a:r>
            <a:r>
              <a:rPr lang="en-GB" baseline="-25000" dirty="0" smtClean="0"/>
              <a:t>2</a:t>
            </a:r>
            <a:r>
              <a:rPr lang="en-GB" dirty="0" smtClean="0"/>
              <a:t>           CO</a:t>
            </a:r>
            <a:r>
              <a:rPr lang="en-GB" baseline="-25000" dirty="0" smtClean="0"/>
              <a:t>2</a:t>
            </a:r>
            <a:r>
              <a:rPr lang="en-GB" dirty="0" smtClean="0"/>
              <a:t> + 2H</a:t>
            </a:r>
            <a:r>
              <a:rPr lang="en-GB" baseline="-25000" dirty="0" smtClean="0"/>
              <a:t>2</a:t>
            </a:r>
            <a:r>
              <a:rPr lang="en-GB" dirty="0" smtClean="0"/>
              <a:t>O</a:t>
            </a:r>
          </a:p>
          <a:p>
            <a:pPr marL="533400" indent="-533400">
              <a:tabLst>
                <a:tab pos="1079500" algn="l"/>
              </a:tabLst>
            </a:pPr>
            <a:r>
              <a:rPr lang="en-GB" dirty="0" smtClean="0"/>
              <a:t>What was the percentage yield of carbon dioxide?</a:t>
            </a:r>
          </a:p>
          <a:p>
            <a:pPr marL="533400" indent="-533400">
              <a:tabLst>
                <a:tab pos="1079500" algn="l"/>
              </a:tabLst>
            </a:pPr>
            <a:r>
              <a:rPr lang="en-GB" dirty="0" smtClean="0"/>
              <a:t>Calculate the atom economy for the reaction.</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i="1" dirty="0" smtClean="0">
                <a:solidFill>
                  <a:srgbClr val="FF0000"/>
                </a:solidFill>
              </a:rPr>
              <a:t>16 g of methane gives a theoretical yield of 44 g of 	carbon dioxide.</a:t>
            </a:r>
            <a:br>
              <a:rPr lang="en-GB" i="1" dirty="0" smtClean="0">
                <a:solidFill>
                  <a:srgbClr val="FF0000"/>
                </a:solidFill>
              </a:rPr>
            </a:br>
            <a:r>
              <a:rPr lang="en-GB" i="1" dirty="0" smtClean="0">
                <a:solidFill>
                  <a:srgbClr val="FF0000"/>
                </a:solidFill>
              </a:rPr>
              <a:t>	Percentage yield = 32/44 × 100% = 73%</a:t>
            </a:r>
          </a:p>
          <a:p>
            <a:r>
              <a:rPr lang="en-GB" i="1" dirty="0" smtClean="0">
                <a:solidFill>
                  <a:srgbClr val="FF0000"/>
                </a:solidFill>
              </a:rPr>
              <a:t>Atom economy = 44/80 × 100% = 55%</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577</Words>
  <Application>Microsoft Office PowerPoint</Application>
  <PresentationFormat>On-screen Show (4:3)</PresentationFormat>
  <Paragraphs>133</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Image</vt:lpstr>
      <vt:lpstr>C7 revision </vt:lpstr>
      <vt:lpstr>Percentage yield</vt:lpstr>
      <vt:lpstr>Slide 3</vt:lpstr>
      <vt:lpstr>Slide 4</vt:lpstr>
      <vt:lpstr>Atom economy</vt:lpstr>
      <vt:lpstr>Slide 6</vt:lpstr>
      <vt:lpstr>Slide 7</vt:lpstr>
      <vt:lpstr>Slide 8</vt:lpstr>
      <vt:lpstr>Slide 9</vt:lpstr>
      <vt:lpstr>Balanced symbol equations</vt:lpstr>
      <vt:lpstr>Reactions of alcohols  with sodium</vt:lpstr>
      <vt:lpstr>Making an ester</vt:lpstr>
      <vt:lpstr>Slide 13</vt:lpstr>
      <vt:lpstr>Slide 14</vt:lpstr>
      <vt:lpstr>Calculating energy change</vt:lpstr>
      <vt:lpstr>Slide 16</vt:lpstr>
      <vt:lpstr>Calculating energy change</vt:lpstr>
      <vt:lpstr>Slide 18</vt:lpstr>
      <vt:lpstr>Slide 19</vt:lpstr>
      <vt:lpstr>Slide 20</vt:lpstr>
      <vt:lpstr>Haber process – optimising conditions</vt:lpstr>
      <vt:lpstr>Quantitative measurement</vt:lpstr>
      <vt:lpstr>Concentration </vt:lpstr>
      <vt:lpstr>Re-arrange</vt:lpstr>
      <vt:lpstr>Slide 25</vt:lpstr>
      <vt:lpstr>Slide 26</vt:lpstr>
      <vt:lpstr>Slide 27</vt:lpstr>
      <vt:lpstr>Titration – quantify to calculate the concentration of a solution</vt:lpstr>
      <vt:lpstr>Calculating the concentration of an  unknown sample</vt:lpstr>
    </vt:vector>
  </TitlesOfParts>
  <Company>London Borough of Havering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C7 revision </dc:title>
  <dc:creator>mmeyers</dc:creator>
  <cp:lastModifiedBy>mmeyers</cp:lastModifiedBy>
  <cp:revision>21</cp:revision>
  <dcterms:created xsi:type="dcterms:W3CDTF">2013-06-19T06:31:44Z</dcterms:created>
  <dcterms:modified xsi:type="dcterms:W3CDTF">2013-06-19T09:33:27Z</dcterms:modified>
</cp:coreProperties>
</file>