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4" r:id="rId8"/>
    <p:sldId id="263" r:id="rId9"/>
    <p:sldId id="265" r:id="rId10"/>
    <p:sldId id="266" r:id="rId11"/>
    <p:sldId id="267" r:id="rId12"/>
    <p:sldId id="268" r:id="rId13"/>
    <p:sldId id="269" r:id="rId14"/>
    <p:sldId id="270" r:id="rId15"/>
    <p:sldId id="262"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A23DD-F0C1-48CB-AEF9-77A34E521623}" type="datetimeFigureOut">
              <a:rPr lang="en-GB" smtClean="0"/>
              <a:t>07/01/2015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24C0C-86D2-44A2-A55C-501B57D8670E}" type="slidenum">
              <a:rPr lang="en-GB" smtClean="0"/>
              <a:t>‹#›</a:t>
            </a:fld>
            <a:endParaRPr lang="en-GB"/>
          </a:p>
        </p:txBody>
      </p:sp>
    </p:spTree>
    <p:extLst>
      <p:ext uri="{BB962C8B-B14F-4D97-AF65-F5344CB8AC3E}">
        <p14:creationId xmlns:p14="http://schemas.microsoft.com/office/powerpoint/2010/main" val="3061757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53651-61A0-42C8-8F26-D1AB636A6AC5}" type="slidenum">
              <a:rPr lang="en-GB"/>
              <a:pPr/>
              <a:t>2</a:t>
            </a:fld>
            <a:endParaRPr lang="en-GB"/>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5DE89-EADF-41F1-91BF-1B3D62A9259A}" type="slidenum">
              <a:rPr lang="en-GB"/>
              <a:pPr/>
              <a:t>11</a:t>
            </a:fld>
            <a:endParaRPr lang="en-GB"/>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DD8316-7469-4E82-8A73-B22469A22021}" type="slidenum">
              <a:rPr lang="en-GB"/>
              <a:pPr/>
              <a:t>12</a:t>
            </a:fld>
            <a:endParaRPr lang="en-GB"/>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109DFC-EF02-4AF5-8183-FC4CFDBDE0DD}" type="slidenum">
              <a:rPr lang="en-GB"/>
              <a:pPr/>
              <a:t>13</a:t>
            </a:fld>
            <a:endParaRPr lang="en-GB"/>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89CB67-F990-4A15-A6AF-C34FA295C20B}" type="slidenum">
              <a:rPr lang="en-GB"/>
              <a:pPr/>
              <a:t>14</a:t>
            </a:fld>
            <a:endParaRPr lang="en-GB"/>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FC164-4674-447F-B984-0CB380825EAA}" type="slidenum">
              <a:rPr lang="en-GB"/>
              <a:pPr/>
              <a:t>16</a:t>
            </a:fld>
            <a:endParaRPr lang="en-GB"/>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6AFFD-B3A1-4430-B787-31EE6394DDC1}" type="slidenum">
              <a:rPr lang="en-GB"/>
              <a:pPr/>
              <a:t>17</a:t>
            </a:fld>
            <a:endParaRPr lang="en-GB"/>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r>
              <a:rPr lang="en-GB" b="1"/>
              <a:t>Acknowledgement</a:t>
            </a:r>
          </a:p>
          <a:p>
            <a:r>
              <a:rPr lang="en-GB"/>
              <a:t>The image is a coloured scanning electron micrograph (SEM) of  common salt,  sodium chloride,  recrystallised from distilled water.  The salt crystal  is  built up  from  a cubic  lattice  of sodium and chloride ions.  In the  absence  of  impurities  the  exact cubic  crystal form is  produced.  This micrograph shows that in practice this basic cube is  usually disrupted  by  dislocations;   these  give rise to crystals with a variety of shapes,  although  they all    retain    the    basic    cubic   symmetry. Magnification: x280 at 5x7cm size. x975 at 10x8‘.</a:t>
            </a:r>
          </a:p>
          <a:p>
            <a:endParaRPr lang="en-GB"/>
          </a:p>
          <a:p>
            <a:r>
              <a:rPr lang="en-GB"/>
              <a:t>Credit: Andrew Syred/Science Photo Library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B8A27-3CEF-490C-86F5-29C880AFCC91}" type="slidenum">
              <a:rPr lang="en-GB"/>
              <a:pPr/>
              <a:t>18</a:t>
            </a:fld>
            <a:endParaRPr lang="en-GB"/>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29972-853D-4E56-A5AD-F2D18B81934C}" type="slidenum">
              <a:rPr lang="en-GB"/>
              <a:pPr/>
              <a:t>19</a:t>
            </a:fld>
            <a:endParaRPr lang="en-GB"/>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084413-451E-4EC6-B5F8-BDAE1EFDF6FB}" type="slidenum">
              <a:rPr lang="en-GB"/>
              <a:pPr/>
              <a:t>3</a:t>
            </a:fld>
            <a:endParaRPr lang="en-GB"/>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1BD44-B6F3-448C-94D8-FE884B78618C}" type="slidenum">
              <a:rPr lang="en-GB"/>
              <a:pPr/>
              <a:t>4</a:t>
            </a:fld>
            <a:endParaRPr lang="en-GB"/>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30883-CB81-4CDA-AEB2-BD927849050E}" type="slidenum">
              <a:rPr lang="en-GB"/>
              <a:pPr/>
              <a:t>5</a:t>
            </a:fld>
            <a:endParaRPr lang="en-GB"/>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17FC91-9095-4A51-BE7D-A87E1E30DA62}" type="slidenum">
              <a:rPr lang="en-GB"/>
              <a:pPr/>
              <a:t>6</a:t>
            </a:fld>
            <a:endParaRPr lang="en-GB"/>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6B1D4-1DEF-44F5-A33F-B9FE1852C5F3}" type="slidenum">
              <a:rPr lang="en-GB"/>
              <a:pPr/>
              <a:t>7</a:t>
            </a:fld>
            <a:endParaRPr lang="en-GB"/>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A5790-DDEB-4835-81FC-7AC7DB41FAAA}" type="slidenum">
              <a:rPr lang="en-GB"/>
              <a:pPr/>
              <a:t>8</a:t>
            </a:fld>
            <a:endParaRPr lang="en-GB"/>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533B7-EBDB-48FF-9C2B-835C4A2E0096}" type="slidenum">
              <a:rPr lang="en-GB"/>
              <a:pPr/>
              <a:t>9</a:t>
            </a:fld>
            <a:endParaRPr lang="en-GB"/>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54346-6480-4FD8-9445-8DBDB44A4067}" type="slidenum">
              <a:rPr lang="en-GB"/>
              <a:pPr/>
              <a:t>10</a:t>
            </a:fld>
            <a:endParaRPr lang="en-GB"/>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0912D6F-F03E-4C45-8A05-92BBD377EE51}" type="datetimeFigureOut">
              <a:rPr lang="en-GB" smtClean="0"/>
              <a:t>07/01/2015</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B435E3-B1D6-4D03-8D03-C5772006C4CF}"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912D6F-F03E-4C45-8A05-92BBD377EE51}" type="datetimeFigureOut">
              <a:rPr lang="en-GB" smtClean="0"/>
              <a:t>07/01/2015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435E3-B1D6-4D03-8D03-C5772006C4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912D6F-F03E-4C45-8A05-92BBD377EE51}" type="datetimeFigureOut">
              <a:rPr lang="en-GB" smtClean="0"/>
              <a:t>07/01/2015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435E3-B1D6-4D03-8D03-C5772006C4CF}"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6688" cy="5492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912D6F-F03E-4C45-8A05-92BBD377EE51}" type="datetimeFigureOut">
              <a:rPr lang="en-GB" smtClean="0"/>
              <a:t>07/01/2015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B435E3-B1D6-4D03-8D03-C5772006C4CF}"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912D6F-F03E-4C45-8A05-92BBD377EE51}" type="datetimeFigureOut">
              <a:rPr lang="en-GB" smtClean="0"/>
              <a:t>07/01/2015</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B435E3-B1D6-4D03-8D03-C5772006C4C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912D6F-F03E-4C45-8A05-92BBD377EE51}" type="datetimeFigureOut">
              <a:rPr lang="en-GB" smtClean="0"/>
              <a:t>07/01/2015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B435E3-B1D6-4D03-8D03-C5772006C4CF}"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912D6F-F03E-4C45-8A05-92BBD377EE51}" type="datetimeFigureOut">
              <a:rPr lang="en-GB" smtClean="0"/>
              <a:t>07/01/2015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B435E3-B1D6-4D03-8D03-C5772006C4CF}"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912D6F-F03E-4C45-8A05-92BBD377EE51}" type="datetimeFigureOut">
              <a:rPr lang="en-GB" smtClean="0"/>
              <a:t>07/01/2015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B435E3-B1D6-4D03-8D03-C5772006C4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12D6F-F03E-4C45-8A05-92BBD377EE51}" type="datetimeFigureOut">
              <a:rPr lang="en-GB" smtClean="0"/>
              <a:t>07/01/2015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B435E3-B1D6-4D03-8D03-C5772006C4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912D6F-F03E-4C45-8A05-92BBD377EE51}" type="datetimeFigureOut">
              <a:rPr lang="en-GB" smtClean="0"/>
              <a:t>07/01/2015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B435E3-B1D6-4D03-8D03-C5772006C4CF}"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912D6F-F03E-4C45-8A05-92BBD377EE51}" type="datetimeFigureOut">
              <a:rPr lang="en-GB" smtClean="0"/>
              <a:t>07/01/2015</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8BB435E3-B1D6-4D03-8D03-C5772006C4CF}"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0912D6F-F03E-4C45-8A05-92BBD377EE51}" type="datetimeFigureOut">
              <a:rPr lang="en-GB" smtClean="0"/>
              <a:t>07/01/2015</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B435E3-B1D6-4D03-8D03-C5772006C4C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L.Q</a:t>
            </a:r>
          </a:p>
        </p:txBody>
      </p:sp>
      <p:sp>
        <p:nvSpPr>
          <p:cNvPr id="2" name="Title 1"/>
          <p:cNvSpPr>
            <a:spLocks noGrp="1"/>
          </p:cNvSpPr>
          <p:nvPr>
            <p:ph type="ctrTitle"/>
          </p:nvPr>
        </p:nvSpPr>
        <p:spPr/>
        <p:txBody>
          <a:bodyPr/>
          <a:lstStyle/>
          <a:p>
            <a:r>
              <a:rPr lang="en-GB" dirty="0" smtClean="0"/>
              <a:t>Ionic charge and </a:t>
            </a:r>
            <a:r>
              <a:rPr lang="en-GB" smtClean="0"/>
              <a:t>electrical conduction</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90"/>
          <p:cNvGrpSpPr>
            <a:grpSpLocks/>
          </p:cNvGrpSpPr>
          <p:nvPr/>
        </p:nvGrpSpPr>
        <p:grpSpPr bwMode="auto">
          <a:xfrm>
            <a:off x="1349375" y="1668463"/>
            <a:ext cx="6673850" cy="2644775"/>
            <a:chOff x="851" y="1051"/>
            <a:chExt cx="4204" cy="1666"/>
          </a:xfrm>
        </p:grpSpPr>
        <p:sp>
          <p:nvSpPr>
            <p:cNvPr id="103615" name="AutoShape 191"/>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3616" name="AutoShape 192"/>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3617" name="Line 193"/>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103618" name="Line 194"/>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103619" name="Line 195"/>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103620" name="Line 196"/>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103621" name="Line 197"/>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103622" name="Line 198"/>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103434" name="Rectangle 10"/>
          <p:cNvSpPr>
            <a:spLocks noChangeArrowheads="1"/>
          </p:cNvSpPr>
          <p:nvPr/>
        </p:nvSpPr>
        <p:spPr bwMode="auto">
          <a:xfrm>
            <a:off x="568325" y="701675"/>
            <a:ext cx="6248400"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magnesium nitrate?</a:t>
            </a:r>
          </a:p>
        </p:txBody>
      </p:sp>
      <p:sp>
        <p:nvSpPr>
          <p:cNvPr id="103435" name="Oval 11"/>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nvGrpSpPr>
          <p:cNvPr id="3" name="Group 54"/>
          <p:cNvGrpSpPr>
            <a:grpSpLocks/>
          </p:cNvGrpSpPr>
          <p:nvPr/>
        </p:nvGrpSpPr>
        <p:grpSpPr bwMode="auto">
          <a:xfrm>
            <a:off x="241300" y="4554538"/>
            <a:ext cx="8723313" cy="822325"/>
            <a:chOff x="152" y="2637"/>
            <a:chExt cx="5495" cy="518"/>
          </a:xfrm>
        </p:grpSpPr>
        <p:sp>
          <p:nvSpPr>
            <p:cNvPr id="103475" name="Rectangle 51"/>
            <p:cNvSpPr>
              <a:spLocks noChangeArrowheads="1"/>
            </p:cNvSpPr>
            <p:nvPr/>
          </p:nvSpPr>
          <p:spPr bwMode="auto">
            <a:xfrm>
              <a:off x="358" y="2637"/>
              <a:ext cx="5289" cy="518"/>
            </a:xfrm>
            <a:prstGeom prst="rect">
              <a:avLst/>
            </a:prstGeom>
            <a:noFill/>
            <a:ln w="9525" algn="ctr">
              <a:noFill/>
              <a:miter lim="800000"/>
              <a:headEnd/>
              <a:tailEnd/>
            </a:ln>
            <a:effectLst/>
          </p:spPr>
          <p:txBody>
            <a:bodyPr>
              <a:spAutoFit/>
            </a:bodyPr>
            <a:lstStyle/>
            <a:p>
              <a:pPr eaLnBrk="1" hangingPunct="1">
                <a:spcBef>
                  <a:spcPct val="20000"/>
                </a:spcBef>
              </a:pPr>
              <a:r>
                <a:rPr lang="en-GB"/>
                <a:t>The brackets around NO</a:t>
              </a:r>
              <a:r>
                <a:rPr lang="en-GB" baseline="-25000"/>
                <a:t>3</a:t>
              </a:r>
              <a:r>
                <a:rPr lang="en-GB"/>
                <a:t> indicate that the ‘2’ refers to a complete nitrate ion.</a:t>
              </a:r>
            </a:p>
          </p:txBody>
        </p:sp>
        <p:sp>
          <p:nvSpPr>
            <p:cNvPr id="103476" name="Oval 52"/>
            <p:cNvSpPr>
              <a:spLocks noChangeAspect="1" noChangeArrowheads="1"/>
            </p:cNvSpPr>
            <p:nvPr/>
          </p:nvSpPr>
          <p:spPr bwMode="auto">
            <a:xfrm>
              <a:off x="152" y="2705"/>
              <a:ext cx="159" cy="159"/>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sp>
        <p:nvSpPr>
          <p:cNvPr id="103479" name="Rectangle 55"/>
          <p:cNvSpPr>
            <a:spLocks noGrp="1" noChangeArrowheads="1"/>
          </p:cNvSpPr>
          <p:nvPr>
            <p:ph type="title"/>
          </p:nvPr>
        </p:nvSpPr>
        <p:spPr>
          <a:xfrm>
            <a:off x="971600" y="116632"/>
            <a:ext cx="7772400" cy="648072"/>
          </a:xfrm>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GB"/>
              <a:t>      Formula of magnesium nitrate</a:t>
            </a:r>
          </a:p>
        </p:txBody>
      </p:sp>
      <p:graphicFrame>
        <p:nvGraphicFramePr>
          <p:cNvPr id="103624" name="Group 200"/>
          <p:cNvGraphicFramePr>
            <a:graphicFrameLocks noGrp="1"/>
          </p:cNvGraphicFramePr>
          <p:nvPr/>
        </p:nvGraphicFramePr>
        <p:xfrm>
          <a:off x="1368425" y="1670050"/>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103577" name="Text Box 153"/>
          <p:cNvSpPr txBox="1">
            <a:spLocks noChangeArrowheads="1"/>
          </p:cNvSpPr>
          <p:nvPr/>
        </p:nvSpPr>
        <p:spPr bwMode="auto">
          <a:xfrm>
            <a:off x="4511675" y="1673225"/>
            <a:ext cx="685800" cy="457200"/>
          </a:xfrm>
          <a:prstGeom prst="rect">
            <a:avLst/>
          </a:prstGeom>
          <a:noFill/>
          <a:ln w="38100" algn="ctr">
            <a:noFill/>
            <a:miter lim="800000"/>
            <a:headEnd/>
            <a:tailEnd/>
          </a:ln>
          <a:effectLst/>
        </p:spPr>
        <p:txBody>
          <a:bodyPr>
            <a:spAutoFit/>
          </a:bodyPr>
          <a:lstStyle/>
          <a:p>
            <a:pPr algn="ctr"/>
            <a:r>
              <a:rPr lang="en-GB"/>
              <a:t>Mg</a:t>
            </a:r>
          </a:p>
        </p:txBody>
      </p:sp>
      <p:sp>
        <p:nvSpPr>
          <p:cNvPr id="103578" name="Text Box 154"/>
          <p:cNvSpPr txBox="1">
            <a:spLocks noChangeArrowheads="1"/>
          </p:cNvSpPr>
          <p:nvPr/>
        </p:nvSpPr>
        <p:spPr bwMode="auto">
          <a:xfrm>
            <a:off x="6457950" y="1673225"/>
            <a:ext cx="962025" cy="457200"/>
          </a:xfrm>
          <a:prstGeom prst="rect">
            <a:avLst/>
          </a:prstGeom>
          <a:noFill/>
          <a:ln w="38100" algn="ctr">
            <a:noFill/>
            <a:miter lim="800000"/>
            <a:headEnd/>
            <a:tailEnd/>
          </a:ln>
          <a:effectLst/>
        </p:spPr>
        <p:txBody>
          <a:bodyPr>
            <a:spAutoFit/>
          </a:bodyPr>
          <a:lstStyle/>
          <a:p>
            <a:pPr algn="ctr"/>
            <a:r>
              <a:rPr lang="en-GB"/>
              <a:t>NO</a:t>
            </a:r>
            <a:r>
              <a:rPr lang="en-GB" baseline="-25000"/>
              <a:t>3</a:t>
            </a:r>
          </a:p>
        </p:txBody>
      </p:sp>
      <p:sp>
        <p:nvSpPr>
          <p:cNvPr id="103579" name="Text Box 155"/>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2+</a:t>
            </a:r>
          </a:p>
        </p:txBody>
      </p:sp>
      <p:sp>
        <p:nvSpPr>
          <p:cNvPr id="103580" name="Text Box 156"/>
          <p:cNvSpPr txBox="1">
            <a:spLocks noChangeArrowheads="1"/>
          </p:cNvSpPr>
          <p:nvPr/>
        </p:nvSpPr>
        <p:spPr bwMode="auto">
          <a:xfrm>
            <a:off x="6473825" y="2127250"/>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103581" name="Rectangle 157"/>
          <p:cNvSpPr>
            <a:spLocks noChangeArrowheads="1"/>
          </p:cNvSpPr>
          <p:nvPr/>
        </p:nvSpPr>
        <p:spPr bwMode="auto">
          <a:xfrm>
            <a:off x="4021138" y="2586038"/>
            <a:ext cx="3743325" cy="822325"/>
          </a:xfrm>
          <a:prstGeom prst="rect">
            <a:avLst/>
          </a:prstGeom>
          <a:noFill/>
          <a:ln w="38100" algn="ctr">
            <a:noFill/>
            <a:miter lim="800000"/>
            <a:headEnd/>
            <a:tailEnd/>
          </a:ln>
          <a:effectLst/>
        </p:spPr>
        <p:txBody>
          <a:bodyPr>
            <a:spAutoFit/>
          </a:bodyPr>
          <a:lstStyle/>
          <a:p>
            <a:pPr algn="ctr">
              <a:spcBef>
                <a:spcPct val="20000"/>
              </a:spcBef>
            </a:pPr>
            <a:r>
              <a:rPr lang="en-GB"/>
              <a:t>2 nitrate ions are needed for each magnesium ion</a:t>
            </a:r>
          </a:p>
        </p:txBody>
      </p:sp>
      <p:sp>
        <p:nvSpPr>
          <p:cNvPr id="103582" name="Text Box 158"/>
          <p:cNvSpPr txBox="1">
            <a:spLocks noChangeArrowheads="1"/>
          </p:cNvSpPr>
          <p:nvPr/>
        </p:nvSpPr>
        <p:spPr bwMode="auto">
          <a:xfrm>
            <a:off x="5092700" y="3840163"/>
            <a:ext cx="1600200" cy="457200"/>
          </a:xfrm>
          <a:prstGeom prst="rect">
            <a:avLst/>
          </a:prstGeom>
          <a:noFill/>
          <a:ln w="38100" algn="ctr">
            <a:noFill/>
            <a:miter lim="800000"/>
            <a:headEnd/>
            <a:tailEnd/>
          </a:ln>
          <a:effectLst/>
        </p:spPr>
        <p:txBody>
          <a:bodyPr>
            <a:spAutoFit/>
          </a:bodyPr>
          <a:lstStyle/>
          <a:p>
            <a:pPr algn="ctr"/>
            <a:r>
              <a:rPr lang="en-GB"/>
              <a:t>Mg(NO</a:t>
            </a:r>
            <a:r>
              <a:rPr lang="en-GB" baseline="-25000"/>
              <a:t>3</a:t>
            </a:r>
            <a:r>
              <a:rPr lang="en-GB"/>
              <a:t>)</a:t>
            </a:r>
            <a:r>
              <a:rPr lang="en-GB" baseline="-25000"/>
              <a:t>2</a:t>
            </a:r>
          </a:p>
        </p:txBody>
      </p:sp>
      <p:sp>
        <p:nvSpPr>
          <p:cNvPr id="103623" name="Text Box 199"/>
          <p:cNvSpPr txBox="1">
            <a:spLocks noChangeArrowheads="1"/>
          </p:cNvSpPr>
          <p:nvPr/>
        </p:nvSpPr>
        <p:spPr bwMode="auto">
          <a:xfrm>
            <a:off x="5387975" y="3408363"/>
            <a:ext cx="1009650" cy="457200"/>
          </a:xfrm>
          <a:prstGeom prst="rect">
            <a:avLst/>
          </a:prstGeom>
          <a:noFill/>
          <a:ln w="38100" algn="ctr">
            <a:noFill/>
            <a:miter lim="800000"/>
            <a:headEnd/>
            <a:tailEnd/>
          </a:ln>
          <a:effectLst/>
        </p:spPr>
        <p:txBody>
          <a:bodyPr>
            <a:spAutoFit/>
          </a:bodyPr>
          <a:lstStyle/>
          <a:p>
            <a:pPr algn="ctr"/>
            <a:r>
              <a:rPr lang="en-GB"/>
              <a:t>1 : 2</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03624"/>
                                        </p:tgtEl>
                                        <p:attrNameLst>
                                          <p:attrName>style.visibility</p:attrName>
                                        </p:attrNameLst>
                                      </p:cBhvr>
                                      <p:to>
                                        <p:strVal val="visible"/>
                                      </p:to>
                                    </p:set>
                                    <p:animEffect transition="in" filter="wipe(left)">
                                      <p:cBhvr>
                                        <p:cTn id="10" dur="500"/>
                                        <p:tgtEl>
                                          <p:spTgt spid="1036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3577"/>
                                        </p:tgtEl>
                                        <p:attrNameLst>
                                          <p:attrName>style.visibility</p:attrName>
                                        </p:attrNameLst>
                                      </p:cBhvr>
                                      <p:to>
                                        <p:strVal val="visible"/>
                                      </p:to>
                                    </p:set>
                                    <p:animEffect transition="in" filter="dissolve">
                                      <p:cBhvr>
                                        <p:cTn id="15" dur="500"/>
                                        <p:tgtEl>
                                          <p:spTgt spid="103577"/>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03578"/>
                                        </p:tgtEl>
                                        <p:attrNameLst>
                                          <p:attrName>style.visibility</p:attrName>
                                        </p:attrNameLst>
                                      </p:cBhvr>
                                      <p:to>
                                        <p:strVal val="visible"/>
                                      </p:to>
                                    </p:set>
                                    <p:animEffect transition="in" filter="dissolve">
                                      <p:cBhvr>
                                        <p:cTn id="19" dur="500"/>
                                        <p:tgtEl>
                                          <p:spTgt spid="10357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3579"/>
                                        </p:tgtEl>
                                        <p:attrNameLst>
                                          <p:attrName>style.visibility</p:attrName>
                                        </p:attrNameLst>
                                      </p:cBhvr>
                                      <p:to>
                                        <p:strVal val="visible"/>
                                      </p:to>
                                    </p:set>
                                    <p:animEffect transition="in" filter="dissolve">
                                      <p:cBhvr>
                                        <p:cTn id="24" dur="500"/>
                                        <p:tgtEl>
                                          <p:spTgt spid="103579"/>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3580"/>
                                        </p:tgtEl>
                                        <p:attrNameLst>
                                          <p:attrName>style.visibility</p:attrName>
                                        </p:attrNameLst>
                                      </p:cBhvr>
                                      <p:to>
                                        <p:strVal val="visible"/>
                                      </p:to>
                                    </p:set>
                                    <p:animEffect transition="in" filter="dissolve">
                                      <p:cBhvr>
                                        <p:cTn id="28" dur="500"/>
                                        <p:tgtEl>
                                          <p:spTgt spid="10358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3581"/>
                                        </p:tgtEl>
                                        <p:attrNameLst>
                                          <p:attrName>style.visibility</p:attrName>
                                        </p:attrNameLst>
                                      </p:cBhvr>
                                      <p:to>
                                        <p:strVal val="visible"/>
                                      </p:to>
                                    </p:set>
                                    <p:animEffect transition="in" filter="dissolve">
                                      <p:cBhvr>
                                        <p:cTn id="33" dur="500"/>
                                        <p:tgtEl>
                                          <p:spTgt spid="10358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3623"/>
                                        </p:tgtEl>
                                        <p:attrNameLst>
                                          <p:attrName>style.visibility</p:attrName>
                                        </p:attrNameLst>
                                      </p:cBhvr>
                                      <p:to>
                                        <p:strVal val="visible"/>
                                      </p:to>
                                    </p:set>
                                    <p:animEffect transition="in" filter="dissolve">
                                      <p:cBhvr>
                                        <p:cTn id="38" dur="500"/>
                                        <p:tgtEl>
                                          <p:spTgt spid="103623"/>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3582"/>
                                        </p:tgtEl>
                                        <p:attrNameLst>
                                          <p:attrName>style.visibility</p:attrName>
                                        </p:attrNameLst>
                                      </p:cBhvr>
                                      <p:to>
                                        <p:strVal val="visible"/>
                                      </p:to>
                                    </p:set>
                                    <p:animEffect transition="in" filter="dissolve">
                                      <p:cBhvr>
                                        <p:cTn id="43" dur="500"/>
                                        <p:tgtEl>
                                          <p:spTgt spid="103582"/>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dissolve">
                                      <p:cBhvr>
                                        <p:cTn id="4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77" grpId="0"/>
      <p:bldP spid="103578" grpId="0"/>
      <p:bldP spid="103579" grpId="0"/>
      <p:bldP spid="103580" grpId="0"/>
      <p:bldP spid="103581" grpId="0"/>
      <p:bldP spid="103582" grpId="0"/>
      <p:bldP spid="10362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35"/>
          <p:cNvGrpSpPr>
            <a:grpSpLocks/>
          </p:cNvGrpSpPr>
          <p:nvPr/>
        </p:nvGrpSpPr>
        <p:grpSpPr bwMode="auto">
          <a:xfrm>
            <a:off x="1349375" y="1668463"/>
            <a:ext cx="6673850" cy="2644775"/>
            <a:chOff x="851" y="1051"/>
            <a:chExt cx="4204" cy="1666"/>
          </a:xfrm>
        </p:grpSpPr>
        <p:sp>
          <p:nvSpPr>
            <p:cNvPr id="104584" name="AutoShape 136"/>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4585" name="AutoShape 137"/>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4586" name="Line 138"/>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104587" name="Line 139"/>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104588" name="Line 140"/>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104589" name="Line 141"/>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104590" name="Line 142"/>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104591" name="Line 143"/>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104458" name="Rectangle 10"/>
          <p:cNvSpPr>
            <a:spLocks noGrp="1" noChangeArrowheads="1"/>
          </p:cNvSpPr>
          <p:nvPr>
            <p:ph type="title"/>
          </p:nvPr>
        </p:nvSpPr>
        <p:spPr>
          <a:xfrm>
            <a:off x="539552" y="188640"/>
            <a:ext cx="6516688" cy="549275"/>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Formula of sodium </a:t>
            </a:r>
            <a:r>
              <a:rPr lang="en-GB" dirty="0" smtClean="0"/>
              <a:t>sulphate</a:t>
            </a:r>
            <a:endParaRPr lang="en-GB" dirty="0"/>
          </a:p>
        </p:txBody>
      </p:sp>
      <p:sp>
        <p:nvSpPr>
          <p:cNvPr id="104459" name="Rectangle 11"/>
          <p:cNvSpPr>
            <a:spLocks noChangeArrowheads="1"/>
          </p:cNvSpPr>
          <p:nvPr/>
        </p:nvSpPr>
        <p:spPr bwMode="auto">
          <a:xfrm>
            <a:off x="568325" y="701675"/>
            <a:ext cx="6067425"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sodium sulfate?</a:t>
            </a:r>
          </a:p>
        </p:txBody>
      </p:sp>
      <p:sp>
        <p:nvSpPr>
          <p:cNvPr id="104460" name="Oval 12"/>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4515" name="Text Box 67"/>
          <p:cNvSpPr txBox="1">
            <a:spLocks noChangeArrowheads="1"/>
          </p:cNvSpPr>
          <p:nvPr/>
        </p:nvSpPr>
        <p:spPr bwMode="auto">
          <a:xfrm>
            <a:off x="4511675" y="1673225"/>
            <a:ext cx="685800" cy="457200"/>
          </a:xfrm>
          <a:prstGeom prst="rect">
            <a:avLst/>
          </a:prstGeom>
          <a:noFill/>
          <a:ln w="38100" algn="ctr">
            <a:noFill/>
            <a:miter lim="800000"/>
            <a:headEnd/>
            <a:tailEnd/>
          </a:ln>
          <a:effectLst/>
        </p:spPr>
        <p:txBody>
          <a:bodyPr>
            <a:spAutoFit/>
          </a:bodyPr>
          <a:lstStyle/>
          <a:p>
            <a:pPr algn="ctr"/>
            <a:r>
              <a:rPr lang="en-GB"/>
              <a:t>Na</a:t>
            </a:r>
          </a:p>
        </p:txBody>
      </p:sp>
      <p:sp>
        <p:nvSpPr>
          <p:cNvPr id="104516" name="Text Box 68"/>
          <p:cNvSpPr txBox="1">
            <a:spLocks noChangeArrowheads="1"/>
          </p:cNvSpPr>
          <p:nvPr/>
        </p:nvSpPr>
        <p:spPr bwMode="auto">
          <a:xfrm>
            <a:off x="6572250" y="1673225"/>
            <a:ext cx="962025" cy="457200"/>
          </a:xfrm>
          <a:prstGeom prst="rect">
            <a:avLst/>
          </a:prstGeom>
          <a:noFill/>
          <a:ln w="38100" algn="ctr">
            <a:noFill/>
            <a:miter lim="800000"/>
            <a:headEnd/>
            <a:tailEnd/>
          </a:ln>
          <a:effectLst/>
        </p:spPr>
        <p:txBody>
          <a:bodyPr>
            <a:spAutoFit/>
          </a:bodyPr>
          <a:lstStyle/>
          <a:p>
            <a:r>
              <a:rPr lang="en-GB"/>
              <a:t>SO</a:t>
            </a:r>
            <a:r>
              <a:rPr lang="en-GB" baseline="-25000"/>
              <a:t>4</a:t>
            </a:r>
          </a:p>
        </p:txBody>
      </p:sp>
      <p:sp>
        <p:nvSpPr>
          <p:cNvPr id="104517" name="Text Box 69"/>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104518" name="Text Box 70"/>
          <p:cNvSpPr txBox="1">
            <a:spLocks noChangeArrowheads="1"/>
          </p:cNvSpPr>
          <p:nvPr/>
        </p:nvSpPr>
        <p:spPr bwMode="auto">
          <a:xfrm>
            <a:off x="6588125" y="2127250"/>
            <a:ext cx="685800" cy="457200"/>
          </a:xfrm>
          <a:prstGeom prst="rect">
            <a:avLst/>
          </a:prstGeom>
          <a:noFill/>
          <a:ln w="38100" algn="ctr">
            <a:noFill/>
            <a:miter lim="800000"/>
            <a:headEnd/>
            <a:tailEnd/>
          </a:ln>
          <a:effectLst/>
        </p:spPr>
        <p:txBody>
          <a:bodyPr>
            <a:spAutoFit/>
          </a:bodyPr>
          <a:lstStyle/>
          <a:p>
            <a:r>
              <a:rPr lang="en-GB"/>
              <a:t>2-</a:t>
            </a:r>
          </a:p>
        </p:txBody>
      </p:sp>
      <p:sp>
        <p:nvSpPr>
          <p:cNvPr id="104519" name="Rectangle 71"/>
          <p:cNvSpPr>
            <a:spLocks noChangeArrowheads="1"/>
          </p:cNvSpPr>
          <p:nvPr/>
        </p:nvSpPr>
        <p:spPr bwMode="auto">
          <a:xfrm>
            <a:off x="4021138" y="2586038"/>
            <a:ext cx="3743325" cy="822325"/>
          </a:xfrm>
          <a:prstGeom prst="rect">
            <a:avLst/>
          </a:prstGeom>
          <a:noFill/>
          <a:ln w="38100" algn="ctr">
            <a:noFill/>
            <a:miter lim="800000"/>
            <a:headEnd/>
            <a:tailEnd/>
          </a:ln>
          <a:effectLst/>
        </p:spPr>
        <p:txBody>
          <a:bodyPr>
            <a:spAutoFit/>
          </a:bodyPr>
          <a:lstStyle/>
          <a:p>
            <a:pPr algn="ctr">
              <a:spcBef>
                <a:spcPct val="20000"/>
              </a:spcBef>
            </a:pPr>
            <a:r>
              <a:rPr lang="en-GB"/>
              <a:t>2 sodium ions are needed for each sulfate ion</a:t>
            </a:r>
          </a:p>
        </p:txBody>
      </p:sp>
      <p:sp>
        <p:nvSpPr>
          <p:cNvPr id="104520" name="Text Box 72"/>
          <p:cNvSpPr txBox="1">
            <a:spLocks noChangeArrowheads="1"/>
          </p:cNvSpPr>
          <p:nvPr/>
        </p:nvSpPr>
        <p:spPr bwMode="auto">
          <a:xfrm>
            <a:off x="5054600" y="3838575"/>
            <a:ext cx="1600200" cy="457200"/>
          </a:xfrm>
          <a:prstGeom prst="rect">
            <a:avLst/>
          </a:prstGeom>
          <a:noFill/>
          <a:ln w="38100" algn="ctr">
            <a:noFill/>
            <a:miter lim="800000"/>
            <a:headEnd/>
            <a:tailEnd/>
          </a:ln>
          <a:effectLst/>
        </p:spPr>
        <p:txBody>
          <a:bodyPr>
            <a:spAutoFit/>
          </a:bodyPr>
          <a:lstStyle/>
          <a:p>
            <a:pPr algn="ctr"/>
            <a:r>
              <a:rPr lang="en-GB"/>
              <a:t>Na</a:t>
            </a:r>
            <a:r>
              <a:rPr lang="en-GB" baseline="-25000"/>
              <a:t>2</a:t>
            </a:r>
            <a:r>
              <a:rPr lang="en-GB"/>
              <a:t>SO</a:t>
            </a:r>
            <a:r>
              <a:rPr lang="en-GB" baseline="-25000"/>
              <a:t>4</a:t>
            </a:r>
          </a:p>
        </p:txBody>
      </p:sp>
      <p:graphicFrame>
        <p:nvGraphicFramePr>
          <p:cNvPr id="104582" name="Group 134"/>
          <p:cNvGraphicFramePr>
            <a:graphicFrameLocks noGrp="1"/>
          </p:cNvGraphicFramePr>
          <p:nvPr/>
        </p:nvGraphicFramePr>
        <p:xfrm>
          <a:off x="1365250" y="1668463"/>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grpSp>
        <p:nvGrpSpPr>
          <p:cNvPr id="3" name="Group 123"/>
          <p:cNvGrpSpPr>
            <a:grpSpLocks/>
          </p:cNvGrpSpPr>
          <p:nvPr/>
        </p:nvGrpSpPr>
        <p:grpSpPr bwMode="auto">
          <a:xfrm>
            <a:off x="241300" y="4556125"/>
            <a:ext cx="8723313" cy="822325"/>
            <a:chOff x="152" y="2630"/>
            <a:chExt cx="5495" cy="518"/>
          </a:xfrm>
        </p:grpSpPr>
        <p:sp>
          <p:nvSpPr>
            <p:cNvPr id="104569" name="Rectangle 121"/>
            <p:cNvSpPr>
              <a:spLocks noChangeArrowheads="1"/>
            </p:cNvSpPr>
            <p:nvPr/>
          </p:nvSpPr>
          <p:spPr bwMode="auto">
            <a:xfrm>
              <a:off x="358" y="2630"/>
              <a:ext cx="5289" cy="518"/>
            </a:xfrm>
            <a:prstGeom prst="rect">
              <a:avLst/>
            </a:prstGeom>
            <a:noFill/>
            <a:ln w="9525" algn="ctr">
              <a:noFill/>
              <a:miter lim="800000"/>
              <a:headEnd/>
              <a:tailEnd/>
            </a:ln>
            <a:effectLst/>
          </p:spPr>
          <p:txBody>
            <a:bodyPr>
              <a:spAutoFit/>
            </a:bodyPr>
            <a:lstStyle/>
            <a:p>
              <a:pPr eaLnBrk="1" hangingPunct="1">
                <a:spcBef>
                  <a:spcPct val="20000"/>
                </a:spcBef>
              </a:pPr>
              <a:r>
                <a:rPr lang="en-GB"/>
                <a:t>Although ‘Na’ contains 2 letters, it represents a single atom, so no brackets are required.</a:t>
              </a:r>
            </a:p>
          </p:txBody>
        </p:sp>
        <p:sp>
          <p:nvSpPr>
            <p:cNvPr id="104570" name="Oval 122"/>
            <p:cNvSpPr>
              <a:spLocks noChangeAspect="1" noChangeArrowheads="1"/>
            </p:cNvSpPr>
            <p:nvPr/>
          </p:nvSpPr>
          <p:spPr bwMode="auto">
            <a:xfrm>
              <a:off x="152" y="2698"/>
              <a:ext cx="159" cy="159"/>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sp>
        <p:nvSpPr>
          <p:cNvPr id="104592" name="Text Box 144"/>
          <p:cNvSpPr txBox="1">
            <a:spLocks noChangeArrowheads="1"/>
          </p:cNvSpPr>
          <p:nvPr/>
        </p:nvSpPr>
        <p:spPr bwMode="auto">
          <a:xfrm>
            <a:off x="5387975" y="3408363"/>
            <a:ext cx="1009650" cy="457200"/>
          </a:xfrm>
          <a:prstGeom prst="rect">
            <a:avLst/>
          </a:prstGeom>
          <a:noFill/>
          <a:ln w="38100" algn="ctr">
            <a:noFill/>
            <a:miter lim="800000"/>
            <a:headEnd/>
            <a:tailEnd/>
          </a:ln>
          <a:effectLst/>
        </p:spPr>
        <p:txBody>
          <a:bodyPr>
            <a:spAutoFit/>
          </a:bodyPr>
          <a:lstStyle/>
          <a:p>
            <a:pPr algn="ctr"/>
            <a:r>
              <a:rPr lang="en-GB"/>
              <a:t>2 : 1</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04582"/>
                                        </p:tgtEl>
                                        <p:attrNameLst>
                                          <p:attrName>style.visibility</p:attrName>
                                        </p:attrNameLst>
                                      </p:cBhvr>
                                      <p:to>
                                        <p:strVal val="visible"/>
                                      </p:to>
                                    </p:set>
                                    <p:animEffect transition="in" filter="wipe(left)">
                                      <p:cBhvr>
                                        <p:cTn id="10" dur="500"/>
                                        <p:tgtEl>
                                          <p:spTgt spid="10458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4515"/>
                                        </p:tgtEl>
                                        <p:attrNameLst>
                                          <p:attrName>style.visibility</p:attrName>
                                        </p:attrNameLst>
                                      </p:cBhvr>
                                      <p:to>
                                        <p:strVal val="visible"/>
                                      </p:to>
                                    </p:set>
                                    <p:animEffect transition="in" filter="dissolve">
                                      <p:cBhvr>
                                        <p:cTn id="15" dur="500"/>
                                        <p:tgtEl>
                                          <p:spTgt spid="104515"/>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04516"/>
                                        </p:tgtEl>
                                        <p:attrNameLst>
                                          <p:attrName>style.visibility</p:attrName>
                                        </p:attrNameLst>
                                      </p:cBhvr>
                                      <p:to>
                                        <p:strVal val="visible"/>
                                      </p:to>
                                    </p:set>
                                    <p:animEffect transition="in" filter="dissolve">
                                      <p:cBhvr>
                                        <p:cTn id="19" dur="500"/>
                                        <p:tgtEl>
                                          <p:spTgt spid="1045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4517"/>
                                        </p:tgtEl>
                                        <p:attrNameLst>
                                          <p:attrName>style.visibility</p:attrName>
                                        </p:attrNameLst>
                                      </p:cBhvr>
                                      <p:to>
                                        <p:strVal val="visible"/>
                                      </p:to>
                                    </p:set>
                                    <p:animEffect transition="in" filter="dissolve">
                                      <p:cBhvr>
                                        <p:cTn id="24" dur="500"/>
                                        <p:tgtEl>
                                          <p:spTgt spid="104517"/>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4518"/>
                                        </p:tgtEl>
                                        <p:attrNameLst>
                                          <p:attrName>style.visibility</p:attrName>
                                        </p:attrNameLst>
                                      </p:cBhvr>
                                      <p:to>
                                        <p:strVal val="visible"/>
                                      </p:to>
                                    </p:set>
                                    <p:animEffect transition="in" filter="dissolve">
                                      <p:cBhvr>
                                        <p:cTn id="28" dur="500"/>
                                        <p:tgtEl>
                                          <p:spTgt spid="10451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4519"/>
                                        </p:tgtEl>
                                        <p:attrNameLst>
                                          <p:attrName>style.visibility</p:attrName>
                                        </p:attrNameLst>
                                      </p:cBhvr>
                                      <p:to>
                                        <p:strVal val="visible"/>
                                      </p:to>
                                    </p:set>
                                    <p:animEffect transition="in" filter="dissolve">
                                      <p:cBhvr>
                                        <p:cTn id="33" dur="500"/>
                                        <p:tgtEl>
                                          <p:spTgt spid="10451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4592"/>
                                        </p:tgtEl>
                                        <p:attrNameLst>
                                          <p:attrName>style.visibility</p:attrName>
                                        </p:attrNameLst>
                                      </p:cBhvr>
                                      <p:to>
                                        <p:strVal val="visible"/>
                                      </p:to>
                                    </p:set>
                                    <p:animEffect transition="in" filter="dissolve">
                                      <p:cBhvr>
                                        <p:cTn id="38" dur="500"/>
                                        <p:tgtEl>
                                          <p:spTgt spid="10459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4520"/>
                                        </p:tgtEl>
                                        <p:attrNameLst>
                                          <p:attrName>style.visibility</p:attrName>
                                        </p:attrNameLst>
                                      </p:cBhvr>
                                      <p:to>
                                        <p:strVal val="visible"/>
                                      </p:to>
                                    </p:set>
                                    <p:animEffect transition="in" filter="dissolve">
                                      <p:cBhvr>
                                        <p:cTn id="43" dur="500"/>
                                        <p:tgtEl>
                                          <p:spTgt spid="104520"/>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dissolve">
                                      <p:cBhvr>
                                        <p:cTn id="4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15" grpId="0"/>
      <p:bldP spid="104516" grpId="0"/>
      <p:bldP spid="104517" grpId="0"/>
      <p:bldP spid="104518" grpId="0"/>
      <p:bldP spid="104519" grpId="0"/>
      <p:bldP spid="104520" grpId="0"/>
      <p:bldP spid="10459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91"/>
          <p:cNvGrpSpPr>
            <a:grpSpLocks/>
          </p:cNvGrpSpPr>
          <p:nvPr/>
        </p:nvGrpSpPr>
        <p:grpSpPr bwMode="auto">
          <a:xfrm>
            <a:off x="1349375" y="1668463"/>
            <a:ext cx="6673850" cy="2644775"/>
            <a:chOff x="851" y="1051"/>
            <a:chExt cx="4204" cy="1666"/>
          </a:xfrm>
        </p:grpSpPr>
        <p:sp>
          <p:nvSpPr>
            <p:cNvPr id="105564" name="AutoShape 92"/>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5565" name="AutoShape 93"/>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5566" name="Line 94"/>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105567" name="Line 95"/>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105568" name="Line 96"/>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105569" name="Line 97"/>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105570" name="Line 98"/>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105571" name="Line 99"/>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graphicFrame>
        <p:nvGraphicFramePr>
          <p:cNvPr id="105573" name="Group 101"/>
          <p:cNvGraphicFramePr>
            <a:graphicFrameLocks noGrp="1"/>
          </p:cNvGraphicFramePr>
          <p:nvPr/>
        </p:nvGraphicFramePr>
        <p:xfrm>
          <a:off x="1365250" y="1668463"/>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105505" name="Rectangle 33"/>
          <p:cNvSpPr>
            <a:spLocks noChangeArrowheads="1"/>
          </p:cNvSpPr>
          <p:nvPr/>
        </p:nvSpPr>
        <p:spPr bwMode="auto">
          <a:xfrm>
            <a:off x="3797300" y="2586038"/>
            <a:ext cx="4205288" cy="822325"/>
          </a:xfrm>
          <a:prstGeom prst="rect">
            <a:avLst/>
          </a:prstGeom>
          <a:noFill/>
          <a:ln w="38100" algn="ctr">
            <a:noFill/>
            <a:miter lim="800000"/>
            <a:headEnd/>
            <a:tailEnd/>
          </a:ln>
          <a:effectLst/>
        </p:spPr>
        <p:txBody>
          <a:bodyPr>
            <a:spAutoFit/>
          </a:bodyPr>
          <a:lstStyle/>
          <a:p>
            <a:pPr algn="ctr">
              <a:spcBef>
                <a:spcPct val="20000"/>
              </a:spcBef>
            </a:pPr>
            <a:r>
              <a:rPr lang="en-GB"/>
              <a:t>3 hydroxide ions are needed for each aluminium ion</a:t>
            </a:r>
          </a:p>
        </p:txBody>
      </p:sp>
      <p:sp>
        <p:nvSpPr>
          <p:cNvPr id="105489" name="Rectangle 17"/>
          <p:cNvSpPr>
            <a:spLocks noGrp="1" noChangeArrowheads="1"/>
          </p:cNvSpPr>
          <p:nvPr>
            <p:ph type="title"/>
          </p:nvPr>
        </p:nvSpPr>
        <p:spPr>
          <a:xfrm>
            <a:off x="611560" y="0"/>
            <a:ext cx="7772400" cy="634082"/>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Formula of aluminium hydroxide</a:t>
            </a:r>
          </a:p>
        </p:txBody>
      </p:sp>
      <p:sp>
        <p:nvSpPr>
          <p:cNvPr id="105490" name="Rectangle 18"/>
          <p:cNvSpPr>
            <a:spLocks noChangeArrowheads="1"/>
          </p:cNvSpPr>
          <p:nvPr/>
        </p:nvSpPr>
        <p:spPr bwMode="auto">
          <a:xfrm>
            <a:off x="568325" y="701675"/>
            <a:ext cx="7170738"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aluminium hydroxide?</a:t>
            </a:r>
          </a:p>
        </p:txBody>
      </p:sp>
      <p:sp>
        <p:nvSpPr>
          <p:cNvPr id="105491" name="Oval 19"/>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5501" name="Text Box 29"/>
          <p:cNvSpPr txBox="1">
            <a:spLocks noChangeArrowheads="1"/>
          </p:cNvSpPr>
          <p:nvPr/>
        </p:nvSpPr>
        <p:spPr bwMode="auto">
          <a:xfrm>
            <a:off x="4511675" y="1673225"/>
            <a:ext cx="685800" cy="457200"/>
          </a:xfrm>
          <a:prstGeom prst="rect">
            <a:avLst/>
          </a:prstGeom>
          <a:noFill/>
          <a:ln w="38100" algn="ctr">
            <a:noFill/>
            <a:miter lim="800000"/>
            <a:headEnd/>
            <a:tailEnd/>
          </a:ln>
          <a:effectLst/>
        </p:spPr>
        <p:txBody>
          <a:bodyPr>
            <a:spAutoFit/>
          </a:bodyPr>
          <a:lstStyle/>
          <a:p>
            <a:pPr algn="ctr"/>
            <a:r>
              <a:rPr lang="en-GB"/>
              <a:t>Al</a:t>
            </a:r>
          </a:p>
        </p:txBody>
      </p:sp>
      <p:sp>
        <p:nvSpPr>
          <p:cNvPr id="105502" name="Text Box 30"/>
          <p:cNvSpPr txBox="1">
            <a:spLocks noChangeArrowheads="1"/>
          </p:cNvSpPr>
          <p:nvPr/>
        </p:nvSpPr>
        <p:spPr bwMode="auto">
          <a:xfrm>
            <a:off x="6457950" y="1673225"/>
            <a:ext cx="962025" cy="457200"/>
          </a:xfrm>
          <a:prstGeom prst="rect">
            <a:avLst/>
          </a:prstGeom>
          <a:noFill/>
          <a:ln w="38100" algn="ctr">
            <a:noFill/>
            <a:miter lim="800000"/>
            <a:headEnd/>
            <a:tailEnd/>
          </a:ln>
          <a:effectLst/>
        </p:spPr>
        <p:txBody>
          <a:bodyPr>
            <a:spAutoFit/>
          </a:bodyPr>
          <a:lstStyle/>
          <a:p>
            <a:pPr algn="ctr"/>
            <a:r>
              <a:rPr lang="en-GB"/>
              <a:t>OH</a:t>
            </a:r>
            <a:endParaRPr lang="en-GB" baseline="-25000"/>
          </a:p>
        </p:txBody>
      </p:sp>
      <p:sp>
        <p:nvSpPr>
          <p:cNvPr id="105503" name="Text Box 31"/>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3+</a:t>
            </a:r>
          </a:p>
        </p:txBody>
      </p:sp>
      <p:sp>
        <p:nvSpPr>
          <p:cNvPr id="105504" name="Text Box 32"/>
          <p:cNvSpPr txBox="1">
            <a:spLocks noChangeArrowheads="1"/>
          </p:cNvSpPr>
          <p:nvPr/>
        </p:nvSpPr>
        <p:spPr bwMode="auto">
          <a:xfrm>
            <a:off x="6473825" y="2127250"/>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105506" name="Text Box 34"/>
          <p:cNvSpPr txBox="1">
            <a:spLocks noChangeArrowheads="1"/>
          </p:cNvSpPr>
          <p:nvPr/>
        </p:nvSpPr>
        <p:spPr bwMode="auto">
          <a:xfrm>
            <a:off x="5095875" y="3840163"/>
            <a:ext cx="1600200" cy="457200"/>
          </a:xfrm>
          <a:prstGeom prst="rect">
            <a:avLst/>
          </a:prstGeom>
          <a:noFill/>
          <a:ln w="38100" algn="ctr">
            <a:noFill/>
            <a:miter lim="800000"/>
            <a:headEnd/>
            <a:tailEnd/>
          </a:ln>
          <a:effectLst/>
        </p:spPr>
        <p:txBody>
          <a:bodyPr>
            <a:spAutoFit/>
          </a:bodyPr>
          <a:lstStyle/>
          <a:p>
            <a:pPr algn="ctr"/>
            <a:r>
              <a:rPr lang="en-GB"/>
              <a:t>Al(OH)</a:t>
            </a:r>
            <a:r>
              <a:rPr lang="en-GB" baseline="-25000"/>
              <a:t>3</a:t>
            </a:r>
          </a:p>
        </p:txBody>
      </p:sp>
      <p:sp>
        <p:nvSpPr>
          <p:cNvPr id="105572" name="Text Box 100"/>
          <p:cNvSpPr txBox="1">
            <a:spLocks noChangeArrowheads="1"/>
          </p:cNvSpPr>
          <p:nvPr/>
        </p:nvSpPr>
        <p:spPr bwMode="auto">
          <a:xfrm>
            <a:off x="5387975" y="3408363"/>
            <a:ext cx="1009650" cy="457200"/>
          </a:xfrm>
          <a:prstGeom prst="rect">
            <a:avLst/>
          </a:prstGeom>
          <a:noFill/>
          <a:ln w="38100" algn="ctr">
            <a:noFill/>
            <a:miter lim="800000"/>
            <a:headEnd/>
            <a:tailEnd/>
          </a:ln>
          <a:effectLst/>
        </p:spPr>
        <p:txBody>
          <a:bodyPr>
            <a:spAutoFit/>
          </a:bodyPr>
          <a:lstStyle/>
          <a:p>
            <a:pPr algn="ctr"/>
            <a:r>
              <a:rPr lang="en-GB"/>
              <a:t>1 : 3</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05573"/>
                                        </p:tgtEl>
                                        <p:attrNameLst>
                                          <p:attrName>style.visibility</p:attrName>
                                        </p:attrNameLst>
                                      </p:cBhvr>
                                      <p:to>
                                        <p:strVal val="visible"/>
                                      </p:to>
                                    </p:set>
                                    <p:animEffect transition="in" filter="wipe(left)">
                                      <p:cBhvr>
                                        <p:cTn id="10" dur="500"/>
                                        <p:tgtEl>
                                          <p:spTgt spid="10557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5501"/>
                                        </p:tgtEl>
                                        <p:attrNameLst>
                                          <p:attrName>style.visibility</p:attrName>
                                        </p:attrNameLst>
                                      </p:cBhvr>
                                      <p:to>
                                        <p:strVal val="visible"/>
                                      </p:to>
                                    </p:set>
                                    <p:animEffect transition="in" filter="dissolve">
                                      <p:cBhvr>
                                        <p:cTn id="15" dur="500"/>
                                        <p:tgtEl>
                                          <p:spTgt spid="105501"/>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05502"/>
                                        </p:tgtEl>
                                        <p:attrNameLst>
                                          <p:attrName>style.visibility</p:attrName>
                                        </p:attrNameLst>
                                      </p:cBhvr>
                                      <p:to>
                                        <p:strVal val="visible"/>
                                      </p:to>
                                    </p:set>
                                    <p:animEffect transition="in" filter="dissolve">
                                      <p:cBhvr>
                                        <p:cTn id="19" dur="500"/>
                                        <p:tgtEl>
                                          <p:spTgt spid="10550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5503"/>
                                        </p:tgtEl>
                                        <p:attrNameLst>
                                          <p:attrName>style.visibility</p:attrName>
                                        </p:attrNameLst>
                                      </p:cBhvr>
                                      <p:to>
                                        <p:strVal val="visible"/>
                                      </p:to>
                                    </p:set>
                                    <p:animEffect transition="in" filter="dissolve">
                                      <p:cBhvr>
                                        <p:cTn id="24" dur="500"/>
                                        <p:tgtEl>
                                          <p:spTgt spid="105503"/>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5504"/>
                                        </p:tgtEl>
                                        <p:attrNameLst>
                                          <p:attrName>style.visibility</p:attrName>
                                        </p:attrNameLst>
                                      </p:cBhvr>
                                      <p:to>
                                        <p:strVal val="visible"/>
                                      </p:to>
                                    </p:set>
                                    <p:animEffect transition="in" filter="dissolve">
                                      <p:cBhvr>
                                        <p:cTn id="28" dur="500"/>
                                        <p:tgtEl>
                                          <p:spTgt spid="105504"/>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5505"/>
                                        </p:tgtEl>
                                        <p:attrNameLst>
                                          <p:attrName>style.visibility</p:attrName>
                                        </p:attrNameLst>
                                      </p:cBhvr>
                                      <p:to>
                                        <p:strVal val="visible"/>
                                      </p:to>
                                    </p:set>
                                    <p:animEffect transition="in" filter="dissolve">
                                      <p:cBhvr>
                                        <p:cTn id="33" dur="500"/>
                                        <p:tgtEl>
                                          <p:spTgt spid="10550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5572"/>
                                        </p:tgtEl>
                                        <p:attrNameLst>
                                          <p:attrName>style.visibility</p:attrName>
                                        </p:attrNameLst>
                                      </p:cBhvr>
                                      <p:to>
                                        <p:strVal val="visible"/>
                                      </p:to>
                                    </p:set>
                                    <p:animEffect transition="in" filter="dissolve">
                                      <p:cBhvr>
                                        <p:cTn id="38" dur="500"/>
                                        <p:tgtEl>
                                          <p:spTgt spid="10557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5506"/>
                                        </p:tgtEl>
                                        <p:attrNameLst>
                                          <p:attrName>style.visibility</p:attrName>
                                        </p:attrNameLst>
                                      </p:cBhvr>
                                      <p:to>
                                        <p:strVal val="visible"/>
                                      </p:to>
                                    </p:set>
                                    <p:animEffect transition="in" filter="dissolve">
                                      <p:cBhvr>
                                        <p:cTn id="43" dur="500"/>
                                        <p:tgtEl>
                                          <p:spTgt spid="105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05" grpId="0"/>
      <p:bldP spid="105501" grpId="0"/>
      <p:bldP spid="105502" grpId="0"/>
      <p:bldP spid="105503" grpId="0"/>
      <p:bldP spid="105504" grpId="0"/>
      <p:bldP spid="105506" grpId="0"/>
      <p:bldP spid="10557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0"/>
          <p:cNvGrpSpPr>
            <a:grpSpLocks/>
          </p:cNvGrpSpPr>
          <p:nvPr/>
        </p:nvGrpSpPr>
        <p:grpSpPr bwMode="auto">
          <a:xfrm>
            <a:off x="1349375" y="1668463"/>
            <a:ext cx="6673850" cy="2644775"/>
            <a:chOff x="851" y="1051"/>
            <a:chExt cx="4204" cy="1666"/>
          </a:xfrm>
        </p:grpSpPr>
        <p:sp>
          <p:nvSpPr>
            <p:cNvPr id="106637" name="AutoShape 141"/>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6638" name="AutoShape 142"/>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6639" name="Line 143"/>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106640" name="Line 144"/>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106641" name="Line 145"/>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106642" name="Line 146"/>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106643" name="Line 147"/>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106644" name="Line 148"/>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106588" name="Rectangle 92"/>
          <p:cNvSpPr>
            <a:spLocks noGrp="1" noChangeArrowheads="1"/>
          </p:cNvSpPr>
          <p:nvPr>
            <p:ph type="title"/>
          </p:nvPr>
        </p:nvSpPr>
        <p:spPr>
          <a:xfrm>
            <a:off x="827584" y="0"/>
            <a:ext cx="7772400" cy="764704"/>
          </a:xfrm>
          <a:ln/>
        </p:spPr>
        <p:style>
          <a:lnRef idx="2">
            <a:schemeClr val="dk1"/>
          </a:lnRef>
          <a:fillRef idx="1">
            <a:schemeClr val="lt1"/>
          </a:fillRef>
          <a:effectRef idx="0">
            <a:schemeClr val="dk1"/>
          </a:effectRef>
          <a:fontRef idx="minor">
            <a:schemeClr val="dk1"/>
          </a:fontRef>
        </p:style>
        <p:txBody>
          <a:bodyPr/>
          <a:lstStyle/>
          <a:p>
            <a:r>
              <a:rPr lang="en-GB" dirty="0"/>
              <a:t>      Formula of ammonium </a:t>
            </a:r>
            <a:r>
              <a:rPr lang="en-GB" dirty="0" smtClean="0"/>
              <a:t>sulphate</a:t>
            </a:r>
            <a:endParaRPr lang="en-GB" dirty="0"/>
          </a:p>
        </p:txBody>
      </p:sp>
      <p:sp>
        <p:nvSpPr>
          <p:cNvPr id="106589" name="Rectangle 93"/>
          <p:cNvSpPr>
            <a:spLocks noChangeArrowheads="1"/>
          </p:cNvSpPr>
          <p:nvPr/>
        </p:nvSpPr>
        <p:spPr bwMode="auto">
          <a:xfrm>
            <a:off x="568325" y="701675"/>
            <a:ext cx="7170738"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ammonium sulfate?</a:t>
            </a:r>
          </a:p>
        </p:txBody>
      </p:sp>
      <p:sp>
        <p:nvSpPr>
          <p:cNvPr id="106590" name="Oval 94"/>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6600" name="Text Box 104"/>
          <p:cNvSpPr txBox="1">
            <a:spLocks noChangeArrowheads="1"/>
          </p:cNvSpPr>
          <p:nvPr/>
        </p:nvSpPr>
        <p:spPr bwMode="auto">
          <a:xfrm>
            <a:off x="4511675" y="1673225"/>
            <a:ext cx="835025" cy="457200"/>
          </a:xfrm>
          <a:prstGeom prst="rect">
            <a:avLst/>
          </a:prstGeom>
          <a:noFill/>
          <a:ln w="38100" algn="ctr">
            <a:noFill/>
            <a:miter lim="800000"/>
            <a:headEnd/>
            <a:tailEnd/>
          </a:ln>
          <a:effectLst/>
        </p:spPr>
        <p:txBody>
          <a:bodyPr>
            <a:spAutoFit/>
          </a:bodyPr>
          <a:lstStyle/>
          <a:p>
            <a:pPr algn="ctr"/>
            <a:r>
              <a:rPr lang="en-GB"/>
              <a:t>NH</a:t>
            </a:r>
            <a:r>
              <a:rPr lang="en-GB" baseline="-25000"/>
              <a:t>4</a:t>
            </a:r>
          </a:p>
        </p:txBody>
      </p:sp>
      <p:sp>
        <p:nvSpPr>
          <p:cNvPr id="106601" name="Text Box 105"/>
          <p:cNvSpPr txBox="1">
            <a:spLocks noChangeArrowheads="1"/>
          </p:cNvSpPr>
          <p:nvPr/>
        </p:nvSpPr>
        <p:spPr bwMode="auto">
          <a:xfrm>
            <a:off x="6457950" y="1673225"/>
            <a:ext cx="962025" cy="457200"/>
          </a:xfrm>
          <a:prstGeom prst="rect">
            <a:avLst/>
          </a:prstGeom>
          <a:noFill/>
          <a:ln w="38100" algn="ctr">
            <a:noFill/>
            <a:miter lim="800000"/>
            <a:headEnd/>
            <a:tailEnd/>
          </a:ln>
          <a:effectLst/>
        </p:spPr>
        <p:txBody>
          <a:bodyPr>
            <a:spAutoFit/>
          </a:bodyPr>
          <a:lstStyle/>
          <a:p>
            <a:pPr algn="ctr"/>
            <a:r>
              <a:rPr lang="en-GB"/>
              <a:t>SO</a:t>
            </a:r>
            <a:r>
              <a:rPr lang="en-GB" baseline="-25000"/>
              <a:t>4</a:t>
            </a:r>
          </a:p>
        </p:txBody>
      </p:sp>
      <p:sp>
        <p:nvSpPr>
          <p:cNvPr id="106602" name="Text Box 106"/>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106603" name="Text Box 107"/>
          <p:cNvSpPr txBox="1">
            <a:spLocks noChangeArrowheads="1"/>
          </p:cNvSpPr>
          <p:nvPr/>
        </p:nvSpPr>
        <p:spPr bwMode="auto">
          <a:xfrm>
            <a:off x="6473825" y="2127250"/>
            <a:ext cx="685800" cy="457200"/>
          </a:xfrm>
          <a:prstGeom prst="rect">
            <a:avLst/>
          </a:prstGeom>
          <a:noFill/>
          <a:ln w="38100" algn="ctr">
            <a:noFill/>
            <a:miter lim="800000"/>
            <a:headEnd/>
            <a:tailEnd/>
          </a:ln>
          <a:effectLst/>
        </p:spPr>
        <p:txBody>
          <a:bodyPr>
            <a:spAutoFit/>
          </a:bodyPr>
          <a:lstStyle/>
          <a:p>
            <a:pPr algn="ctr"/>
            <a:r>
              <a:rPr lang="en-GB"/>
              <a:t>2-</a:t>
            </a:r>
          </a:p>
        </p:txBody>
      </p:sp>
      <p:sp>
        <p:nvSpPr>
          <p:cNvPr id="106604" name="Rectangle 108"/>
          <p:cNvSpPr>
            <a:spLocks noChangeArrowheads="1"/>
          </p:cNvSpPr>
          <p:nvPr/>
        </p:nvSpPr>
        <p:spPr bwMode="auto">
          <a:xfrm>
            <a:off x="3944938" y="2586038"/>
            <a:ext cx="3903662" cy="822325"/>
          </a:xfrm>
          <a:prstGeom prst="rect">
            <a:avLst/>
          </a:prstGeom>
          <a:noFill/>
          <a:ln w="38100" algn="ctr">
            <a:noFill/>
            <a:miter lim="800000"/>
            <a:headEnd/>
            <a:tailEnd/>
          </a:ln>
          <a:effectLst/>
        </p:spPr>
        <p:txBody>
          <a:bodyPr>
            <a:spAutoFit/>
          </a:bodyPr>
          <a:lstStyle/>
          <a:p>
            <a:pPr algn="ctr">
              <a:spcBef>
                <a:spcPct val="20000"/>
              </a:spcBef>
            </a:pPr>
            <a:r>
              <a:rPr lang="en-GB"/>
              <a:t>2 ammonium ions are needed for each sulfate ion</a:t>
            </a:r>
          </a:p>
        </p:txBody>
      </p:sp>
      <p:sp>
        <p:nvSpPr>
          <p:cNvPr id="106605" name="Text Box 109"/>
          <p:cNvSpPr txBox="1">
            <a:spLocks noChangeArrowheads="1"/>
          </p:cNvSpPr>
          <p:nvPr/>
        </p:nvSpPr>
        <p:spPr bwMode="auto">
          <a:xfrm>
            <a:off x="5024438" y="3848100"/>
            <a:ext cx="1739900" cy="457200"/>
          </a:xfrm>
          <a:prstGeom prst="rect">
            <a:avLst/>
          </a:prstGeom>
          <a:noFill/>
          <a:ln w="38100" algn="ctr">
            <a:noFill/>
            <a:miter lim="800000"/>
            <a:headEnd/>
            <a:tailEnd/>
          </a:ln>
          <a:effectLst/>
        </p:spPr>
        <p:txBody>
          <a:bodyPr>
            <a:spAutoFit/>
          </a:bodyPr>
          <a:lstStyle/>
          <a:p>
            <a:pPr algn="ctr"/>
            <a:r>
              <a:rPr lang="en-GB"/>
              <a:t>(NH</a:t>
            </a:r>
            <a:r>
              <a:rPr lang="en-GB" baseline="-25000"/>
              <a:t>4</a:t>
            </a:r>
            <a:r>
              <a:rPr lang="en-GB"/>
              <a:t>)</a:t>
            </a:r>
            <a:r>
              <a:rPr lang="en-GB" baseline="-25000"/>
              <a:t>2</a:t>
            </a:r>
            <a:r>
              <a:rPr lang="en-GB"/>
              <a:t>SO</a:t>
            </a:r>
            <a:r>
              <a:rPr lang="en-GB" baseline="-25000"/>
              <a:t>4</a:t>
            </a:r>
          </a:p>
        </p:txBody>
      </p:sp>
      <p:graphicFrame>
        <p:nvGraphicFramePr>
          <p:cNvPr id="106645" name="Group 149"/>
          <p:cNvGraphicFramePr>
            <a:graphicFrameLocks noGrp="1"/>
          </p:cNvGraphicFramePr>
          <p:nvPr/>
        </p:nvGraphicFramePr>
        <p:xfrm>
          <a:off x="1365250" y="1668463"/>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106646" name="Text Box 150"/>
          <p:cNvSpPr txBox="1">
            <a:spLocks noChangeArrowheads="1"/>
          </p:cNvSpPr>
          <p:nvPr/>
        </p:nvSpPr>
        <p:spPr bwMode="auto">
          <a:xfrm>
            <a:off x="5387975" y="3408363"/>
            <a:ext cx="1009650" cy="457200"/>
          </a:xfrm>
          <a:prstGeom prst="rect">
            <a:avLst/>
          </a:prstGeom>
          <a:noFill/>
          <a:ln w="38100" algn="ctr">
            <a:noFill/>
            <a:miter lim="800000"/>
            <a:headEnd/>
            <a:tailEnd/>
          </a:ln>
          <a:effectLst/>
        </p:spPr>
        <p:txBody>
          <a:bodyPr>
            <a:spAutoFit/>
          </a:bodyPr>
          <a:lstStyle/>
          <a:p>
            <a:pPr algn="ctr"/>
            <a:r>
              <a:rPr lang="en-GB"/>
              <a:t>2 : 1</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06645"/>
                                        </p:tgtEl>
                                        <p:attrNameLst>
                                          <p:attrName>style.visibility</p:attrName>
                                        </p:attrNameLst>
                                      </p:cBhvr>
                                      <p:to>
                                        <p:strVal val="visible"/>
                                      </p:to>
                                    </p:set>
                                    <p:animEffect transition="in" filter="wipe(left)">
                                      <p:cBhvr>
                                        <p:cTn id="10" dur="500"/>
                                        <p:tgtEl>
                                          <p:spTgt spid="10664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6600"/>
                                        </p:tgtEl>
                                        <p:attrNameLst>
                                          <p:attrName>style.visibility</p:attrName>
                                        </p:attrNameLst>
                                      </p:cBhvr>
                                      <p:to>
                                        <p:strVal val="visible"/>
                                      </p:to>
                                    </p:set>
                                    <p:animEffect transition="in" filter="dissolve">
                                      <p:cBhvr>
                                        <p:cTn id="15" dur="500"/>
                                        <p:tgtEl>
                                          <p:spTgt spid="106600"/>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06601"/>
                                        </p:tgtEl>
                                        <p:attrNameLst>
                                          <p:attrName>style.visibility</p:attrName>
                                        </p:attrNameLst>
                                      </p:cBhvr>
                                      <p:to>
                                        <p:strVal val="visible"/>
                                      </p:to>
                                    </p:set>
                                    <p:animEffect transition="in" filter="dissolve">
                                      <p:cBhvr>
                                        <p:cTn id="19" dur="500"/>
                                        <p:tgtEl>
                                          <p:spTgt spid="10660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6602"/>
                                        </p:tgtEl>
                                        <p:attrNameLst>
                                          <p:attrName>style.visibility</p:attrName>
                                        </p:attrNameLst>
                                      </p:cBhvr>
                                      <p:to>
                                        <p:strVal val="visible"/>
                                      </p:to>
                                    </p:set>
                                    <p:animEffect transition="in" filter="dissolve">
                                      <p:cBhvr>
                                        <p:cTn id="24" dur="500"/>
                                        <p:tgtEl>
                                          <p:spTgt spid="106602"/>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6603"/>
                                        </p:tgtEl>
                                        <p:attrNameLst>
                                          <p:attrName>style.visibility</p:attrName>
                                        </p:attrNameLst>
                                      </p:cBhvr>
                                      <p:to>
                                        <p:strVal val="visible"/>
                                      </p:to>
                                    </p:set>
                                    <p:animEffect transition="in" filter="dissolve">
                                      <p:cBhvr>
                                        <p:cTn id="28" dur="500"/>
                                        <p:tgtEl>
                                          <p:spTgt spid="10660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6604"/>
                                        </p:tgtEl>
                                        <p:attrNameLst>
                                          <p:attrName>style.visibility</p:attrName>
                                        </p:attrNameLst>
                                      </p:cBhvr>
                                      <p:to>
                                        <p:strVal val="visible"/>
                                      </p:to>
                                    </p:set>
                                    <p:animEffect transition="in" filter="dissolve">
                                      <p:cBhvr>
                                        <p:cTn id="33" dur="500"/>
                                        <p:tgtEl>
                                          <p:spTgt spid="10660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6646"/>
                                        </p:tgtEl>
                                        <p:attrNameLst>
                                          <p:attrName>style.visibility</p:attrName>
                                        </p:attrNameLst>
                                      </p:cBhvr>
                                      <p:to>
                                        <p:strVal val="visible"/>
                                      </p:to>
                                    </p:set>
                                    <p:animEffect transition="in" filter="dissolve">
                                      <p:cBhvr>
                                        <p:cTn id="38" dur="500"/>
                                        <p:tgtEl>
                                          <p:spTgt spid="10664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6605"/>
                                        </p:tgtEl>
                                        <p:attrNameLst>
                                          <p:attrName>style.visibility</p:attrName>
                                        </p:attrNameLst>
                                      </p:cBhvr>
                                      <p:to>
                                        <p:strVal val="visible"/>
                                      </p:to>
                                    </p:set>
                                    <p:animEffect transition="in" filter="dissolve">
                                      <p:cBhvr>
                                        <p:cTn id="43" dur="500"/>
                                        <p:tgtEl>
                                          <p:spTgt spid="106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600" grpId="0"/>
      <p:bldP spid="106601" grpId="0"/>
      <p:bldP spid="106602" grpId="0"/>
      <p:bldP spid="106603" grpId="0"/>
      <p:bldP spid="106604" grpId="0"/>
      <p:bldP spid="1066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43"/>
          <p:cNvGrpSpPr>
            <a:grpSpLocks/>
          </p:cNvGrpSpPr>
          <p:nvPr/>
        </p:nvGrpSpPr>
        <p:grpSpPr bwMode="auto">
          <a:xfrm>
            <a:off x="1349375" y="1668463"/>
            <a:ext cx="6673850" cy="2644775"/>
            <a:chOff x="851" y="1051"/>
            <a:chExt cx="4204" cy="1666"/>
          </a:xfrm>
        </p:grpSpPr>
        <p:sp>
          <p:nvSpPr>
            <p:cNvPr id="107664" name="AutoShape 144"/>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7665" name="AutoShape 145"/>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7666" name="Line 146"/>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107667" name="Line 147"/>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107668" name="Line 148"/>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107669" name="Line 149"/>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107670" name="Line 150"/>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107671" name="Line 151"/>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107573" name="Rectangle 53"/>
          <p:cNvSpPr>
            <a:spLocks noGrp="1" noChangeArrowheads="1"/>
          </p:cNvSpPr>
          <p:nvPr>
            <p:ph type="title"/>
          </p:nvPr>
        </p:nvSpPr>
        <p:spPr>
          <a:xfrm>
            <a:off x="971600" y="0"/>
            <a:ext cx="7772400" cy="634082"/>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Formula of aluminium carbonate</a:t>
            </a:r>
          </a:p>
        </p:txBody>
      </p:sp>
      <p:sp>
        <p:nvSpPr>
          <p:cNvPr id="107574" name="Rectangle 54"/>
          <p:cNvSpPr>
            <a:spLocks noChangeArrowheads="1"/>
          </p:cNvSpPr>
          <p:nvPr/>
        </p:nvSpPr>
        <p:spPr bwMode="auto">
          <a:xfrm>
            <a:off x="568325" y="701675"/>
            <a:ext cx="7170738"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aluminium carbonate?</a:t>
            </a:r>
          </a:p>
        </p:txBody>
      </p:sp>
      <p:sp>
        <p:nvSpPr>
          <p:cNvPr id="107575" name="Oval 55"/>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7585" name="Text Box 65"/>
          <p:cNvSpPr txBox="1">
            <a:spLocks noChangeArrowheads="1"/>
          </p:cNvSpPr>
          <p:nvPr/>
        </p:nvSpPr>
        <p:spPr bwMode="auto">
          <a:xfrm>
            <a:off x="4511675" y="1673225"/>
            <a:ext cx="835025" cy="457200"/>
          </a:xfrm>
          <a:prstGeom prst="rect">
            <a:avLst/>
          </a:prstGeom>
          <a:noFill/>
          <a:ln w="38100" algn="ctr">
            <a:noFill/>
            <a:miter lim="800000"/>
            <a:headEnd/>
            <a:tailEnd/>
          </a:ln>
          <a:effectLst/>
        </p:spPr>
        <p:txBody>
          <a:bodyPr>
            <a:spAutoFit/>
          </a:bodyPr>
          <a:lstStyle/>
          <a:p>
            <a:pPr algn="ctr"/>
            <a:r>
              <a:rPr lang="en-GB"/>
              <a:t>Al</a:t>
            </a:r>
            <a:endParaRPr lang="en-GB" baseline="-25000"/>
          </a:p>
        </p:txBody>
      </p:sp>
      <p:sp>
        <p:nvSpPr>
          <p:cNvPr id="107586" name="Text Box 66"/>
          <p:cNvSpPr txBox="1">
            <a:spLocks noChangeArrowheads="1"/>
          </p:cNvSpPr>
          <p:nvPr/>
        </p:nvSpPr>
        <p:spPr bwMode="auto">
          <a:xfrm>
            <a:off x="6457950" y="1673225"/>
            <a:ext cx="962025" cy="457200"/>
          </a:xfrm>
          <a:prstGeom prst="rect">
            <a:avLst/>
          </a:prstGeom>
          <a:noFill/>
          <a:ln w="38100" algn="ctr">
            <a:noFill/>
            <a:miter lim="800000"/>
            <a:headEnd/>
            <a:tailEnd/>
          </a:ln>
          <a:effectLst/>
        </p:spPr>
        <p:txBody>
          <a:bodyPr>
            <a:spAutoFit/>
          </a:bodyPr>
          <a:lstStyle/>
          <a:p>
            <a:pPr algn="ctr"/>
            <a:r>
              <a:rPr lang="en-GB"/>
              <a:t>CO</a:t>
            </a:r>
            <a:r>
              <a:rPr lang="en-GB" baseline="-25000"/>
              <a:t>3</a:t>
            </a:r>
          </a:p>
        </p:txBody>
      </p:sp>
      <p:sp>
        <p:nvSpPr>
          <p:cNvPr id="107587" name="Text Box 67"/>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3+</a:t>
            </a:r>
          </a:p>
        </p:txBody>
      </p:sp>
      <p:sp>
        <p:nvSpPr>
          <p:cNvPr id="107588" name="Text Box 68"/>
          <p:cNvSpPr txBox="1">
            <a:spLocks noChangeArrowheads="1"/>
          </p:cNvSpPr>
          <p:nvPr/>
        </p:nvSpPr>
        <p:spPr bwMode="auto">
          <a:xfrm>
            <a:off x="6473825" y="2127250"/>
            <a:ext cx="685800" cy="457200"/>
          </a:xfrm>
          <a:prstGeom prst="rect">
            <a:avLst/>
          </a:prstGeom>
          <a:noFill/>
          <a:ln w="38100" algn="ctr">
            <a:noFill/>
            <a:miter lim="800000"/>
            <a:headEnd/>
            <a:tailEnd/>
          </a:ln>
          <a:effectLst/>
        </p:spPr>
        <p:txBody>
          <a:bodyPr>
            <a:spAutoFit/>
          </a:bodyPr>
          <a:lstStyle/>
          <a:p>
            <a:pPr algn="ctr"/>
            <a:r>
              <a:rPr lang="en-GB"/>
              <a:t>2-</a:t>
            </a:r>
          </a:p>
        </p:txBody>
      </p:sp>
      <p:sp>
        <p:nvSpPr>
          <p:cNvPr id="107589" name="Rectangle 69"/>
          <p:cNvSpPr>
            <a:spLocks noChangeArrowheads="1"/>
          </p:cNvSpPr>
          <p:nvPr/>
        </p:nvSpPr>
        <p:spPr bwMode="auto">
          <a:xfrm>
            <a:off x="3897313" y="2586038"/>
            <a:ext cx="3992562" cy="822325"/>
          </a:xfrm>
          <a:prstGeom prst="rect">
            <a:avLst/>
          </a:prstGeom>
          <a:noFill/>
          <a:ln w="38100" algn="ctr">
            <a:noFill/>
            <a:miter lim="800000"/>
            <a:headEnd/>
            <a:tailEnd/>
          </a:ln>
          <a:effectLst/>
        </p:spPr>
        <p:txBody>
          <a:bodyPr>
            <a:spAutoFit/>
          </a:bodyPr>
          <a:lstStyle/>
          <a:p>
            <a:pPr algn="ctr">
              <a:spcBef>
                <a:spcPct val="20000"/>
              </a:spcBef>
            </a:pPr>
            <a:r>
              <a:rPr lang="en-GB"/>
              <a:t>2 aluminium ions are needed for 3 carbonate ions</a:t>
            </a:r>
          </a:p>
        </p:txBody>
      </p:sp>
      <p:sp>
        <p:nvSpPr>
          <p:cNvPr id="107590" name="Text Box 70"/>
          <p:cNvSpPr txBox="1">
            <a:spLocks noChangeArrowheads="1"/>
          </p:cNvSpPr>
          <p:nvPr/>
        </p:nvSpPr>
        <p:spPr bwMode="auto">
          <a:xfrm>
            <a:off x="5024438" y="3840163"/>
            <a:ext cx="1739900" cy="457200"/>
          </a:xfrm>
          <a:prstGeom prst="rect">
            <a:avLst/>
          </a:prstGeom>
          <a:noFill/>
          <a:ln w="38100" algn="ctr">
            <a:noFill/>
            <a:miter lim="800000"/>
            <a:headEnd/>
            <a:tailEnd/>
          </a:ln>
          <a:effectLst/>
        </p:spPr>
        <p:txBody>
          <a:bodyPr>
            <a:spAutoFit/>
          </a:bodyPr>
          <a:lstStyle/>
          <a:p>
            <a:pPr algn="ctr"/>
            <a:r>
              <a:rPr lang="en-GB"/>
              <a:t>Al</a:t>
            </a:r>
            <a:r>
              <a:rPr lang="en-GB" baseline="-25000"/>
              <a:t>2</a:t>
            </a:r>
            <a:r>
              <a:rPr lang="en-GB"/>
              <a:t>(CO</a:t>
            </a:r>
            <a:r>
              <a:rPr lang="en-GB" baseline="-25000"/>
              <a:t>3</a:t>
            </a:r>
            <a:r>
              <a:rPr lang="en-GB"/>
              <a:t>)</a:t>
            </a:r>
            <a:r>
              <a:rPr lang="en-GB" baseline="-25000"/>
              <a:t>3</a:t>
            </a:r>
          </a:p>
        </p:txBody>
      </p:sp>
      <p:graphicFrame>
        <p:nvGraphicFramePr>
          <p:cNvPr id="107672" name="Group 152"/>
          <p:cNvGraphicFramePr>
            <a:graphicFrameLocks noGrp="1"/>
          </p:cNvGraphicFramePr>
          <p:nvPr/>
        </p:nvGraphicFramePr>
        <p:xfrm>
          <a:off x="1365250" y="1668463"/>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grpSp>
        <p:nvGrpSpPr>
          <p:cNvPr id="3" name="Group 116"/>
          <p:cNvGrpSpPr>
            <a:grpSpLocks/>
          </p:cNvGrpSpPr>
          <p:nvPr/>
        </p:nvGrpSpPr>
        <p:grpSpPr bwMode="auto">
          <a:xfrm>
            <a:off x="236538" y="4594225"/>
            <a:ext cx="8723312" cy="822325"/>
            <a:chOff x="152" y="2630"/>
            <a:chExt cx="5495" cy="518"/>
          </a:xfrm>
        </p:grpSpPr>
        <p:sp>
          <p:nvSpPr>
            <p:cNvPr id="107637" name="Rectangle 117"/>
            <p:cNvSpPr>
              <a:spLocks noChangeArrowheads="1"/>
            </p:cNvSpPr>
            <p:nvPr/>
          </p:nvSpPr>
          <p:spPr bwMode="auto">
            <a:xfrm>
              <a:off x="358" y="2630"/>
              <a:ext cx="5289" cy="518"/>
            </a:xfrm>
            <a:prstGeom prst="rect">
              <a:avLst/>
            </a:prstGeom>
            <a:noFill/>
            <a:ln w="9525" algn="ctr">
              <a:noFill/>
              <a:miter lim="800000"/>
              <a:headEnd/>
              <a:tailEnd/>
            </a:ln>
            <a:effectLst/>
          </p:spPr>
          <p:txBody>
            <a:bodyPr>
              <a:spAutoFit/>
            </a:bodyPr>
            <a:lstStyle/>
            <a:p>
              <a:pPr eaLnBrk="1" hangingPunct="1">
                <a:spcBef>
                  <a:spcPct val="20000"/>
                </a:spcBef>
              </a:pPr>
              <a:r>
                <a:rPr lang="en-GB"/>
                <a:t>Although ‘Al’ contains 2 letters, it represents a single atom, so no brackets are required.</a:t>
              </a:r>
            </a:p>
          </p:txBody>
        </p:sp>
        <p:sp>
          <p:nvSpPr>
            <p:cNvPr id="107638" name="Oval 118"/>
            <p:cNvSpPr>
              <a:spLocks noChangeAspect="1" noChangeArrowheads="1"/>
            </p:cNvSpPr>
            <p:nvPr/>
          </p:nvSpPr>
          <p:spPr bwMode="auto">
            <a:xfrm>
              <a:off x="152" y="2698"/>
              <a:ext cx="159" cy="159"/>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sp>
        <p:nvSpPr>
          <p:cNvPr id="107673" name="Text Box 153"/>
          <p:cNvSpPr txBox="1">
            <a:spLocks noChangeArrowheads="1"/>
          </p:cNvSpPr>
          <p:nvPr/>
        </p:nvSpPr>
        <p:spPr bwMode="auto">
          <a:xfrm>
            <a:off x="5387975" y="3408363"/>
            <a:ext cx="1009650" cy="457200"/>
          </a:xfrm>
          <a:prstGeom prst="rect">
            <a:avLst/>
          </a:prstGeom>
          <a:noFill/>
          <a:ln w="38100" algn="ctr">
            <a:noFill/>
            <a:miter lim="800000"/>
            <a:headEnd/>
            <a:tailEnd/>
          </a:ln>
          <a:effectLst/>
        </p:spPr>
        <p:txBody>
          <a:bodyPr>
            <a:spAutoFit/>
          </a:bodyPr>
          <a:lstStyle/>
          <a:p>
            <a:pPr algn="ctr"/>
            <a:r>
              <a:rPr lang="en-GB"/>
              <a:t>2 : 3</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07672"/>
                                        </p:tgtEl>
                                        <p:attrNameLst>
                                          <p:attrName>style.visibility</p:attrName>
                                        </p:attrNameLst>
                                      </p:cBhvr>
                                      <p:to>
                                        <p:strVal val="visible"/>
                                      </p:to>
                                    </p:set>
                                    <p:animEffect transition="in" filter="wipe(left)">
                                      <p:cBhvr>
                                        <p:cTn id="10" dur="500"/>
                                        <p:tgtEl>
                                          <p:spTgt spid="10767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7585"/>
                                        </p:tgtEl>
                                        <p:attrNameLst>
                                          <p:attrName>style.visibility</p:attrName>
                                        </p:attrNameLst>
                                      </p:cBhvr>
                                      <p:to>
                                        <p:strVal val="visible"/>
                                      </p:to>
                                    </p:set>
                                    <p:animEffect transition="in" filter="dissolve">
                                      <p:cBhvr>
                                        <p:cTn id="15" dur="500"/>
                                        <p:tgtEl>
                                          <p:spTgt spid="107585"/>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07586"/>
                                        </p:tgtEl>
                                        <p:attrNameLst>
                                          <p:attrName>style.visibility</p:attrName>
                                        </p:attrNameLst>
                                      </p:cBhvr>
                                      <p:to>
                                        <p:strVal val="visible"/>
                                      </p:to>
                                    </p:set>
                                    <p:animEffect transition="in" filter="dissolve">
                                      <p:cBhvr>
                                        <p:cTn id="19" dur="500"/>
                                        <p:tgtEl>
                                          <p:spTgt spid="10758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7587"/>
                                        </p:tgtEl>
                                        <p:attrNameLst>
                                          <p:attrName>style.visibility</p:attrName>
                                        </p:attrNameLst>
                                      </p:cBhvr>
                                      <p:to>
                                        <p:strVal val="visible"/>
                                      </p:to>
                                    </p:set>
                                    <p:animEffect transition="in" filter="dissolve">
                                      <p:cBhvr>
                                        <p:cTn id="24" dur="500"/>
                                        <p:tgtEl>
                                          <p:spTgt spid="107587"/>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07588"/>
                                        </p:tgtEl>
                                        <p:attrNameLst>
                                          <p:attrName>style.visibility</p:attrName>
                                        </p:attrNameLst>
                                      </p:cBhvr>
                                      <p:to>
                                        <p:strVal val="visible"/>
                                      </p:to>
                                    </p:set>
                                    <p:animEffect transition="in" filter="dissolve">
                                      <p:cBhvr>
                                        <p:cTn id="28" dur="500"/>
                                        <p:tgtEl>
                                          <p:spTgt spid="10758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7589"/>
                                        </p:tgtEl>
                                        <p:attrNameLst>
                                          <p:attrName>style.visibility</p:attrName>
                                        </p:attrNameLst>
                                      </p:cBhvr>
                                      <p:to>
                                        <p:strVal val="visible"/>
                                      </p:to>
                                    </p:set>
                                    <p:animEffect transition="in" filter="dissolve">
                                      <p:cBhvr>
                                        <p:cTn id="33" dur="500"/>
                                        <p:tgtEl>
                                          <p:spTgt spid="10758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7673"/>
                                        </p:tgtEl>
                                        <p:attrNameLst>
                                          <p:attrName>style.visibility</p:attrName>
                                        </p:attrNameLst>
                                      </p:cBhvr>
                                      <p:to>
                                        <p:strVal val="visible"/>
                                      </p:to>
                                    </p:set>
                                    <p:animEffect transition="in" filter="dissolve">
                                      <p:cBhvr>
                                        <p:cTn id="38" dur="500"/>
                                        <p:tgtEl>
                                          <p:spTgt spid="107673"/>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7590"/>
                                        </p:tgtEl>
                                        <p:attrNameLst>
                                          <p:attrName>style.visibility</p:attrName>
                                        </p:attrNameLst>
                                      </p:cBhvr>
                                      <p:to>
                                        <p:strVal val="visible"/>
                                      </p:to>
                                    </p:set>
                                    <p:animEffect transition="in" filter="dissolve">
                                      <p:cBhvr>
                                        <p:cTn id="43" dur="500"/>
                                        <p:tgtEl>
                                          <p:spTgt spid="107590"/>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dissolve">
                                      <p:cBhvr>
                                        <p:cTn id="4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85" grpId="0"/>
      <p:bldP spid="107586" grpId="0"/>
      <p:bldP spid="107587" grpId="0"/>
      <p:bldP spid="107588" grpId="0"/>
      <p:bldP spid="107589" grpId="0"/>
      <p:bldP spid="107590" grpId="0"/>
      <p:bldP spid="10767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7772400" cy="850106"/>
          </a:xfrm>
        </p:spPr>
        <p:txBody>
          <a:bodyPr>
            <a:normAutofit fontScale="90000"/>
          </a:bodyPr>
          <a:lstStyle/>
          <a:p>
            <a:pPr lvl="0"/>
            <a:r>
              <a:rPr lang="en-GB" sz="3600" dirty="0" smtClean="0"/>
              <a:t>What are the charges on the following ions:</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fontScale="92500" lnSpcReduction="10000"/>
          </a:bodyPr>
          <a:lstStyle/>
          <a:p>
            <a:pPr>
              <a:buNone/>
            </a:pPr>
            <a:endParaRPr lang="en-GB" dirty="0" smtClean="0"/>
          </a:p>
          <a:p>
            <a:pPr lvl="0"/>
            <a:r>
              <a:rPr lang="en-GB" dirty="0" smtClean="0"/>
              <a:t>Rb</a:t>
            </a:r>
            <a:r>
              <a:rPr lang="en-GB" baseline="-25000" dirty="0" smtClean="0"/>
              <a:t>2</a:t>
            </a:r>
            <a:r>
              <a:rPr lang="en-GB" dirty="0" smtClean="0"/>
              <a:t>SO</a:t>
            </a:r>
            <a:r>
              <a:rPr lang="en-GB" baseline="-25000" dirty="0" smtClean="0"/>
              <a:t>4</a:t>
            </a:r>
            <a:endParaRPr lang="en-GB" dirty="0" smtClean="0"/>
          </a:p>
          <a:p>
            <a:pPr lvl="0"/>
            <a:r>
              <a:rPr lang="en-GB" dirty="0" smtClean="0"/>
              <a:t>FeSO</a:t>
            </a:r>
            <a:r>
              <a:rPr lang="en-GB" baseline="-25000" dirty="0" smtClean="0"/>
              <a:t>4</a:t>
            </a:r>
            <a:endParaRPr lang="en-GB" dirty="0" smtClean="0"/>
          </a:p>
          <a:p>
            <a:pPr lvl="0"/>
            <a:r>
              <a:rPr lang="en-GB" dirty="0" smtClean="0"/>
              <a:t>Fe</a:t>
            </a:r>
            <a:r>
              <a:rPr lang="en-GB" baseline="-25000" dirty="0" smtClean="0"/>
              <a:t>2</a:t>
            </a:r>
            <a:r>
              <a:rPr lang="en-GB" dirty="0" smtClean="0"/>
              <a:t>O</a:t>
            </a:r>
            <a:r>
              <a:rPr lang="en-GB" baseline="-25000" dirty="0" smtClean="0"/>
              <a:t>3</a:t>
            </a:r>
            <a:endParaRPr lang="en-GB" dirty="0" smtClean="0"/>
          </a:p>
          <a:p>
            <a:pPr lvl="0"/>
            <a:r>
              <a:rPr lang="en-GB" dirty="0" smtClean="0"/>
              <a:t>Fe(OH)</a:t>
            </a:r>
            <a:r>
              <a:rPr lang="en-GB" baseline="-25000" dirty="0" smtClean="0"/>
              <a:t> 3</a:t>
            </a:r>
            <a:endParaRPr lang="en-GB" dirty="0" smtClean="0"/>
          </a:p>
          <a:p>
            <a:pPr lvl="0"/>
            <a:r>
              <a:rPr lang="en-GB" dirty="0" err="1" smtClean="0"/>
              <a:t>KCl</a:t>
            </a:r>
            <a:endParaRPr lang="en-GB" dirty="0" smtClean="0"/>
          </a:p>
          <a:p>
            <a:pPr lvl="0"/>
            <a:r>
              <a:rPr lang="en-GB" dirty="0" smtClean="0"/>
              <a:t>Na</a:t>
            </a:r>
            <a:r>
              <a:rPr lang="en-GB" baseline="-25000" dirty="0" smtClean="0"/>
              <a:t>2</a:t>
            </a:r>
            <a:r>
              <a:rPr lang="en-GB" dirty="0" smtClean="0"/>
              <a:t>O</a:t>
            </a:r>
          </a:p>
          <a:p>
            <a:pPr lvl="0"/>
            <a:r>
              <a:rPr lang="en-GB" dirty="0" smtClean="0"/>
              <a:t>MgCl</a:t>
            </a:r>
            <a:r>
              <a:rPr lang="en-GB" baseline="-25000" dirty="0" smtClean="0"/>
              <a:t>2</a:t>
            </a:r>
            <a:endParaRPr lang="en-GB" dirty="0" smtClean="0"/>
          </a:p>
          <a:p>
            <a:pPr lvl="0"/>
            <a:r>
              <a:rPr lang="en-GB" dirty="0" smtClean="0"/>
              <a:t>Al</a:t>
            </a:r>
            <a:r>
              <a:rPr lang="en-GB" baseline="-25000" dirty="0" smtClean="0"/>
              <a:t>2</a:t>
            </a:r>
            <a:r>
              <a:rPr lang="en-GB" dirty="0" smtClean="0"/>
              <a:t> (SO</a:t>
            </a:r>
            <a:r>
              <a:rPr lang="en-GB" baseline="-25000" dirty="0" smtClean="0"/>
              <a:t>4</a:t>
            </a:r>
            <a:r>
              <a:rPr lang="en-GB" dirty="0" smtClean="0"/>
              <a:t>)</a:t>
            </a:r>
            <a:r>
              <a:rPr lang="en-GB" baseline="-25000" dirty="0" smtClean="0"/>
              <a:t> 3</a:t>
            </a:r>
            <a:endParaRPr lang="en-GB" dirty="0" smtClean="0"/>
          </a:p>
          <a:p>
            <a:pPr lvl="0"/>
            <a:r>
              <a:rPr lang="en-GB" dirty="0" err="1" smtClean="0"/>
              <a:t>CuO</a:t>
            </a:r>
            <a:endParaRPr lang="en-GB" dirty="0" smtClean="0"/>
          </a:p>
          <a:p>
            <a:pPr lvl="0"/>
            <a:r>
              <a:rPr lang="en-GB" dirty="0" smtClean="0"/>
              <a:t>AlCl</a:t>
            </a:r>
            <a:r>
              <a:rPr lang="en-GB" baseline="-25000" dirty="0" smtClean="0"/>
              <a:t>3</a:t>
            </a:r>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9"/>
          <p:cNvGrpSpPr>
            <a:grpSpLocks/>
          </p:cNvGrpSpPr>
          <p:nvPr/>
        </p:nvGrpSpPr>
        <p:grpSpPr bwMode="auto">
          <a:xfrm>
            <a:off x="3148013" y="3048000"/>
            <a:ext cx="2173287" cy="1820863"/>
            <a:chOff x="2331" y="2219"/>
            <a:chExt cx="1369" cy="1147"/>
          </a:xfrm>
        </p:grpSpPr>
        <p:sp>
          <p:nvSpPr>
            <p:cNvPr id="311525" name="Oval 229"/>
            <p:cNvSpPr>
              <a:spLocks noChangeAspect="1" noChangeArrowheads="1"/>
            </p:cNvSpPr>
            <p:nvPr/>
          </p:nvSpPr>
          <p:spPr bwMode="auto">
            <a:xfrm>
              <a:off x="2373"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26" name="Oval 230"/>
            <p:cNvSpPr>
              <a:spLocks noChangeAspect="1" noChangeArrowheads="1"/>
            </p:cNvSpPr>
            <p:nvPr/>
          </p:nvSpPr>
          <p:spPr bwMode="auto">
            <a:xfrm flipV="1">
              <a:off x="2549" y="2219"/>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7" name="Oval 231"/>
            <p:cNvSpPr>
              <a:spLocks noChangeAspect="1" noChangeArrowheads="1"/>
            </p:cNvSpPr>
            <p:nvPr/>
          </p:nvSpPr>
          <p:spPr bwMode="auto">
            <a:xfrm>
              <a:off x="2808"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28" name="Oval 232"/>
            <p:cNvSpPr>
              <a:spLocks noChangeAspect="1" noChangeArrowheads="1"/>
            </p:cNvSpPr>
            <p:nvPr/>
          </p:nvSpPr>
          <p:spPr bwMode="auto">
            <a:xfrm flipV="1">
              <a:off x="2983" y="222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9" name="Oval 233"/>
            <p:cNvSpPr>
              <a:spLocks noChangeAspect="1" noChangeArrowheads="1"/>
            </p:cNvSpPr>
            <p:nvPr/>
          </p:nvSpPr>
          <p:spPr bwMode="auto">
            <a:xfrm>
              <a:off x="3242"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0" name="Oval 234"/>
            <p:cNvSpPr>
              <a:spLocks noChangeAspect="1" noChangeArrowheads="1"/>
            </p:cNvSpPr>
            <p:nvPr/>
          </p:nvSpPr>
          <p:spPr bwMode="auto">
            <a:xfrm flipV="1">
              <a:off x="3417" y="222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31" name="Oval 235"/>
            <p:cNvSpPr>
              <a:spLocks noChangeAspect="1" noChangeArrowheads="1"/>
            </p:cNvSpPr>
            <p:nvPr/>
          </p:nvSpPr>
          <p:spPr bwMode="auto">
            <a:xfrm>
              <a:off x="3025"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2" name="Oval 236"/>
            <p:cNvSpPr>
              <a:spLocks noChangeAspect="1" noChangeArrowheads="1"/>
            </p:cNvSpPr>
            <p:nvPr/>
          </p:nvSpPr>
          <p:spPr bwMode="auto">
            <a:xfrm flipV="1">
              <a:off x="2331"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33" name="Oval 237"/>
            <p:cNvSpPr>
              <a:spLocks noChangeAspect="1" noChangeArrowheads="1"/>
            </p:cNvSpPr>
            <p:nvPr/>
          </p:nvSpPr>
          <p:spPr bwMode="auto">
            <a:xfrm>
              <a:off x="2591"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4" name="Oval 238"/>
            <p:cNvSpPr>
              <a:spLocks noChangeAspect="1" noChangeArrowheads="1"/>
            </p:cNvSpPr>
            <p:nvPr/>
          </p:nvSpPr>
          <p:spPr bwMode="auto">
            <a:xfrm flipV="1">
              <a:off x="2766"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35" name="Oval 239"/>
            <p:cNvSpPr>
              <a:spLocks noChangeAspect="1" noChangeArrowheads="1"/>
            </p:cNvSpPr>
            <p:nvPr/>
          </p:nvSpPr>
          <p:spPr bwMode="auto">
            <a:xfrm>
              <a:off x="3459"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6" name="Oval 240"/>
            <p:cNvSpPr>
              <a:spLocks noChangeAspect="1" noChangeArrowheads="1"/>
            </p:cNvSpPr>
            <p:nvPr/>
          </p:nvSpPr>
          <p:spPr bwMode="auto">
            <a:xfrm flipV="1">
              <a:off x="3200"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37" name="Oval 241"/>
            <p:cNvSpPr>
              <a:spLocks noChangeAspect="1" noChangeArrowheads="1"/>
            </p:cNvSpPr>
            <p:nvPr/>
          </p:nvSpPr>
          <p:spPr bwMode="auto">
            <a:xfrm>
              <a:off x="2373"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8" name="Oval 242"/>
            <p:cNvSpPr>
              <a:spLocks noChangeAspect="1" noChangeArrowheads="1"/>
            </p:cNvSpPr>
            <p:nvPr/>
          </p:nvSpPr>
          <p:spPr bwMode="auto">
            <a:xfrm>
              <a:off x="2808"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39" name="Oval 243"/>
            <p:cNvSpPr>
              <a:spLocks noChangeAspect="1" noChangeArrowheads="1"/>
            </p:cNvSpPr>
            <p:nvPr/>
          </p:nvSpPr>
          <p:spPr bwMode="auto">
            <a:xfrm>
              <a:off x="3242"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0" name="Oval 244"/>
            <p:cNvSpPr>
              <a:spLocks noChangeAspect="1" noChangeArrowheads="1"/>
            </p:cNvSpPr>
            <p:nvPr/>
          </p:nvSpPr>
          <p:spPr bwMode="auto">
            <a:xfrm>
              <a:off x="2591"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1" name="Oval 245"/>
            <p:cNvSpPr>
              <a:spLocks noChangeAspect="1" noChangeArrowheads="1"/>
            </p:cNvSpPr>
            <p:nvPr/>
          </p:nvSpPr>
          <p:spPr bwMode="auto">
            <a:xfrm>
              <a:off x="3025"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2" name="Oval 246"/>
            <p:cNvSpPr>
              <a:spLocks noChangeAspect="1" noChangeArrowheads="1"/>
            </p:cNvSpPr>
            <p:nvPr/>
          </p:nvSpPr>
          <p:spPr bwMode="auto">
            <a:xfrm>
              <a:off x="3459"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3" name="Oval 247"/>
            <p:cNvSpPr>
              <a:spLocks noChangeAspect="1" noChangeArrowheads="1"/>
            </p:cNvSpPr>
            <p:nvPr/>
          </p:nvSpPr>
          <p:spPr bwMode="auto">
            <a:xfrm>
              <a:off x="2373"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4" name="Oval 248"/>
            <p:cNvSpPr>
              <a:spLocks noChangeAspect="1" noChangeArrowheads="1"/>
            </p:cNvSpPr>
            <p:nvPr/>
          </p:nvSpPr>
          <p:spPr bwMode="auto">
            <a:xfrm>
              <a:off x="2808"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5" name="Oval 249"/>
            <p:cNvSpPr>
              <a:spLocks noChangeAspect="1" noChangeArrowheads="1"/>
            </p:cNvSpPr>
            <p:nvPr/>
          </p:nvSpPr>
          <p:spPr bwMode="auto">
            <a:xfrm>
              <a:off x="3242"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46" name="Oval 250"/>
            <p:cNvSpPr>
              <a:spLocks noChangeAspect="1" noChangeArrowheads="1"/>
            </p:cNvSpPr>
            <p:nvPr/>
          </p:nvSpPr>
          <p:spPr bwMode="auto">
            <a:xfrm flipV="1">
              <a:off x="2549"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47" name="Oval 251"/>
            <p:cNvSpPr>
              <a:spLocks noChangeAspect="1" noChangeArrowheads="1"/>
            </p:cNvSpPr>
            <p:nvPr/>
          </p:nvSpPr>
          <p:spPr bwMode="auto">
            <a:xfrm flipV="1">
              <a:off x="2983"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48" name="Oval 252"/>
            <p:cNvSpPr>
              <a:spLocks noChangeAspect="1" noChangeArrowheads="1"/>
            </p:cNvSpPr>
            <p:nvPr/>
          </p:nvSpPr>
          <p:spPr bwMode="auto">
            <a:xfrm flipV="1">
              <a:off x="3417"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49" name="Oval 253"/>
            <p:cNvSpPr>
              <a:spLocks noChangeAspect="1" noChangeArrowheads="1"/>
            </p:cNvSpPr>
            <p:nvPr/>
          </p:nvSpPr>
          <p:spPr bwMode="auto">
            <a:xfrm flipV="1">
              <a:off x="2331" y="286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0" name="Oval 254"/>
            <p:cNvSpPr>
              <a:spLocks noChangeAspect="1" noChangeArrowheads="1"/>
            </p:cNvSpPr>
            <p:nvPr/>
          </p:nvSpPr>
          <p:spPr bwMode="auto">
            <a:xfrm flipV="1">
              <a:off x="2766" y="2863"/>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1" name="Oval 255"/>
            <p:cNvSpPr>
              <a:spLocks noChangeAspect="1" noChangeArrowheads="1"/>
            </p:cNvSpPr>
            <p:nvPr/>
          </p:nvSpPr>
          <p:spPr bwMode="auto">
            <a:xfrm flipV="1">
              <a:off x="3200" y="286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2" name="Oval 256"/>
            <p:cNvSpPr>
              <a:spLocks noChangeAspect="1" noChangeArrowheads="1"/>
            </p:cNvSpPr>
            <p:nvPr/>
          </p:nvSpPr>
          <p:spPr bwMode="auto">
            <a:xfrm flipV="1">
              <a:off x="2549" y="308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3" name="Oval 257"/>
            <p:cNvSpPr>
              <a:spLocks noChangeAspect="1" noChangeArrowheads="1"/>
            </p:cNvSpPr>
            <p:nvPr/>
          </p:nvSpPr>
          <p:spPr bwMode="auto">
            <a:xfrm flipV="1">
              <a:off x="2983" y="3083"/>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4" name="Oval 258"/>
            <p:cNvSpPr>
              <a:spLocks noChangeAspect="1" noChangeArrowheads="1"/>
            </p:cNvSpPr>
            <p:nvPr/>
          </p:nvSpPr>
          <p:spPr bwMode="auto">
            <a:xfrm flipV="1">
              <a:off x="3417" y="308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grpSp>
        <p:nvGrpSpPr>
          <p:cNvPr id="3" name="Group 293"/>
          <p:cNvGrpSpPr>
            <a:grpSpLocks/>
          </p:cNvGrpSpPr>
          <p:nvPr/>
        </p:nvGrpSpPr>
        <p:grpSpPr bwMode="auto">
          <a:xfrm>
            <a:off x="3292475" y="3190875"/>
            <a:ext cx="2173288" cy="1820863"/>
            <a:chOff x="622" y="2787"/>
            <a:chExt cx="1369" cy="1147"/>
          </a:xfrm>
        </p:grpSpPr>
        <p:sp>
          <p:nvSpPr>
            <p:cNvPr id="311590" name="Oval 294"/>
            <p:cNvSpPr>
              <a:spLocks noChangeAspect="1" noChangeArrowheads="1"/>
            </p:cNvSpPr>
            <p:nvPr/>
          </p:nvSpPr>
          <p:spPr bwMode="auto">
            <a:xfrm flipV="1">
              <a:off x="622" y="2787"/>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91" name="Oval 295"/>
            <p:cNvSpPr>
              <a:spLocks noChangeAspect="1" noChangeArrowheads="1"/>
            </p:cNvSpPr>
            <p:nvPr/>
          </p:nvSpPr>
          <p:spPr bwMode="auto">
            <a:xfrm>
              <a:off x="881" y="283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92" name="Oval 296"/>
            <p:cNvSpPr>
              <a:spLocks noChangeAspect="1" noChangeArrowheads="1"/>
            </p:cNvSpPr>
            <p:nvPr/>
          </p:nvSpPr>
          <p:spPr bwMode="auto">
            <a:xfrm flipV="1">
              <a:off x="1056" y="278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93" name="Oval 297"/>
            <p:cNvSpPr>
              <a:spLocks noChangeAspect="1" noChangeArrowheads="1"/>
            </p:cNvSpPr>
            <p:nvPr/>
          </p:nvSpPr>
          <p:spPr bwMode="auto">
            <a:xfrm>
              <a:off x="1315" y="283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94" name="Oval 298"/>
            <p:cNvSpPr>
              <a:spLocks noChangeAspect="1" noChangeArrowheads="1"/>
            </p:cNvSpPr>
            <p:nvPr/>
          </p:nvSpPr>
          <p:spPr bwMode="auto">
            <a:xfrm flipV="1">
              <a:off x="1490" y="278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95" name="Oval 299"/>
            <p:cNvSpPr>
              <a:spLocks noChangeAspect="1" noChangeArrowheads="1"/>
            </p:cNvSpPr>
            <p:nvPr/>
          </p:nvSpPr>
          <p:spPr bwMode="auto">
            <a:xfrm>
              <a:off x="1098"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96" name="Oval 300"/>
            <p:cNvSpPr>
              <a:spLocks noChangeAspect="1" noChangeArrowheads="1"/>
            </p:cNvSpPr>
            <p:nvPr/>
          </p:nvSpPr>
          <p:spPr bwMode="auto">
            <a:xfrm>
              <a:off x="664"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97" name="Oval 301"/>
            <p:cNvSpPr>
              <a:spLocks noChangeAspect="1" noChangeArrowheads="1"/>
            </p:cNvSpPr>
            <p:nvPr/>
          </p:nvSpPr>
          <p:spPr bwMode="auto">
            <a:xfrm flipV="1">
              <a:off x="839" y="300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98" name="Oval 302"/>
            <p:cNvSpPr>
              <a:spLocks noChangeAspect="1" noChangeArrowheads="1"/>
            </p:cNvSpPr>
            <p:nvPr/>
          </p:nvSpPr>
          <p:spPr bwMode="auto">
            <a:xfrm>
              <a:off x="1532"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99" name="Oval 303"/>
            <p:cNvSpPr>
              <a:spLocks noChangeAspect="1" noChangeArrowheads="1"/>
            </p:cNvSpPr>
            <p:nvPr/>
          </p:nvSpPr>
          <p:spPr bwMode="auto">
            <a:xfrm flipV="1">
              <a:off x="1273" y="300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00" name="Oval 304"/>
            <p:cNvSpPr>
              <a:spLocks noChangeAspect="1" noChangeArrowheads="1"/>
            </p:cNvSpPr>
            <p:nvPr/>
          </p:nvSpPr>
          <p:spPr bwMode="auto">
            <a:xfrm>
              <a:off x="881" y="325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1" name="Oval 305"/>
            <p:cNvSpPr>
              <a:spLocks noChangeAspect="1" noChangeArrowheads="1"/>
            </p:cNvSpPr>
            <p:nvPr/>
          </p:nvSpPr>
          <p:spPr bwMode="auto">
            <a:xfrm>
              <a:off x="1315" y="325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2" name="Oval 306"/>
            <p:cNvSpPr>
              <a:spLocks noChangeAspect="1" noChangeArrowheads="1"/>
            </p:cNvSpPr>
            <p:nvPr/>
          </p:nvSpPr>
          <p:spPr bwMode="auto">
            <a:xfrm>
              <a:off x="664"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3" name="Oval 307"/>
            <p:cNvSpPr>
              <a:spLocks noChangeAspect="1" noChangeArrowheads="1"/>
            </p:cNvSpPr>
            <p:nvPr/>
          </p:nvSpPr>
          <p:spPr bwMode="auto">
            <a:xfrm>
              <a:off x="1098"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4" name="Oval 308"/>
            <p:cNvSpPr>
              <a:spLocks noChangeAspect="1" noChangeArrowheads="1"/>
            </p:cNvSpPr>
            <p:nvPr/>
          </p:nvSpPr>
          <p:spPr bwMode="auto">
            <a:xfrm>
              <a:off x="1532"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5" name="Oval 309"/>
            <p:cNvSpPr>
              <a:spLocks noChangeAspect="1" noChangeArrowheads="1"/>
            </p:cNvSpPr>
            <p:nvPr/>
          </p:nvSpPr>
          <p:spPr bwMode="auto">
            <a:xfrm>
              <a:off x="881" y="3693"/>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6" name="Oval 310"/>
            <p:cNvSpPr>
              <a:spLocks noChangeAspect="1" noChangeArrowheads="1"/>
            </p:cNvSpPr>
            <p:nvPr/>
          </p:nvSpPr>
          <p:spPr bwMode="auto">
            <a:xfrm>
              <a:off x="1315" y="3693"/>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07" name="Oval 311"/>
            <p:cNvSpPr>
              <a:spLocks noChangeAspect="1" noChangeArrowheads="1"/>
            </p:cNvSpPr>
            <p:nvPr/>
          </p:nvSpPr>
          <p:spPr bwMode="auto">
            <a:xfrm flipV="1">
              <a:off x="622"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08" name="Oval 312"/>
            <p:cNvSpPr>
              <a:spLocks noChangeAspect="1" noChangeArrowheads="1"/>
            </p:cNvSpPr>
            <p:nvPr/>
          </p:nvSpPr>
          <p:spPr bwMode="auto">
            <a:xfrm flipV="1">
              <a:off x="1056"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09" name="Oval 313"/>
            <p:cNvSpPr>
              <a:spLocks noChangeAspect="1" noChangeArrowheads="1"/>
            </p:cNvSpPr>
            <p:nvPr/>
          </p:nvSpPr>
          <p:spPr bwMode="auto">
            <a:xfrm flipV="1">
              <a:off x="1490"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nvGrpSpPr>
            <p:cNvPr id="4" name="Group 314"/>
            <p:cNvGrpSpPr>
              <a:grpSpLocks/>
            </p:cNvGrpSpPr>
            <p:nvPr/>
          </p:nvGrpSpPr>
          <p:grpSpPr bwMode="auto">
            <a:xfrm>
              <a:off x="1708" y="2830"/>
              <a:ext cx="283" cy="1062"/>
              <a:chOff x="1780" y="2836"/>
              <a:chExt cx="283" cy="1062"/>
            </a:xfrm>
          </p:grpSpPr>
          <p:sp>
            <p:nvSpPr>
              <p:cNvPr id="311611" name="Oval 315"/>
              <p:cNvSpPr>
                <a:spLocks noChangeAspect="1" noChangeArrowheads="1"/>
              </p:cNvSpPr>
              <p:nvPr/>
            </p:nvSpPr>
            <p:spPr bwMode="auto">
              <a:xfrm>
                <a:off x="1822" y="283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12" name="Oval 316"/>
              <p:cNvSpPr>
                <a:spLocks noChangeAspect="1" noChangeArrowheads="1"/>
              </p:cNvSpPr>
              <p:nvPr/>
            </p:nvSpPr>
            <p:spPr bwMode="auto">
              <a:xfrm flipV="1">
                <a:off x="1780" y="301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13" name="Oval 317"/>
              <p:cNvSpPr>
                <a:spLocks noChangeAspect="1" noChangeArrowheads="1"/>
              </p:cNvSpPr>
              <p:nvPr/>
            </p:nvSpPr>
            <p:spPr bwMode="auto">
              <a:xfrm>
                <a:off x="1822" y="326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14" name="Oval 318"/>
              <p:cNvSpPr>
                <a:spLocks noChangeAspect="1" noChangeArrowheads="1"/>
              </p:cNvSpPr>
              <p:nvPr/>
            </p:nvSpPr>
            <p:spPr bwMode="auto">
              <a:xfrm>
                <a:off x="1822" y="3699"/>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615" name="Oval 319"/>
              <p:cNvSpPr>
                <a:spLocks noChangeAspect="1" noChangeArrowheads="1"/>
              </p:cNvSpPr>
              <p:nvPr/>
            </p:nvSpPr>
            <p:spPr bwMode="auto">
              <a:xfrm flipV="1">
                <a:off x="1780" y="343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sp>
          <p:nvSpPr>
            <p:cNvPr id="311616" name="Oval 320"/>
            <p:cNvSpPr>
              <a:spLocks noChangeAspect="1" noChangeArrowheads="1"/>
            </p:cNvSpPr>
            <p:nvPr/>
          </p:nvSpPr>
          <p:spPr bwMode="auto">
            <a:xfrm flipV="1">
              <a:off x="839" y="3431"/>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17" name="Oval 321"/>
            <p:cNvSpPr>
              <a:spLocks noChangeAspect="1" noChangeArrowheads="1"/>
            </p:cNvSpPr>
            <p:nvPr/>
          </p:nvSpPr>
          <p:spPr bwMode="auto">
            <a:xfrm flipV="1">
              <a:off x="1273" y="343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18" name="Oval 322"/>
            <p:cNvSpPr>
              <a:spLocks noChangeAspect="1" noChangeArrowheads="1"/>
            </p:cNvSpPr>
            <p:nvPr/>
          </p:nvSpPr>
          <p:spPr bwMode="auto">
            <a:xfrm flipV="1">
              <a:off x="622" y="365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19" name="Oval 323"/>
            <p:cNvSpPr>
              <a:spLocks noChangeAspect="1" noChangeArrowheads="1"/>
            </p:cNvSpPr>
            <p:nvPr/>
          </p:nvSpPr>
          <p:spPr bwMode="auto">
            <a:xfrm flipV="1">
              <a:off x="1056" y="3651"/>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620" name="Oval 324"/>
            <p:cNvSpPr>
              <a:spLocks noChangeAspect="1" noChangeArrowheads="1"/>
            </p:cNvSpPr>
            <p:nvPr/>
          </p:nvSpPr>
          <p:spPr bwMode="auto">
            <a:xfrm flipV="1">
              <a:off x="1490" y="365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sp>
        <p:nvSpPr>
          <p:cNvPr id="311298" name="Rectangle 2"/>
          <p:cNvSpPr>
            <a:spLocks noGrp="1" noChangeArrowheads="1"/>
          </p:cNvSpPr>
          <p:nvPr>
            <p:ph type="title"/>
          </p:nvPr>
        </p:nvSpPr>
        <p:spPr>
          <a:xfrm>
            <a:off x="899592" y="188640"/>
            <a:ext cx="7772400" cy="562074"/>
          </a:xfrm>
          <a:ln/>
        </p:spPr>
        <p:style>
          <a:lnRef idx="2">
            <a:schemeClr val="dk1"/>
          </a:lnRef>
          <a:fillRef idx="1">
            <a:schemeClr val="lt1"/>
          </a:fillRef>
          <a:effectRef idx="0">
            <a:schemeClr val="dk1"/>
          </a:effectRef>
          <a:fontRef idx="minor">
            <a:schemeClr val="dk1"/>
          </a:fontRef>
        </p:style>
        <p:txBody>
          <a:bodyPr>
            <a:normAutofit fontScale="90000"/>
          </a:bodyPr>
          <a:lstStyle/>
          <a:p>
            <a:r>
              <a:rPr lang="en-GB"/>
              <a:t>      Ionic lattices</a:t>
            </a:r>
          </a:p>
        </p:txBody>
      </p:sp>
      <p:sp>
        <p:nvSpPr>
          <p:cNvPr id="311453" name="Rectangle 157"/>
          <p:cNvSpPr>
            <a:spLocks noChangeArrowheads="1"/>
          </p:cNvSpPr>
          <p:nvPr/>
        </p:nvSpPr>
        <p:spPr bwMode="auto">
          <a:xfrm>
            <a:off x="568325" y="701675"/>
            <a:ext cx="8575675" cy="1187450"/>
          </a:xfrm>
          <a:prstGeom prst="rect">
            <a:avLst/>
          </a:prstGeom>
          <a:noFill/>
          <a:ln w="9525" algn="ctr">
            <a:noFill/>
            <a:miter lim="800000"/>
            <a:headEnd/>
            <a:tailEnd/>
          </a:ln>
          <a:effectLst/>
        </p:spPr>
        <p:txBody>
          <a:bodyPr>
            <a:spAutoFit/>
          </a:bodyPr>
          <a:lstStyle/>
          <a:p>
            <a:pPr eaLnBrk="1" hangingPunct="1">
              <a:spcBef>
                <a:spcPct val="20000"/>
              </a:spcBef>
            </a:pPr>
            <a:r>
              <a:rPr lang="en-GB" dirty="0"/>
              <a:t>In an ionic compound, millions and millions of ions are packed together in a regular cubic arrangement, joined by ionic bonds. This forms a giant 3D structure called an </a:t>
            </a:r>
            <a:r>
              <a:rPr lang="en-GB" b="1" dirty="0">
                <a:solidFill>
                  <a:srgbClr val="FF6600"/>
                </a:solidFill>
              </a:rPr>
              <a:t>ionic lattice</a:t>
            </a:r>
            <a:r>
              <a:rPr lang="en-GB" dirty="0"/>
              <a:t>.</a:t>
            </a:r>
          </a:p>
        </p:txBody>
      </p:sp>
      <p:sp>
        <p:nvSpPr>
          <p:cNvPr id="311454" name="Oval 158"/>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nvGrpSpPr>
          <p:cNvPr id="5" name="Group 159"/>
          <p:cNvGrpSpPr>
            <a:grpSpLocks/>
          </p:cNvGrpSpPr>
          <p:nvPr/>
        </p:nvGrpSpPr>
        <p:grpSpPr bwMode="auto">
          <a:xfrm>
            <a:off x="1976438" y="1984375"/>
            <a:ext cx="5180012" cy="4514850"/>
            <a:chOff x="1257" y="1322"/>
            <a:chExt cx="3263" cy="2844"/>
          </a:xfrm>
        </p:grpSpPr>
        <p:sp>
          <p:nvSpPr>
            <p:cNvPr id="311456" name="AutoShape 160"/>
            <p:cNvSpPr>
              <a:spLocks noChangeArrowheads="1"/>
            </p:cNvSpPr>
            <p:nvPr/>
          </p:nvSpPr>
          <p:spPr bwMode="auto">
            <a:xfrm rot="-5400000">
              <a:off x="2637" y="1464"/>
              <a:ext cx="492" cy="208"/>
            </a:xfrm>
            <a:prstGeom prst="rightArrow">
              <a:avLst>
                <a:gd name="adj1" fmla="val 50000"/>
                <a:gd name="adj2" fmla="val 59135"/>
              </a:avLst>
            </a:prstGeom>
            <a:solidFill>
              <a:srgbClr val="010067"/>
            </a:solidFill>
            <a:ln w="9525">
              <a:solidFill>
                <a:srgbClr val="010067"/>
              </a:solidFill>
              <a:miter lim="800000"/>
              <a:headEnd/>
              <a:tailEnd/>
            </a:ln>
            <a:effectLst/>
          </p:spPr>
          <p:txBody>
            <a:bodyPr wrap="none" anchor="ctr"/>
            <a:lstStyle/>
            <a:p>
              <a:endParaRPr lang="en-GB"/>
            </a:p>
          </p:txBody>
        </p:sp>
        <p:sp>
          <p:nvSpPr>
            <p:cNvPr id="311457" name="AutoShape 161"/>
            <p:cNvSpPr>
              <a:spLocks noChangeArrowheads="1"/>
            </p:cNvSpPr>
            <p:nvPr/>
          </p:nvSpPr>
          <p:spPr bwMode="auto">
            <a:xfrm rot="5400000" flipV="1">
              <a:off x="2637" y="3816"/>
              <a:ext cx="492" cy="208"/>
            </a:xfrm>
            <a:prstGeom prst="rightArrow">
              <a:avLst>
                <a:gd name="adj1" fmla="val 50000"/>
                <a:gd name="adj2" fmla="val 59135"/>
              </a:avLst>
            </a:prstGeom>
            <a:solidFill>
              <a:srgbClr val="010067"/>
            </a:solidFill>
            <a:ln w="9525">
              <a:solidFill>
                <a:srgbClr val="010067"/>
              </a:solidFill>
              <a:miter lim="800000"/>
              <a:headEnd/>
              <a:tailEnd/>
            </a:ln>
            <a:effectLst/>
          </p:spPr>
          <p:txBody>
            <a:bodyPr wrap="none" anchor="ctr"/>
            <a:lstStyle/>
            <a:p>
              <a:endParaRPr lang="en-GB"/>
            </a:p>
          </p:txBody>
        </p:sp>
        <p:sp>
          <p:nvSpPr>
            <p:cNvPr id="311458" name="AutoShape 162"/>
            <p:cNvSpPr>
              <a:spLocks noChangeArrowheads="1"/>
            </p:cNvSpPr>
            <p:nvPr/>
          </p:nvSpPr>
          <p:spPr bwMode="auto">
            <a:xfrm rot="-10800000">
              <a:off x="1257" y="2638"/>
              <a:ext cx="492" cy="208"/>
            </a:xfrm>
            <a:prstGeom prst="rightArrow">
              <a:avLst>
                <a:gd name="adj1" fmla="val 50000"/>
                <a:gd name="adj2" fmla="val 59135"/>
              </a:avLst>
            </a:prstGeom>
            <a:solidFill>
              <a:srgbClr val="010067"/>
            </a:solidFill>
            <a:ln w="9525">
              <a:solidFill>
                <a:srgbClr val="010067"/>
              </a:solidFill>
              <a:miter lim="800000"/>
              <a:headEnd/>
              <a:tailEnd/>
            </a:ln>
            <a:effectLst/>
          </p:spPr>
          <p:txBody>
            <a:bodyPr wrap="none" anchor="ctr"/>
            <a:lstStyle/>
            <a:p>
              <a:endParaRPr lang="en-GB"/>
            </a:p>
          </p:txBody>
        </p:sp>
        <p:sp>
          <p:nvSpPr>
            <p:cNvPr id="311459" name="AutoShape 163"/>
            <p:cNvSpPr>
              <a:spLocks noChangeArrowheads="1"/>
            </p:cNvSpPr>
            <p:nvPr/>
          </p:nvSpPr>
          <p:spPr bwMode="auto">
            <a:xfrm>
              <a:off x="4028" y="2638"/>
              <a:ext cx="492" cy="208"/>
            </a:xfrm>
            <a:prstGeom prst="rightArrow">
              <a:avLst>
                <a:gd name="adj1" fmla="val 50000"/>
                <a:gd name="adj2" fmla="val 59135"/>
              </a:avLst>
            </a:prstGeom>
            <a:solidFill>
              <a:srgbClr val="010067"/>
            </a:solidFill>
            <a:ln w="9525">
              <a:solidFill>
                <a:srgbClr val="010067"/>
              </a:solidFill>
              <a:miter lim="800000"/>
              <a:headEnd/>
              <a:tailEnd/>
            </a:ln>
            <a:effectLst/>
          </p:spPr>
          <p:txBody>
            <a:bodyPr wrap="none" anchor="ctr"/>
            <a:lstStyle/>
            <a:p>
              <a:endParaRPr lang="en-GB"/>
            </a:p>
          </p:txBody>
        </p:sp>
      </p:grpSp>
      <p:sp>
        <p:nvSpPr>
          <p:cNvPr id="311463" name="Oval 167"/>
          <p:cNvSpPr>
            <a:spLocks noChangeAspect="1" noChangeArrowheads="1"/>
          </p:cNvSpPr>
          <p:nvPr/>
        </p:nvSpPr>
        <p:spPr bwMode="auto">
          <a:xfrm>
            <a:off x="3500438" y="340360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64" name="Oval 168"/>
          <p:cNvSpPr>
            <a:spLocks noChangeAspect="1" noChangeArrowheads="1"/>
          </p:cNvSpPr>
          <p:nvPr/>
        </p:nvSpPr>
        <p:spPr bwMode="auto">
          <a:xfrm flipV="1">
            <a:off x="3779838" y="3335338"/>
            <a:ext cx="449262" cy="449262"/>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65" name="Oval 169"/>
          <p:cNvSpPr>
            <a:spLocks noChangeAspect="1" noChangeArrowheads="1"/>
          </p:cNvSpPr>
          <p:nvPr/>
        </p:nvSpPr>
        <p:spPr bwMode="auto">
          <a:xfrm>
            <a:off x="4191000" y="3403600"/>
            <a:ext cx="315913"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66" name="Oval 170"/>
          <p:cNvSpPr>
            <a:spLocks noChangeAspect="1" noChangeArrowheads="1"/>
          </p:cNvSpPr>
          <p:nvPr/>
        </p:nvSpPr>
        <p:spPr bwMode="auto">
          <a:xfrm flipV="1">
            <a:off x="4468813" y="333692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67" name="Oval 171"/>
          <p:cNvSpPr>
            <a:spLocks noChangeAspect="1" noChangeArrowheads="1"/>
          </p:cNvSpPr>
          <p:nvPr/>
        </p:nvSpPr>
        <p:spPr bwMode="auto">
          <a:xfrm>
            <a:off x="4879975" y="3403600"/>
            <a:ext cx="315913"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68" name="Oval 172"/>
          <p:cNvSpPr>
            <a:spLocks noChangeAspect="1" noChangeArrowheads="1"/>
          </p:cNvSpPr>
          <p:nvPr/>
        </p:nvSpPr>
        <p:spPr bwMode="auto">
          <a:xfrm flipV="1">
            <a:off x="5157788" y="333692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69" name="Oval 173"/>
          <p:cNvSpPr>
            <a:spLocks noChangeAspect="1" noChangeArrowheads="1"/>
          </p:cNvSpPr>
          <p:nvPr/>
        </p:nvSpPr>
        <p:spPr bwMode="auto">
          <a:xfrm>
            <a:off x="4535488" y="374650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0" name="Oval 174"/>
          <p:cNvSpPr>
            <a:spLocks noChangeAspect="1" noChangeArrowheads="1"/>
          </p:cNvSpPr>
          <p:nvPr/>
        </p:nvSpPr>
        <p:spPr bwMode="auto">
          <a:xfrm flipV="1">
            <a:off x="3433763" y="367982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71" name="Oval 175"/>
          <p:cNvSpPr>
            <a:spLocks noChangeAspect="1" noChangeArrowheads="1"/>
          </p:cNvSpPr>
          <p:nvPr/>
        </p:nvSpPr>
        <p:spPr bwMode="auto">
          <a:xfrm>
            <a:off x="3846513" y="374650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2" name="Oval 176"/>
          <p:cNvSpPr>
            <a:spLocks noChangeAspect="1" noChangeArrowheads="1"/>
          </p:cNvSpPr>
          <p:nvPr/>
        </p:nvSpPr>
        <p:spPr bwMode="auto">
          <a:xfrm flipV="1">
            <a:off x="4124325" y="3679825"/>
            <a:ext cx="449263"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73" name="Oval 177"/>
          <p:cNvSpPr>
            <a:spLocks noChangeAspect="1" noChangeArrowheads="1"/>
          </p:cNvSpPr>
          <p:nvPr/>
        </p:nvSpPr>
        <p:spPr bwMode="auto">
          <a:xfrm>
            <a:off x="5224463" y="374650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4" name="Oval 178"/>
          <p:cNvSpPr>
            <a:spLocks noChangeAspect="1" noChangeArrowheads="1"/>
          </p:cNvSpPr>
          <p:nvPr/>
        </p:nvSpPr>
        <p:spPr bwMode="auto">
          <a:xfrm flipV="1">
            <a:off x="4813300" y="3679825"/>
            <a:ext cx="449263"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75" name="Oval 179"/>
          <p:cNvSpPr>
            <a:spLocks noChangeAspect="1" noChangeArrowheads="1"/>
          </p:cNvSpPr>
          <p:nvPr/>
        </p:nvSpPr>
        <p:spPr bwMode="auto">
          <a:xfrm>
            <a:off x="3500438" y="408305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6" name="Oval 180"/>
          <p:cNvSpPr>
            <a:spLocks noChangeAspect="1" noChangeArrowheads="1"/>
          </p:cNvSpPr>
          <p:nvPr/>
        </p:nvSpPr>
        <p:spPr bwMode="auto">
          <a:xfrm>
            <a:off x="4191000" y="4083050"/>
            <a:ext cx="315913"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7" name="Oval 181"/>
          <p:cNvSpPr>
            <a:spLocks noChangeAspect="1" noChangeArrowheads="1"/>
          </p:cNvSpPr>
          <p:nvPr/>
        </p:nvSpPr>
        <p:spPr bwMode="auto">
          <a:xfrm>
            <a:off x="4879975" y="4083050"/>
            <a:ext cx="315913"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8" name="Oval 182"/>
          <p:cNvSpPr>
            <a:spLocks noChangeAspect="1" noChangeArrowheads="1"/>
          </p:cNvSpPr>
          <p:nvPr/>
        </p:nvSpPr>
        <p:spPr bwMode="auto">
          <a:xfrm>
            <a:off x="3846513" y="442595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79" name="Oval 183"/>
          <p:cNvSpPr>
            <a:spLocks noChangeAspect="1" noChangeArrowheads="1"/>
          </p:cNvSpPr>
          <p:nvPr/>
        </p:nvSpPr>
        <p:spPr bwMode="auto">
          <a:xfrm>
            <a:off x="4535488" y="442595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80" name="Oval 184"/>
          <p:cNvSpPr>
            <a:spLocks noChangeAspect="1" noChangeArrowheads="1"/>
          </p:cNvSpPr>
          <p:nvPr/>
        </p:nvSpPr>
        <p:spPr bwMode="auto">
          <a:xfrm>
            <a:off x="5224463" y="4425950"/>
            <a:ext cx="315912" cy="315913"/>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81" name="Oval 185"/>
          <p:cNvSpPr>
            <a:spLocks noChangeAspect="1" noChangeArrowheads="1"/>
          </p:cNvSpPr>
          <p:nvPr/>
        </p:nvSpPr>
        <p:spPr bwMode="auto">
          <a:xfrm>
            <a:off x="3500438" y="4773613"/>
            <a:ext cx="315912" cy="315912"/>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82" name="Oval 186"/>
          <p:cNvSpPr>
            <a:spLocks noChangeAspect="1" noChangeArrowheads="1"/>
          </p:cNvSpPr>
          <p:nvPr/>
        </p:nvSpPr>
        <p:spPr bwMode="auto">
          <a:xfrm>
            <a:off x="4191000" y="4773613"/>
            <a:ext cx="315913" cy="315912"/>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83" name="Oval 187"/>
          <p:cNvSpPr>
            <a:spLocks noChangeAspect="1" noChangeArrowheads="1"/>
          </p:cNvSpPr>
          <p:nvPr/>
        </p:nvSpPr>
        <p:spPr bwMode="auto">
          <a:xfrm>
            <a:off x="4879975" y="4773613"/>
            <a:ext cx="315913" cy="315912"/>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85" name="Oval 189"/>
          <p:cNvSpPr>
            <a:spLocks noChangeAspect="1" noChangeArrowheads="1"/>
          </p:cNvSpPr>
          <p:nvPr/>
        </p:nvSpPr>
        <p:spPr bwMode="auto">
          <a:xfrm flipV="1">
            <a:off x="3779838" y="401637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86" name="Oval 190"/>
          <p:cNvSpPr>
            <a:spLocks noChangeAspect="1" noChangeArrowheads="1"/>
          </p:cNvSpPr>
          <p:nvPr/>
        </p:nvSpPr>
        <p:spPr bwMode="auto">
          <a:xfrm flipV="1">
            <a:off x="4468813" y="401637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87" name="Oval 191"/>
          <p:cNvSpPr>
            <a:spLocks noChangeAspect="1" noChangeArrowheads="1"/>
          </p:cNvSpPr>
          <p:nvPr/>
        </p:nvSpPr>
        <p:spPr bwMode="auto">
          <a:xfrm flipV="1">
            <a:off x="5157788" y="401637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88" name="Oval 192"/>
          <p:cNvSpPr>
            <a:spLocks noChangeAspect="1" noChangeArrowheads="1"/>
          </p:cNvSpPr>
          <p:nvPr/>
        </p:nvSpPr>
        <p:spPr bwMode="auto">
          <a:xfrm flipV="1">
            <a:off x="3433763" y="4359275"/>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89" name="Oval 193"/>
          <p:cNvSpPr>
            <a:spLocks noChangeAspect="1" noChangeArrowheads="1"/>
          </p:cNvSpPr>
          <p:nvPr/>
        </p:nvSpPr>
        <p:spPr bwMode="auto">
          <a:xfrm flipV="1">
            <a:off x="4124325" y="4357688"/>
            <a:ext cx="449263" cy="449262"/>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0" name="Oval 194"/>
          <p:cNvSpPr>
            <a:spLocks noChangeAspect="1" noChangeArrowheads="1"/>
          </p:cNvSpPr>
          <p:nvPr/>
        </p:nvSpPr>
        <p:spPr bwMode="auto">
          <a:xfrm flipV="1">
            <a:off x="4813300" y="4359275"/>
            <a:ext cx="449263"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1" name="Oval 195"/>
          <p:cNvSpPr>
            <a:spLocks noChangeAspect="1" noChangeArrowheads="1"/>
          </p:cNvSpPr>
          <p:nvPr/>
        </p:nvSpPr>
        <p:spPr bwMode="auto">
          <a:xfrm flipV="1">
            <a:off x="3779838" y="4705350"/>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2" name="Oval 196"/>
          <p:cNvSpPr>
            <a:spLocks noChangeAspect="1" noChangeArrowheads="1"/>
          </p:cNvSpPr>
          <p:nvPr/>
        </p:nvSpPr>
        <p:spPr bwMode="auto">
          <a:xfrm flipV="1">
            <a:off x="4468813" y="4706938"/>
            <a:ext cx="449262" cy="449262"/>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3" name="Oval 197"/>
          <p:cNvSpPr>
            <a:spLocks noChangeAspect="1" noChangeArrowheads="1"/>
          </p:cNvSpPr>
          <p:nvPr/>
        </p:nvSpPr>
        <p:spPr bwMode="auto">
          <a:xfrm flipV="1">
            <a:off x="5157788" y="4705350"/>
            <a:ext cx="449262" cy="44926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nvGrpSpPr>
          <p:cNvPr id="6" name="Group 292"/>
          <p:cNvGrpSpPr>
            <a:grpSpLocks/>
          </p:cNvGrpSpPr>
          <p:nvPr/>
        </p:nvGrpSpPr>
        <p:grpSpPr bwMode="auto">
          <a:xfrm>
            <a:off x="3576638" y="3475038"/>
            <a:ext cx="2173287" cy="1820862"/>
            <a:chOff x="622" y="2787"/>
            <a:chExt cx="1369" cy="1147"/>
          </a:xfrm>
        </p:grpSpPr>
        <p:sp>
          <p:nvSpPr>
            <p:cNvPr id="311558" name="Oval 262"/>
            <p:cNvSpPr>
              <a:spLocks noChangeAspect="1" noChangeArrowheads="1"/>
            </p:cNvSpPr>
            <p:nvPr/>
          </p:nvSpPr>
          <p:spPr bwMode="auto">
            <a:xfrm flipV="1">
              <a:off x="622" y="2787"/>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59" name="Oval 263"/>
            <p:cNvSpPr>
              <a:spLocks noChangeAspect="1" noChangeArrowheads="1"/>
            </p:cNvSpPr>
            <p:nvPr/>
          </p:nvSpPr>
          <p:spPr bwMode="auto">
            <a:xfrm>
              <a:off x="881" y="283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0" name="Oval 264"/>
            <p:cNvSpPr>
              <a:spLocks noChangeAspect="1" noChangeArrowheads="1"/>
            </p:cNvSpPr>
            <p:nvPr/>
          </p:nvSpPr>
          <p:spPr bwMode="auto">
            <a:xfrm flipV="1">
              <a:off x="1056" y="278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61" name="Oval 265"/>
            <p:cNvSpPr>
              <a:spLocks noChangeAspect="1" noChangeArrowheads="1"/>
            </p:cNvSpPr>
            <p:nvPr/>
          </p:nvSpPr>
          <p:spPr bwMode="auto">
            <a:xfrm>
              <a:off x="1315" y="283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2" name="Oval 266"/>
            <p:cNvSpPr>
              <a:spLocks noChangeAspect="1" noChangeArrowheads="1"/>
            </p:cNvSpPr>
            <p:nvPr/>
          </p:nvSpPr>
          <p:spPr bwMode="auto">
            <a:xfrm flipV="1">
              <a:off x="1490" y="278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63" name="Oval 267"/>
            <p:cNvSpPr>
              <a:spLocks noChangeAspect="1" noChangeArrowheads="1"/>
            </p:cNvSpPr>
            <p:nvPr/>
          </p:nvSpPr>
          <p:spPr bwMode="auto">
            <a:xfrm>
              <a:off x="1098"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5" name="Oval 269"/>
            <p:cNvSpPr>
              <a:spLocks noChangeAspect="1" noChangeArrowheads="1"/>
            </p:cNvSpPr>
            <p:nvPr/>
          </p:nvSpPr>
          <p:spPr bwMode="auto">
            <a:xfrm>
              <a:off x="664"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6" name="Oval 270"/>
            <p:cNvSpPr>
              <a:spLocks noChangeAspect="1" noChangeArrowheads="1"/>
            </p:cNvSpPr>
            <p:nvPr/>
          </p:nvSpPr>
          <p:spPr bwMode="auto">
            <a:xfrm flipV="1">
              <a:off x="839" y="300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67" name="Oval 271"/>
            <p:cNvSpPr>
              <a:spLocks noChangeAspect="1" noChangeArrowheads="1"/>
            </p:cNvSpPr>
            <p:nvPr/>
          </p:nvSpPr>
          <p:spPr bwMode="auto">
            <a:xfrm>
              <a:off x="1532" y="304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8" name="Oval 272"/>
            <p:cNvSpPr>
              <a:spLocks noChangeAspect="1" noChangeArrowheads="1"/>
            </p:cNvSpPr>
            <p:nvPr/>
          </p:nvSpPr>
          <p:spPr bwMode="auto">
            <a:xfrm flipV="1">
              <a:off x="1273" y="300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70" name="Oval 274"/>
            <p:cNvSpPr>
              <a:spLocks noChangeAspect="1" noChangeArrowheads="1"/>
            </p:cNvSpPr>
            <p:nvPr/>
          </p:nvSpPr>
          <p:spPr bwMode="auto">
            <a:xfrm>
              <a:off x="881" y="325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1" name="Oval 275"/>
            <p:cNvSpPr>
              <a:spLocks noChangeAspect="1" noChangeArrowheads="1"/>
            </p:cNvSpPr>
            <p:nvPr/>
          </p:nvSpPr>
          <p:spPr bwMode="auto">
            <a:xfrm>
              <a:off x="1315" y="325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2" name="Oval 276"/>
            <p:cNvSpPr>
              <a:spLocks noChangeAspect="1" noChangeArrowheads="1"/>
            </p:cNvSpPr>
            <p:nvPr/>
          </p:nvSpPr>
          <p:spPr bwMode="auto">
            <a:xfrm>
              <a:off x="664"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3" name="Oval 277"/>
            <p:cNvSpPr>
              <a:spLocks noChangeAspect="1" noChangeArrowheads="1"/>
            </p:cNvSpPr>
            <p:nvPr/>
          </p:nvSpPr>
          <p:spPr bwMode="auto">
            <a:xfrm>
              <a:off x="1098"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4" name="Oval 278"/>
            <p:cNvSpPr>
              <a:spLocks noChangeAspect="1" noChangeArrowheads="1"/>
            </p:cNvSpPr>
            <p:nvPr/>
          </p:nvSpPr>
          <p:spPr bwMode="auto">
            <a:xfrm>
              <a:off x="1532" y="347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6" name="Oval 280"/>
            <p:cNvSpPr>
              <a:spLocks noChangeAspect="1" noChangeArrowheads="1"/>
            </p:cNvSpPr>
            <p:nvPr/>
          </p:nvSpPr>
          <p:spPr bwMode="auto">
            <a:xfrm>
              <a:off x="881" y="3693"/>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7" name="Oval 281"/>
            <p:cNvSpPr>
              <a:spLocks noChangeAspect="1" noChangeArrowheads="1"/>
            </p:cNvSpPr>
            <p:nvPr/>
          </p:nvSpPr>
          <p:spPr bwMode="auto">
            <a:xfrm>
              <a:off x="1315" y="3693"/>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8" name="Oval 282"/>
            <p:cNvSpPr>
              <a:spLocks noChangeAspect="1" noChangeArrowheads="1"/>
            </p:cNvSpPr>
            <p:nvPr/>
          </p:nvSpPr>
          <p:spPr bwMode="auto">
            <a:xfrm flipV="1">
              <a:off x="622"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79" name="Oval 283"/>
            <p:cNvSpPr>
              <a:spLocks noChangeAspect="1" noChangeArrowheads="1"/>
            </p:cNvSpPr>
            <p:nvPr/>
          </p:nvSpPr>
          <p:spPr bwMode="auto">
            <a:xfrm flipV="1">
              <a:off x="1056"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80" name="Oval 284"/>
            <p:cNvSpPr>
              <a:spLocks noChangeAspect="1" noChangeArrowheads="1"/>
            </p:cNvSpPr>
            <p:nvPr/>
          </p:nvSpPr>
          <p:spPr bwMode="auto">
            <a:xfrm flipV="1">
              <a:off x="1490" y="321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nvGrpSpPr>
            <p:cNvPr id="7" name="Group 291"/>
            <p:cNvGrpSpPr>
              <a:grpSpLocks/>
            </p:cNvGrpSpPr>
            <p:nvPr/>
          </p:nvGrpSpPr>
          <p:grpSpPr bwMode="auto">
            <a:xfrm>
              <a:off x="1708" y="2830"/>
              <a:ext cx="283" cy="1062"/>
              <a:chOff x="1780" y="2836"/>
              <a:chExt cx="283" cy="1062"/>
            </a:xfrm>
          </p:grpSpPr>
          <p:sp>
            <p:nvSpPr>
              <p:cNvPr id="311557" name="Oval 261"/>
              <p:cNvSpPr>
                <a:spLocks noChangeAspect="1" noChangeArrowheads="1"/>
              </p:cNvSpPr>
              <p:nvPr/>
            </p:nvSpPr>
            <p:spPr bwMode="auto">
              <a:xfrm>
                <a:off x="1822" y="283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64" name="Oval 268"/>
              <p:cNvSpPr>
                <a:spLocks noChangeAspect="1" noChangeArrowheads="1"/>
              </p:cNvSpPr>
              <p:nvPr/>
            </p:nvSpPr>
            <p:spPr bwMode="auto">
              <a:xfrm flipV="1">
                <a:off x="1780" y="301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69" name="Oval 273"/>
              <p:cNvSpPr>
                <a:spLocks noChangeAspect="1" noChangeArrowheads="1"/>
              </p:cNvSpPr>
              <p:nvPr/>
            </p:nvSpPr>
            <p:spPr bwMode="auto">
              <a:xfrm>
                <a:off x="1822" y="3264"/>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75" name="Oval 279"/>
              <p:cNvSpPr>
                <a:spLocks noChangeAspect="1" noChangeArrowheads="1"/>
              </p:cNvSpPr>
              <p:nvPr/>
            </p:nvSpPr>
            <p:spPr bwMode="auto">
              <a:xfrm>
                <a:off x="1822" y="3699"/>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81" name="Oval 285"/>
              <p:cNvSpPr>
                <a:spLocks noChangeAspect="1" noChangeArrowheads="1"/>
              </p:cNvSpPr>
              <p:nvPr/>
            </p:nvSpPr>
            <p:spPr bwMode="auto">
              <a:xfrm flipV="1">
                <a:off x="1780" y="343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sp>
          <p:nvSpPr>
            <p:cNvPr id="311582" name="Oval 286"/>
            <p:cNvSpPr>
              <a:spLocks noChangeAspect="1" noChangeArrowheads="1"/>
            </p:cNvSpPr>
            <p:nvPr/>
          </p:nvSpPr>
          <p:spPr bwMode="auto">
            <a:xfrm flipV="1">
              <a:off x="839" y="3431"/>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83" name="Oval 287"/>
            <p:cNvSpPr>
              <a:spLocks noChangeAspect="1" noChangeArrowheads="1"/>
            </p:cNvSpPr>
            <p:nvPr/>
          </p:nvSpPr>
          <p:spPr bwMode="auto">
            <a:xfrm flipV="1">
              <a:off x="1273" y="343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84" name="Oval 288"/>
            <p:cNvSpPr>
              <a:spLocks noChangeAspect="1" noChangeArrowheads="1"/>
            </p:cNvSpPr>
            <p:nvPr/>
          </p:nvSpPr>
          <p:spPr bwMode="auto">
            <a:xfrm flipV="1">
              <a:off x="622" y="365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85" name="Oval 289"/>
            <p:cNvSpPr>
              <a:spLocks noChangeAspect="1" noChangeArrowheads="1"/>
            </p:cNvSpPr>
            <p:nvPr/>
          </p:nvSpPr>
          <p:spPr bwMode="auto">
            <a:xfrm flipV="1">
              <a:off x="1056" y="3651"/>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86" name="Oval 290"/>
            <p:cNvSpPr>
              <a:spLocks noChangeAspect="1" noChangeArrowheads="1"/>
            </p:cNvSpPr>
            <p:nvPr/>
          </p:nvSpPr>
          <p:spPr bwMode="auto">
            <a:xfrm flipV="1">
              <a:off x="1490" y="365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grpSp>
        <p:nvGrpSpPr>
          <p:cNvPr id="8" name="Group 228"/>
          <p:cNvGrpSpPr>
            <a:grpSpLocks/>
          </p:cNvGrpSpPr>
          <p:nvPr/>
        </p:nvGrpSpPr>
        <p:grpSpPr bwMode="auto">
          <a:xfrm>
            <a:off x="3724275" y="3619500"/>
            <a:ext cx="2173288" cy="1820863"/>
            <a:chOff x="2331" y="2219"/>
            <a:chExt cx="1369" cy="1147"/>
          </a:xfrm>
        </p:grpSpPr>
        <p:sp>
          <p:nvSpPr>
            <p:cNvPr id="311494" name="Oval 198"/>
            <p:cNvSpPr>
              <a:spLocks noChangeAspect="1" noChangeArrowheads="1"/>
            </p:cNvSpPr>
            <p:nvPr/>
          </p:nvSpPr>
          <p:spPr bwMode="auto">
            <a:xfrm>
              <a:off x="2373"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95" name="Oval 199"/>
            <p:cNvSpPr>
              <a:spLocks noChangeAspect="1" noChangeArrowheads="1"/>
            </p:cNvSpPr>
            <p:nvPr/>
          </p:nvSpPr>
          <p:spPr bwMode="auto">
            <a:xfrm flipV="1">
              <a:off x="2549" y="2219"/>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6" name="Oval 200"/>
            <p:cNvSpPr>
              <a:spLocks noChangeAspect="1" noChangeArrowheads="1"/>
            </p:cNvSpPr>
            <p:nvPr/>
          </p:nvSpPr>
          <p:spPr bwMode="auto">
            <a:xfrm>
              <a:off x="2808"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97" name="Oval 201"/>
            <p:cNvSpPr>
              <a:spLocks noChangeAspect="1" noChangeArrowheads="1"/>
            </p:cNvSpPr>
            <p:nvPr/>
          </p:nvSpPr>
          <p:spPr bwMode="auto">
            <a:xfrm flipV="1">
              <a:off x="2983" y="222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498" name="Oval 202"/>
            <p:cNvSpPr>
              <a:spLocks noChangeAspect="1" noChangeArrowheads="1"/>
            </p:cNvSpPr>
            <p:nvPr/>
          </p:nvSpPr>
          <p:spPr bwMode="auto">
            <a:xfrm>
              <a:off x="3242" y="2262"/>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499" name="Oval 203"/>
            <p:cNvSpPr>
              <a:spLocks noChangeAspect="1" noChangeArrowheads="1"/>
            </p:cNvSpPr>
            <p:nvPr/>
          </p:nvSpPr>
          <p:spPr bwMode="auto">
            <a:xfrm flipV="1">
              <a:off x="3417" y="2220"/>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00" name="Oval 204"/>
            <p:cNvSpPr>
              <a:spLocks noChangeAspect="1" noChangeArrowheads="1"/>
            </p:cNvSpPr>
            <p:nvPr/>
          </p:nvSpPr>
          <p:spPr bwMode="auto">
            <a:xfrm>
              <a:off x="3025"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1" name="Oval 205"/>
            <p:cNvSpPr>
              <a:spLocks noChangeAspect="1" noChangeArrowheads="1"/>
            </p:cNvSpPr>
            <p:nvPr/>
          </p:nvSpPr>
          <p:spPr bwMode="auto">
            <a:xfrm flipV="1">
              <a:off x="2331"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02" name="Oval 206"/>
            <p:cNvSpPr>
              <a:spLocks noChangeAspect="1" noChangeArrowheads="1"/>
            </p:cNvSpPr>
            <p:nvPr/>
          </p:nvSpPr>
          <p:spPr bwMode="auto">
            <a:xfrm>
              <a:off x="2591"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3" name="Oval 207"/>
            <p:cNvSpPr>
              <a:spLocks noChangeAspect="1" noChangeArrowheads="1"/>
            </p:cNvSpPr>
            <p:nvPr/>
          </p:nvSpPr>
          <p:spPr bwMode="auto">
            <a:xfrm flipV="1">
              <a:off x="2766"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04" name="Oval 208"/>
            <p:cNvSpPr>
              <a:spLocks noChangeAspect="1" noChangeArrowheads="1"/>
            </p:cNvSpPr>
            <p:nvPr/>
          </p:nvSpPr>
          <p:spPr bwMode="auto">
            <a:xfrm>
              <a:off x="3459" y="2478"/>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5" name="Oval 209"/>
            <p:cNvSpPr>
              <a:spLocks noChangeAspect="1" noChangeArrowheads="1"/>
            </p:cNvSpPr>
            <p:nvPr/>
          </p:nvSpPr>
          <p:spPr bwMode="auto">
            <a:xfrm flipV="1">
              <a:off x="3200" y="2436"/>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06" name="Oval 210"/>
            <p:cNvSpPr>
              <a:spLocks noChangeAspect="1" noChangeArrowheads="1"/>
            </p:cNvSpPr>
            <p:nvPr/>
          </p:nvSpPr>
          <p:spPr bwMode="auto">
            <a:xfrm>
              <a:off x="2373"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7" name="Oval 211"/>
            <p:cNvSpPr>
              <a:spLocks noChangeAspect="1" noChangeArrowheads="1"/>
            </p:cNvSpPr>
            <p:nvPr/>
          </p:nvSpPr>
          <p:spPr bwMode="auto">
            <a:xfrm>
              <a:off x="2808"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8" name="Oval 212"/>
            <p:cNvSpPr>
              <a:spLocks noChangeAspect="1" noChangeArrowheads="1"/>
            </p:cNvSpPr>
            <p:nvPr/>
          </p:nvSpPr>
          <p:spPr bwMode="auto">
            <a:xfrm>
              <a:off x="3242" y="2690"/>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09" name="Oval 213"/>
            <p:cNvSpPr>
              <a:spLocks noChangeAspect="1" noChangeArrowheads="1"/>
            </p:cNvSpPr>
            <p:nvPr/>
          </p:nvSpPr>
          <p:spPr bwMode="auto">
            <a:xfrm>
              <a:off x="2591"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0" name="Oval 214"/>
            <p:cNvSpPr>
              <a:spLocks noChangeAspect="1" noChangeArrowheads="1"/>
            </p:cNvSpPr>
            <p:nvPr/>
          </p:nvSpPr>
          <p:spPr bwMode="auto">
            <a:xfrm>
              <a:off x="3025"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1" name="Oval 215"/>
            <p:cNvSpPr>
              <a:spLocks noChangeAspect="1" noChangeArrowheads="1"/>
            </p:cNvSpPr>
            <p:nvPr/>
          </p:nvSpPr>
          <p:spPr bwMode="auto">
            <a:xfrm>
              <a:off x="3459" y="2906"/>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2" name="Oval 216"/>
            <p:cNvSpPr>
              <a:spLocks noChangeAspect="1" noChangeArrowheads="1"/>
            </p:cNvSpPr>
            <p:nvPr/>
          </p:nvSpPr>
          <p:spPr bwMode="auto">
            <a:xfrm>
              <a:off x="2373"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3" name="Oval 217"/>
            <p:cNvSpPr>
              <a:spLocks noChangeAspect="1" noChangeArrowheads="1"/>
            </p:cNvSpPr>
            <p:nvPr/>
          </p:nvSpPr>
          <p:spPr bwMode="auto">
            <a:xfrm>
              <a:off x="2808"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4" name="Oval 218"/>
            <p:cNvSpPr>
              <a:spLocks noChangeAspect="1" noChangeArrowheads="1"/>
            </p:cNvSpPr>
            <p:nvPr/>
          </p:nvSpPr>
          <p:spPr bwMode="auto">
            <a:xfrm>
              <a:off x="3242" y="3125"/>
              <a:ext cx="199" cy="199"/>
            </a:xfrm>
            <a:prstGeom prst="ellipse">
              <a:avLst/>
            </a:prstGeom>
            <a:gradFill rotWithShape="1">
              <a:gsLst>
                <a:gs pos="0">
                  <a:srgbClr val="969696">
                    <a:gamma/>
                    <a:tint val="19216"/>
                    <a:invGamma/>
                  </a:srgbClr>
                </a:gs>
                <a:gs pos="100000">
                  <a:srgbClr val="969696"/>
                </a:gs>
              </a:gsLst>
              <a:path path="shape">
                <a:fillToRect l="50000" t="50000" r="50000" b="50000"/>
              </a:path>
            </a:gradFill>
            <a:ln w="9525">
              <a:solidFill>
                <a:schemeClr val="tx1"/>
              </a:solidFill>
              <a:round/>
              <a:headEnd/>
              <a:tailEnd/>
            </a:ln>
            <a:effectLst/>
          </p:spPr>
          <p:txBody>
            <a:bodyPr wrap="none" anchor="ctr"/>
            <a:lstStyle/>
            <a:p>
              <a:pPr algn="ctr">
                <a:lnSpc>
                  <a:spcPct val="95000"/>
                </a:lnSpc>
                <a:spcBef>
                  <a:spcPct val="0"/>
                </a:spcBef>
              </a:pPr>
              <a:r>
                <a:rPr lang="en-GB" sz="2800" b="1"/>
                <a:t>+</a:t>
              </a:r>
            </a:p>
          </p:txBody>
        </p:sp>
        <p:sp>
          <p:nvSpPr>
            <p:cNvPr id="311515" name="Oval 219"/>
            <p:cNvSpPr>
              <a:spLocks noChangeAspect="1" noChangeArrowheads="1"/>
            </p:cNvSpPr>
            <p:nvPr/>
          </p:nvSpPr>
          <p:spPr bwMode="auto">
            <a:xfrm flipV="1">
              <a:off x="2549"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16" name="Oval 220"/>
            <p:cNvSpPr>
              <a:spLocks noChangeAspect="1" noChangeArrowheads="1"/>
            </p:cNvSpPr>
            <p:nvPr/>
          </p:nvSpPr>
          <p:spPr bwMode="auto">
            <a:xfrm flipV="1">
              <a:off x="2983"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17" name="Oval 221"/>
            <p:cNvSpPr>
              <a:spLocks noChangeAspect="1" noChangeArrowheads="1"/>
            </p:cNvSpPr>
            <p:nvPr/>
          </p:nvSpPr>
          <p:spPr bwMode="auto">
            <a:xfrm flipV="1">
              <a:off x="3417" y="2648"/>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18" name="Oval 222"/>
            <p:cNvSpPr>
              <a:spLocks noChangeAspect="1" noChangeArrowheads="1"/>
            </p:cNvSpPr>
            <p:nvPr/>
          </p:nvSpPr>
          <p:spPr bwMode="auto">
            <a:xfrm flipV="1">
              <a:off x="2331" y="286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19" name="Oval 223"/>
            <p:cNvSpPr>
              <a:spLocks noChangeAspect="1" noChangeArrowheads="1"/>
            </p:cNvSpPr>
            <p:nvPr/>
          </p:nvSpPr>
          <p:spPr bwMode="auto">
            <a:xfrm flipV="1">
              <a:off x="2766" y="2863"/>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0" name="Oval 224"/>
            <p:cNvSpPr>
              <a:spLocks noChangeAspect="1" noChangeArrowheads="1"/>
            </p:cNvSpPr>
            <p:nvPr/>
          </p:nvSpPr>
          <p:spPr bwMode="auto">
            <a:xfrm flipV="1">
              <a:off x="3200" y="2864"/>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1" name="Oval 225"/>
            <p:cNvSpPr>
              <a:spLocks noChangeAspect="1" noChangeArrowheads="1"/>
            </p:cNvSpPr>
            <p:nvPr/>
          </p:nvSpPr>
          <p:spPr bwMode="auto">
            <a:xfrm flipV="1">
              <a:off x="2549" y="308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2" name="Oval 226"/>
            <p:cNvSpPr>
              <a:spLocks noChangeAspect="1" noChangeArrowheads="1"/>
            </p:cNvSpPr>
            <p:nvPr/>
          </p:nvSpPr>
          <p:spPr bwMode="auto">
            <a:xfrm flipV="1">
              <a:off x="2983" y="3083"/>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sp>
          <p:nvSpPr>
            <p:cNvPr id="311523" name="Oval 227"/>
            <p:cNvSpPr>
              <a:spLocks noChangeAspect="1" noChangeArrowheads="1"/>
            </p:cNvSpPr>
            <p:nvPr/>
          </p:nvSpPr>
          <p:spPr bwMode="auto">
            <a:xfrm flipV="1">
              <a:off x="3417" y="3082"/>
              <a:ext cx="283" cy="283"/>
            </a:xfrm>
            <a:prstGeom prst="ellipse">
              <a:avLst/>
            </a:prstGeom>
            <a:gradFill rotWithShape="1">
              <a:gsLst>
                <a:gs pos="0">
                  <a:srgbClr val="99FF33">
                    <a:gamma/>
                    <a:tint val="19216"/>
                    <a:invGamma/>
                  </a:srgbClr>
                </a:gs>
                <a:gs pos="100000">
                  <a:srgbClr val="99FF33"/>
                </a:gs>
              </a:gsLst>
              <a:path path="shape">
                <a:fillToRect l="50000" t="50000" r="50000" b="50000"/>
              </a:path>
            </a:gradFill>
            <a:ln w="9525">
              <a:solidFill>
                <a:schemeClr val="tx1"/>
              </a:solidFill>
              <a:round/>
              <a:headEnd/>
              <a:tailEnd/>
            </a:ln>
            <a:effectLst/>
          </p:spPr>
          <p:txBody>
            <a:bodyPr wrap="none" anchor="ctr"/>
            <a:lstStyle/>
            <a:p>
              <a:pPr algn="ctr">
                <a:lnSpc>
                  <a:spcPct val="65000"/>
                </a:lnSpc>
                <a:spcBef>
                  <a:spcPct val="0"/>
                </a:spcBef>
              </a:pPr>
              <a:r>
                <a:rPr lang="en-GB" sz="2800" b="1"/>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476"/>
                                        </p:tgtEl>
                                        <p:attrNameLst>
                                          <p:attrName>style.visibility</p:attrName>
                                        </p:attrNameLst>
                                      </p:cBhvr>
                                      <p:to>
                                        <p:strVal val="visible"/>
                                      </p:to>
                                    </p:set>
                                    <p:anim calcmode="lin" valueType="num">
                                      <p:cBhvr additive="base">
                                        <p:cTn id="7" dur="300" fill="hold"/>
                                        <p:tgtEl>
                                          <p:spTgt spid="311476"/>
                                        </p:tgtEl>
                                        <p:attrNameLst>
                                          <p:attrName>ppt_x</p:attrName>
                                        </p:attrNameLst>
                                      </p:cBhvr>
                                      <p:tavLst>
                                        <p:tav tm="0">
                                          <p:val>
                                            <p:strVal val="0-#ppt_w/2"/>
                                          </p:val>
                                        </p:tav>
                                        <p:tav tm="100000">
                                          <p:val>
                                            <p:strVal val="#ppt_x"/>
                                          </p:val>
                                        </p:tav>
                                      </p:tavLst>
                                    </p:anim>
                                    <p:anim calcmode="lin" valueType="num">
                                      <p:cBhvr additive="base">
                                        <p:cTn id="8" dur="300" fill="hold"/>
                                        <p:tgtEl>
                                          <p:spTgt spid="311476"/>
                                        </p:tgtEl>
                                        <p:attrNameLst>
                                          <p:attrName>ppt_y</p:attrName>
                                        </p:attrNameLst>
                                      </p:cBhvr>
                                      <p:tavLst>
                                        <p:tav tm="0">
                                          <p:val>
                                            <p:strVal val="#ppt_y"/>
                                          </p:val>
                                        </p:tav>
                                        <p:tav tm="100000">
                                          <p:val>
                                            <p:strVal val="#ppt_y"/>
                                          </p:val>
                                        </p:tav>
                                      </p:tavLst>
                                    </p:anim>
                                  </p:childTnLst>
                                </p:cTn>
                              </p:par>
                            </p:childTnLst>
                          </p:cTn>
                        </p:par>
                        <p:par>
                          <p:cTn id="9" fill="hold">
                            <p:stCondLst>
                              <p:cond delay="300"/>
                            </p:stCondLst>
                            <p:childTnLst>
                              <p:par>
                                <p:cTn id="10" presetID="2" presetClass="entr" presetSubtype="2" fill="hold" grpId="0" nodeType="afterEffect">
                                  <p:stCondLst>
                                    <p:cond delay="0"/>
                                  </p:stCondLst>
                                  <p:childTnLst>
                                    <p:set>
                                      <p:cBhvr>
                                        <p:cTn id="11" dur="1" fill="hold">
                                          <p:stCondLst>
                                            <p:cond delay="0"/>
                                          </p:stCondLst>
                                        </p:cTn>
                                        <p:tgtEl>
                                          <p:spTgt spid="311486"/>
                                        </p:tgtEl>
                                        <p:attrNameLst>
                                          <p:attrName>style.visibility</p:attrName>
                                        </p:attrNameLst>
                                      </p:cBhvr>
                                      <p:to>
                                        <p:strVal val="visible"/>
                                      </p:to>
                                    </p:set>
                                    <p:anim calcmode="lin" valueType="num">
                                      <p:cBhvr additive="base">
                                        <p:cTn id="12" dur="300" fill="hold"/>
                                        <p:tgtEl>
                                          <p:spTgt spid="311486"/>
                                        </p:tgtEl>
                                        <p:attrNameLst>
                                          <p:attrName>ppt_x</p:attrName>
                                        </p:attrNameLst>
                                      </p:cBhvr>
                                      <p:tavLst>
                                        <p:tav tm="0">
                                          <p:val>
                                            <p:strVal val="1+#ppt_w/2"/>
                                          </p:val>
                                        </p:tav>
                                        <p:tav tm="100000">
                                          <p:val>
                                            <p:strVal val="#ppt_x"/>
                                          </p:val>
                                        </p:tav>
                                      </p:tavLst>
                                    </p:anim>
                                    <p:anim calcmode="lin" valueType="num">
                                      <p:cBhvr additive="base">
                                        <p:cTn id="13" dur="300" fill="hold"/>
                                        <p:tgtEl>
                                          <p:spTgt spid="311486"/>
                                        </p:tgtEl>
                                        <p:attrNameLst>
                                          <p:attrName>ppt_y</p:attrName>
                                        </p:attrNameLst>
                                      </p:cBhvr>
                                      <p:tavLst>
                                        <p:tav tm="0">
                                          <p:val>
                                            <p:strVal val="#ppt_y"/>
                                          </p:val>
                                        </p:tav>
                                        <p:tav tm="100000">
                                          <p:val>
                                            <p:strVal val="#ppt_y"/>
                                          </p:val>
                                        </p:tav>
                                      </p:tavLst>
                                    </p:anim>
                                  </p:childTnLst>
                                </p:cTn>
                              </p:par>
                            </p:childTnLst>
                          </p:cTn>
                        </p:par>
                        <p:par>
                          <p:cTn id="14" fill="hold">
                            <p:stCondLst>
                              <p:cond delay="600"/>
                            </p:stCondLst>
                            <p:childTnLst>
                              <p:par>
                                <p:cTn id="15" presetID="2" presetClass="entr" presetSubtype="6" fill="hold" grpId="0" nodeType="afterEffect">
                                  <p:stCondLst>
                                    <p:cond delay="0"/>
                                  </p:stCondLst>
                                  <p:childTnLst>
                                    <p:set>
                                      <p:cBhvr>
                                        <p:cTn id="16" dur="1" fill="hold">
                                          <p:stCondLst>
                                            <p:cond delay="0"/>
                                          </p:stCondLst>
                                        </p:cTn>
                                        <p:tgtEl>
                                          <p:spTgt spid="311479"/>
                                        </p:tgtEl>
                                        <p:attrNameLst>
                                          <p:attrName>style.visibility</p:attrName>
                                        </p:attrNameLst>
                                      </p:cBhvr>
                                      <p:to>
                                        <p:strVal val="visible"/>
                                      </p:to>
                                    </p:set>
                                    <p:anim calcmode="lin" valueType="num">
                                      <p:cBhvr additive="base">
                                        <p:cTn id="17" dur="300" fill="hold"/>
                                        <p:tgtEl>
                                          <p:spTgt spid="311479"/>
                                        </p:tgtEl>
                                        <p:attrNameLst>
                                          <p:attrName>ppt_x</p:attrName>
                                        </p:attrNameLst>
                                      </p:cBhvr>
                                      <p:tavLst>
                                        <p:tav tm="0">
                                          <p:val>
                                            <p:strVal val="1+#ppt_w/2"/>
                                          </p:val>
                                        </p:tav>
                                        <p:tav tm="100000">
                                          <p:val>
                                            <p:strVal val="#ppt_x"/>
                                          </p:val>
                                        </p:tav>
                                      </p:tavLst>
                                    </p:anim>
                                    <p:anim calcmode="lin" valueType="num">
                                      <p:cBhvr additive="base">
                                        <p:cTn id="18" dur="300" fill="hold"/>
                                        <p:tgtEl>
                                          <p:spTgt spid="311479"/>
                                        </p:tgtEl>
                                        <p:attrNameLst>
                                          <p:attrName>ppt_y</p:attrName>
                                        </p:attrNameLst>
                                      </p:cBhvr>
                                      <p:tavLst>
                                        <p:tav tm="0">
                                          <p:val>
                                            <p:strVal val="1+#ppt_h/2"/>
                                          </p:val>
                                        </p:tav>
                                        <p:tav tm="100000">
                                          <p:val>
                                            <p:strVal val="#ppt_y"/>
                                          </p:val>
                                        </p:tav>
                                      </p:tavLst>
                                    </p:anim>
                                  </p:childTnLst>
                                </p:cTn>
                              </p:par>
                            </p:childTnLst>
                          </p:cTn>
                        </p:par>
                        <p:par>
                          <p:cTn id="19" fill="hold">
                            <p:stCondLst>
                              <p:cond delay="900"/>
                            </p:stCondLst>
                            <p:childTnLst>
                              <p:par>
                                <p:cTn id="20" presetID="2" presetClass="entr" presetSubtype="4" fill="hold" grpId="0" nodeType="afterEffect">
                                  <p:stCondLst>
                                    <p:cond delay="0"/>
                                  </p:stCondLst>
                                  <p:childTnLst>
                                    <p:set>
                                      <p:cBhvr>
                                        <p:cTn id="21" dur="1" fill="hold">
                                          <p:stCondLst>
                                            <p:cond delay="0"/>
                                          </p:stCondLst>
                                        </p:cTn>
                                        <p:tgtEl>
                                          <p:spTgt spid="311489"/>
                                        </p:tgtEl>
                                        <p:attrNameLst>
                                          <p:attrName>style.visibility</p:attrName>
                                        </p:attrNameLst>
                                      </p:cBhvr>
                                      <p:to>
                                        <p:strVal val="visible"/>
                                      </p:to>
                                    </p:set>
                                    <p:anim calcmode="lin" valueType="num">
                                      <p:cBhvr additive="base">
                                        <p:cTn id="22" dur="300" fill="hold"/>
                                        <p:tgtEl>
                                          <p:spTgt spid="311489"/>
                                        </p:tgtEl>
                                        <p:attrNameLst>
                                          <p:attrName>ppt_x</p:attrName>
                                        </p:attrNameLst>
                                      </p:cBhvr>
                                      <p:tavLst>
                                        <p:tav tm="0">
                                          <p:val>
                                            <p:strVal val="#ppt_x"/>
                                          </p:val>
                                        </p:tav>
                                        <p:tav tm="100000">
                                          <p:val>
                                            <p:strVal val="#ppt_x"/>
                                          </p:val>
                                        </p:tav>
                                      </p:tavLst>
                                    </p:anim>
                                    <p:anim calcmode="lin" valueType="num">
                                      <p:cBhvr additive="base">
                                        <p:cTn id="23" dur="300" fill="hold"/>
                                        <p:tgtEl>
                                          <p:spTgt spid="311489"/>
                                        </p:tgtEl>
                                        <p:attrNameLst>
                                          <p:attrName>ppt_y</p:attrName>
                                        </p:attrNameLst>
                                      </p:cBhvr>
                                      <p:tavLst>
                                        <p:tav tm="0">
                                          <p:val>
                                            <p:strVal val="1+#ppt_h/2"/>
                                          </p:val>
                                        </p:tav>
                                        <p:tav tm="100000">
                                          <p:val>
                                            <p:strVal val="#ppt_y"/>
                                          </p:val>
                                        </p:tav>
                                      </p:tavLst>
                                    </p:anim>
                                  </p:childTnLst>
                                </p:cTn>
                              </p:par>
                            </p:childTnLst>
                          </p:cTn>
                        </p:par>
                        <p:par>
                          <p:cTn id="24" fill="hold">
                            <p:stCondLst>
                              <p:cond delay="1200"/>
                            </p:stCondLst>
                            <p:childTnLst>
                              <p:par>
                                <p:cTn id="25" presetID="2" presetClass="entr" presetSubtype="12" fill="hold" grpId="0" nodeType="afterEffect">
                                  <p:stCondLst>
                                    <p:cond delay="0"/>
                                  </p:stCondLst>
                                  <p:childTnLst>
                                    <p:set>
                                      <p:cBhvr>
                                        <p:cTn id="26" dur="1" fill="hold">
                                          <p:stCondLst>
                                            <p:cond delay="0"/>
                                          </p:stCondLst>
                                        </p:cTn>
                                        <p:tgtEl>
                                          <p:spTgt spid="311478"/>
                                        </p:tgtEl>
                                        <p:attrNameLst>
                                          <p:attrName>style.visibility</p:attrName>
                                        </p:attrNameLst>
                                      </p:cBhvr>
                                      <p:to>
                                        <p:strVal val="visible"/>
                                      </p:to>
                                    </p:set>
                                    <p:anim calcmode="lin" valueType="num">
                                      <p:cBhvr additive="base">
                                        <p:cTn id="27" dur="300" fill="hold"/>
                                        <p:tgtEl>
                                          <p:spTgt spid="311478"/>
                                        </p:tgtEl>
                                        <p:attrNameLst>
                                          <p:attrName>ppt_x</p:attrName>
                                        </p:attrNameLst>
                                      </p:cBhvr>
                                      <p:tavLst>
                                        <p:tav tm="0">
                                          <p:val>
                                            <p:strVal val="0-#ppt_w/2"/>
                                          </p:val>
                                        </p:tav>
                                        <p:tav tm="100000">
                                          <p:val>
                                            <p:strVal val="#ppt_x"/>
                                          </p:val>
                                        </p:tav>
                                      </p:tavLst>
                                    </p:anim>
                                    <p:anim calcmode="lin" valueType="num">
                                      <p:cBhvr additive="base">
                                        <p:cTn id="28" dur="300" fill="hold"/>
                                        <p:tgtEl>
                                          <p:spTgt spid="311478"/>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311485"/>
                                        </p:tgtEl>
                                        <p:attrNameLst>
                                          <p:attrName>style.visibility</p:attrName>
                                        </p:attrNameLst>
                                      </p:cBhvr>
                                      <p:to>
                                        <p:strVal val="visible"/>
                                      </p:to>
                                    </p:set>
                                    <p:anim calcmode="lin" valueType="num">
                                      <p:cBhvr additive="base">
                                        <p:cTn id="32" dur="300" fill="hold"/>
                                        <p:tgtEl>
                                          <p:spTgt spid="311485"/>
                                        </p:tgtEl>
                                        <p:attrNameLst>
                                          <p:attrName>ppt_x</p:attrName>
                                        </p:attrNameLst>
                                      </p:cBhvr>
                                      <p:tavLst>
                                        <p:tav tm="0">
                                          <p:val>
                                            <p:strVal val="0-#ppt_w/2"/>
                                          </p:val>
                                        </p:tav>
                                        <p:tav tm="100000">
                                          <p:val>
                                            <p:strVal val="#ppt_x"/>
                                          </p:val>
                                        </p:tav>
                                      </p:tavLst>
                                    </p:anim>
                                    <p:anim calcmode="lin" valueType="num">
                                      <p:cBhvr additive="base">
                                        <p:cTn id="33" dur="300" fill="hold"/>
                                        <p:tgtEl>
                                          <p:spTgt spid="311485"/>
                                        </p:tgtEl>
                                        <p:attrNameLst>
                                          <p:attrName>ppt_y</p:attrName>
                                        </p:attrNameLst>
                                      </p:cBhvr>
                                      <p:tavLst>
                                        <p:tav tm="0">
                                          <p:val>
                                            <p:strVal val="#ppt_y"/>
                                          </p:val>
                                        </p:tav>
                                        <p:tav tm="100000">
                                          <p:val>
                                            <p:strVal val="#ppt_y"/>
                                          </p:val>
                                        </p:tav>
                                      </p:tavLst>
                                    </p:anim>
                                  </p:childTnLst>
                                </p:cTn>
                              </p:par>
                            </p:childTnLst>
                          </p:cTn>
                        </p:par>
                        <p:par>
                          <p:cTn id="34" fill="hold">
                            <p:stCondLst>
                              <p:cond delay="1800"/>
                            </p:stCondLst>
                            <p:childTnLst>
                              <p:par>
                                <p:cTn id="35" presetID="2" presetClass="entr" presetSubtype="9" fill="hold" grpId="0" nodeType="afterEffect">
                                  <p:stCondLst>
                                    <p:cond delay="0"/>
                                  </p:stCondLst>
                                  <p:childTnLst>
                                    <p:set>
                                      <p:cBhvr>
                                        <p:cTn id="36" dur="1" fill="hold">
                                          <p:stCondLst>
                                            <p:cond delay="0"/>
                                          </p:stCondLst>
                                        </p:cTn>
                                        <p:tgtEl>
                                          <p:spTgt spid="311471"/>
                                        </p:tgtEl>
                                        <p:attrNameLst>
                                          <p:attrName>style.visibility</p:attrName>
                                        </p:attrNameLst>
                                      </p:cBhvr>
                                      <p:to>
                                        <p:strVal val="visible"/>
                                      </p:to>
                                    </p:set>
                                    <p:anim calcmode="lin" valueType="num">
                                      <p:cBhvr additive="base">
                                        <p:cTn id="37" dur="300" fill="hold"/>
                                        <p:tgtEl>
                                          <p:spTgt spid="311471"/>
                                        </p:tgtEl>
                                        <p:attrNameLst>
                                          <p:attrName>ppt_x</p:attrName>
                                        </p:attrNameLst>
                                      </p:cBhvr>
                                      <p:tavLst>
                                        <p:tav tm="0">
                                          <p:val>
                                            <p:strVal val="0-#ppt_w/2"/>
                                          </p:val>
                                        </p:tav>
                                        <p:tav tm="100000">
                                          <p:val>
                                            <p:strVal val="#ppt_x"/>
                                          </p:val>
                                        </p:tav>
                                      </p:tavLst>
                                    </p:anim>
                                    <p:anim calcmode="lin" valueType="num">
                                      <p:cBhvr additive="base">
                                        <p:cTn id="38" dur="300" fill="hold"/>
                                        <p:tgtEl>
                                          <p:spTgt spid="311471"/>
                                        </p:tgtEl>
                                        <p:attrNameLst>
                                          <p:attrName>ppt_y</p:attrName>
                                        </p:attrNameLst>
                                      </p:cBhvr>
                                      <p:tavLst>
                                        <p:tav tm="0">
                                          <p:val>
                                            <p:strVal val="0-#ppt_h/2"/>
                                          </p:val>
                                        </p:tav>
                                        <p:tav tm="100000">
                                          <p:val>
                                            <p:strVal val="#ppt_y"/>
                                          </p:val>
                                        </p:tav>
                                      </p:tavLst>
                                    </p:anim>
                                  </p:childTnLst>
                                </p:cTn>
                              </p:par>
                            </p:childTnLst>
                          </p:cTn>
                        </p:par>
                        <p:par>
                          <p:cTn id="39" fill="hold">
                            <p:stCondLst>
                              <p:cond delay="2100"/>
                            </p:stCondLst>
                            <p:childTnLst>
                              <p:par>
                                <p:cTn id="40" presetID="2" presetClass="entr" presetSubtype="1" fill="hold" grpId="0" nodeType="afterEffect">
                                  <p:stCondLst>
                                    <p:cond delay="0"/>
                                  </p:stCondLst>
                                  <p:childTnLst>
                                    <p:set>
                                      <p:cBhvr>
                                        <p:cTn id="41" dur="1" fill="hold">
                                          <p:stCondLst>
                                            <p:cond delay="0"/>
                                          </p:stCondLst>
                                        </p:cTn>
                                        <p:tgtEl>
                                          <p:spTgt spid="311472"/>
                                        </p:tgtEl>
                                        <p:attrNameLst>
                                          <p:attrName>style.visibility</p:attrName>
                                        </p:attrNameLst>
                                      </p:cBhvr>
                                      <p:to>
                                        <p:strVal val="visible"/>
                                      </p:to>
                                    </p:set>
                                    <p:anim calcmode="lin" valueType="num">
                                      <p:cBhvr additive="base">
                                        <p:cTn id="42" dur="300" fill="hold"/>
                                        <p:tgtEl>
                                          <p:spTgt spid="311472"/>
                                        </p:tgtEl>
                                        <p:attrNameLst>
                                          <p:attrName>ppt_x</p:attrName>
                                        </p:attrNameLst>
                                      </p:cBhvr>
                                      <p:tavLst>
                                        <p:tav tm="0">
                                          <p:val>
                                            <p:strVal val="#ppt_x"/>
                                          </p:val>
                                        </p:tav>
                                        <p:tav tm="100000">
                                          <p:val>
                                            <p:strVal val="#ppt_x"/>
                                          </p:val>
                                        </p:tav>
                                      </p:tavLst>
                                    </p:anim>
                                    <p:anim calcmode="lin" valueType="num">
                                      <p:cBhvr additive="base">
                                        <p:cTn id="43" dur="300" fill="hold"/>
                                        <p:tgtEl>
                                          <p:spTgt spid="311472"/>
                                        </p:tgtEl>
                                        <p:attrNameLst>
                                          <p:attrName>ppt_y</p:attrName>
                                        </p:attrNameLst>
                                      </p:cBhvr>
                                      <p:tavLst>
                                        <p:tav tm="0">
                                          <p:val>
                                            <p:strVal val="0-#ppt_h/2"/>
                                          </p:val>
                                        </p:tav>
                                        <p:tav tm="100000">
                                          <p:val>
                                            <p:strVal val="#ppt_y"/>
                                          </p:val>
                                        </p:tav>
                                      </p:tavLst>
                                    </p:anim>
                                  </p:childTnLst>
                                </p:cTn>
                              </p:par>
                            </p:childTnLst>
                          </p:cTn>
                        </p:par>
                        <p:par>
                          <p:cTn id="44" fill="hold">
                            <p:stCondLst>
                              <p:cond delay="2400"/>
                            </p:stCondLst>
                            <p:childTnLst>
                              <p:par>
                                <p:cTn id="45" presetID="2" presetClass="entr" presetSubtype="1" fill="hold" grpId="0" nodeType="afterEffect">
                                  <p:stCondLst>
                                    <p:cond delay="0"/>
                                  </p:stCondLst>
                                  <p:childTnLst>
                                    <p:set>
                                      <p:cBhvr>
                                        <p:cTn id="46" dur="1" fill="hold">
                                          <p:stCondLst>
                                            <p:cond delay="0"/>
                                          </p:stCondLst>
                                        </p:cTn>
                                        <p:tgtEl>
                                          <p:spTgt spid="311469"/>
                                        </p:tgtEl>
                                        <p:attrNameLst>
                                          <p:attrName>style.visibility</p:attrName>
                                        </p:attrNameLst>
                                      </p:cBhvr>
                                      <p:to>
                                        <p:strVal val="visible"/>
                                      </p:to>
                                    </p:set>
                                    <p:anim calcmode="lin" valueType="num">
                                      <p:cBhvr additive="base">
                                        <p:cTn id="47" dur="300" fill="hold"/>
                                        <p:tgtEl>
                                          <p:spTgt spid="311469"/>
                                        </p:tgtEl>
                                        <p:attrNameLst>
                                          <p:attrName>ppt_x</p:attrName>
                                        </p:attrNameLst>
                                      </p:cBhvr>
                                      <p:tavLst>
                                        <p:tav tm="0">
                                          <p:val>
                                            <p:strVal val="#ppt_x"/>
                                          </p:val>
                                        </p:tav>
                                        <p:tav tm="100000">
                                          <p:val>
                                            <p:strVal val="#ppt_x"/>
                                          </p:val>
                                        </p:tav>
                                      </p:tavLst>
                                    </p:anim>
                                    <p:anim calcmode="lin" valueType="num">
                                      <p:cBhvr additive="base">
                                        <p:cTn id="48" dur="300" fill="hold"/>
                                        <p:tgtEl>
                                          <p:spTgt spid="311469"/>
                                        </p:tgtEl>
                                        <p:attrNameLst>
                                          <p:attrName>ppt_y</p:attrName>
                                        </p:attrNameLst>
                                      </p:cBhvr>
                                      <p:tavLst>
                                        <p:tav tm="0">
                                          <p:val>
                                            <p:strVal val="0-#ppt_h/2"/>
                                          </p:val>
                                        </p:tav>
                                        <p:tav tm="100000">
                                          <p:val>
                                            <p:strVal val="#ppt_y"/>
                                          </p:val>
                                        </p:tav>
                                      </p:tavLst>
                                    </p:anim>
                                  </p:childTnLst>
                                </p:cTn>
                              </p:par>
                            </p:childTnLst>
                          </p:cTn>
                        </p:par>
                        <p:par>
                          <p:cTn id="49" fill="hold">
                            <p:stCondLst>
                              <p:cond delay="2700"/>
                            </p:stCondLst>
                            <p:childTnLst>
                              <p:par>
                                <p:cTn id="50" presetID="2" presetClass="entr" presetSubtype="3" fill="hold" grpId="0" nodeType="afterEffect">
                                  <p:stCondLst>
                                    <p:cond delay="0"/>
                                  </p:stCondLst>
                                  <p:childTnLst>
                                    <p:set>
                                      <p:cBhvr>
                                        <p:cTn id="51" dur="1" fill="hold">
                                          <p:stCondLst>
                                            <p:cond delay="0"/>
                                          </p:stCondLst>
                                        </p:cTn>
                                        <p:tgtEl>
                                          <p:spTgt spid="311474"/>
                                        </p:tgtEl>
                                        <p:attrNameLst>
                                          <p:attrName>style.visibility</p:attrName>
                                        </p:attrNameLst>
                                      </p:cBhvr>
                                      <p:to>
                                        <p:strVal val="visible"/>
                                      </p:to>
                                    </p:set>
                                    <p:anim calcmode="lin" valueType="num">
                                      <p:cBhvr additive="base">
                                        <p:cTn id="52" dur="300" fill="hold"/>
                                        <p:tgtEl>
                                          <p:spTgt spid="311474"/>
                                        </p:tgtEl>
                                        <p:attrNameLst>
                                          <p:attrName>ppt_x</p:attrName>
                                        </p:attrNameLst>
                                      </p:cBhvr>
                                      <p:tavLst>
                                        <p:tav tm="0">
                                          <p:val>
                                            <p:strVal val="1+#ppt_w/2"/>
                                          </p:val>
                                        </p:tav>
                                        <p:tav tm="100000">
                                          <p:val>
                                            <p:strVal val="#ppt_x"/>
                                          </p:val>
                                        </p:tav>
                                      </p:tavLst>
                                    </p:anim>
                                    <p:anim calcmode="lin" valueType="num">
                                      <p:cBhvr additive="base">
                                        <p:cTn id="53" dur="300" fill="hold"/>
                                        <p:tgtEl>
                                          <p:spTgt spid="311474"/>
                                        </p:tgtEl>
                                        <p:attrNameLst>
                                          <p:attrName>ppt_y</p:attrName>
                                        </p:attrNameLst>
                                      </p:cBhvr>
                                      <p:tavLst>
                                        <p:tav tm="0">
                                          <p:val>
                                            <p:strVal val="0-#ppt_h/2"/>
                                          </p:val>
                                        </p:tav>
                                        <p:tav tm="100000">
                                          <p:val>
                                            <p:strVal val="#ppt_y"/>
                                          </p:val>
                                        </p:tav>
                                      </p:tavLst>
                                    </p:anim>
                                  </p:childTnLst>
                                </p:cTn>
                              </p:par>
                            </p:childTnLst>
                          </p:cTn>
                        </p:par>
                        <p:par>
                          <p:cTn id="54" fill="hold">
                            <p:stCondLst>
                              <p:cond delay="3000"/>
                            </p:stCondLst>
                            <p:childTnLst>
                              <p:par>
                                <p:cTn id="55" presetID="2" presetClass="entr" presetSubtype="2" fill="hold" grpId="0" nodeType="afterEffect">
                                  <p:stCondLst>
                                    <p:cond delay="0"/>
                                  </p:stCondLst>
                                  <p:childTnLst>
                                    <p:set>
                                      <p:cBhvr>
                                        <p:cTn id="56" dur="1" fill="hold">
                                          <p:stCondLst>
                                            <p:cond delay="0"/>
                                          </p:stCondLst>
                                        </p:cTn>
                                        <p:tgtEl>
                                          <p:spTgt spid="311477"/>
                                        </p:tgtEl>
                                        <p:attrNameLst>
                                          <p:attrName>style.visibility</p:attrName>
                                        </p:attrNameLst>
                                      </p:cBhvr>
                                      <p:to>
                                        <p:strVal val="visible"/>
                                      </p:to>
                                    </p:set>
                                    <p:anim calcmode="lin" valueType="num">
                                      <p:cBhvr additive="base">
                                        <p:cTn id="57" dur="300" fill="hold"/>
                                        <p:tgtEl>
                                          <p:spTgt spid="311477"/>
                                        </p:tgtEl>
                                        <p:attrNameLst>
                                          <p:attrName>ppt_x</p:attrName>
                                        </p:attrNameLst>
                                      </p:cBhvr>
                                      <p:tavLst>
                                        <p:tav tm="0">
                                          <p:val>
                                            <p:strVal val="1+#ppt_w/2"/>
                                          </p:val>
                                        </p:tav>
                                        <p:tav tm="100000">
                                          <p:val>
                                            <p:strVal val="#ppt_x"/>
                                          </p:val>
                                        </p:tav>
                                      </p:tavLst>
                                    </p:anim>
                                    <p:anim calcmode="lin" valueType="num">
                                      <p:cBhvr additive="base">
                                        <p:cTn id="58" dur="300" fill="hold"/>
                                        <p:tgtEl>
                                          <p:spTgt spid="311477"/>
                                        </p:tgtEl>
                                        <p:attrNameLst>
                                          <p:attrName>ppt_y</p:attrName>
                                        </p:attrNameLst>
                                      </p:cBhvr>
                                      <p:tavLst>
                                        <p:tav tm="0">
                                          <p:val>
                                            <p:strVal val="#ppt_y"/>
                                          </p:val>
                                        </p:tav>
                                        <p:tav tm="100000">
                                          <p:val>
                                            <p:strVal val="#ppt_y"/>
                                          </p:val>
                                        </p:tav>
                                      </p:tavLst>
                                    </p:anim>
                                  </p:childTnLst>
                                </p:cTn>
                              </p:par>
                            </p:childTnLst>
                          </p:cTn>
                        </p:par>
                        <p:par>
                          <p:cTn id="59" fill="hold">
                            <p:stCondLst>
                              <p:cond delay="3300"/>
                            </p:stCondLst>
                            <p:childTnLst>
                              <p:par>
                                <p:cTn id="60" presetID="2" presetClass="entr" presetSubtype="2" fill="hold" grpId="0" nodeType="afterEffect">
                                  <p:stCondLst>
                                    <p:cond delay="0"/>
                                  </p:stCondLst>
                                  <p:childTnLst>
                                    <p:set>
                                      <p:cBhvr>
                                        <p:cTn id="61" dur="1" fill="hold">
                                          <p:stCondLst>
                                            <p:cond delay="0"/>
                                          </p:stCondLst>
                                        </p:cTn>
                                        <p:tgtEl>
                                          <p:spTgt spid="311490"/>
                                        </p:tgtEl>
                                        <p:attrNameLst>
                                          <p:attrName>style.visibility</p:attrName>
                                        </p:attrNameLst>
                                      </p:cBhvr>
                                      <p:to>
                                        <p:strVal val="visible"/>
                                      </p:to>
                                    </p:set>
                                    <p:anim calcmode="lin" valueType="num">
                                      <p:cBhvr additive="base">
                                        <p:cTn id="62" dur="300" fill="hold"/>
                                        <p:tgtEl>
                                          <p:spTgt spid="311490"/>
                                        </p:tgtEl>
                                        <p:attrNameLst>
                                          <p:attrName>ppt_x</p:attrName>
                                        </p:attrNameLst>
                                      </p:cBhvr>
                                      <p:tavLst>
                                        <p:tav tm="0">
                                          <p:val>
                                            <p:strVal val="1+#ppt_w/2"/>
                                          </p:val>
                                        </p:tav>
                                        <p:tav tm="100000">
                                          <p:val>
                                            <p:strVal val="#ppt_x"/>
                                          </p:val>
                                        </p:tav>
                                      </p:tavLst>
                                    </p:anim>
                                    <p:anim calcmode="lin" valueType="num">
                                      <p:cBhvr additive="base">
                                        <p:cTn id="63" dur="300" fill="hold"/>
                                        <p:tgtEl>
                                          <p:spTgt spid="311490"/>
                                        </p:tgtEl>
                                        <p:attrNameLst>
                                          <p:attrName>ppt_y</p:attrName>
                                        </p:attrNameLst>
                                      </p:cBhvr>
                                      <p:tavLst>
                                        <p:tav tm="0">
                                          <p:val>
                                            <p:strVal val="#ppt_y"/>
                                          </p:val>
                                        </p:tav>
                                        <p:tav tm="100000">
                                          <p:val>
                                            <p:strVal val="#ppt_y"/>
                                          </p:val>
                                        </p:tav>
                                      </p:tavLst>
                                    </p:anim>
                                  </p:childTnLst>
                                </p:cTn>
                              </p:par>
                            </p:childTnLst>
                          </p:cTn>
                        </p:par>
                        <p:par>
                          <p:cTn id="64" fill="hold">
                            <p:stCondLst>
                              <p:cond delay="3600"/>
                            </p:stCondLst>
                            <p:childTnLst>
                              <p:par>
                                <p:cTn id="65" presetID="2" presetClass="entr" presetSubtype="6" fill="hold" grpId="0" nodeType="afterEffect">
                                  <p:stCondLst>
                                    <p:cond delay="0"/>
                                  </p:stCondLst>
                                  <p:childTnLst>
                                    <p:set>
                                      <p:cBhvr>
                                        <p:cTn id="66" dur="1" fill="hold">
                                          <p:stCondLst>
                                            <p:cond delay="0"/>
                                          </p:stCondLst>
                                        </p:cTn>
                                        <p:tgtEl>
                                          <p:spTgt spid="311483"/>
                                        </p:tgtEl>
                                        <p:attrNameLst>
                                          <p:attrName>style.visibility</p:attrName>
                                        </p:attrNameLst>
                                      </p:cBhvr>
                                      <p:to>
                                        <p:strVal val="visible"/>
                                      </p:to>
                                    </p:set>
                                    <p:anim calcmode="lin" valueType="num">
                                      <p:cBhvr additive="base">
                                        <p:cTn id="67" dur="300" fill="hold"/>
                                        <p:tgtEl>
                                          <p:spTgt spid="311483"/>
                                        </p:tgtEl>
                                        <p:attrNameLst>
                                          <p:attrName>ppt_x</p:attrName>
                                        </p:attrNameLst>
                                      </p:cBhvr>
                                      <p:tavLst>
                                        <p:tav tm="0">
                                          <p:val>
                                            <p:strVal val="1+#ppt_w/2"/>
                                          </p:val>
                                        </p:tav>
                                        <p:tav tm="100000">
                                          <p:val>
                                            <p:strVal val="#ppt_x"/>
                                          </p:val>
                                        </p:tav>
                                      </p:tavLst>
                                    </p:anim>
                                    <p:anim calcmode="lin" valueType="num">
                                      <p:cBhvr additive="base">
                                        <p:cTn id="68" dur="300" fill="hold"/>
                                        <p:tgtEl>
                                          <p:spTgt spid="311483"/>
                                        </p:tgtEl>
                                        <p:attrNameLst>
                                          <p:attrName>ppt_y</p:attrName>
                                        </p:attrNameLst>
                                      </p:cBhvr>
                                      <p:tavLst>
                                        <p:tav tm="0">
                                          <p:val>
                                            <p:strVal val="1+#ppt_h/2"/>
                                          </p:val>
                                        </p:tav>
                                        <p:tav tm="100000">
                                          <p:val>
                                            <p:strVal val="#ppt_y"/>
                                          </p:val>
                                        </p:tav>
                                      </p:tavLst>
                                    </p:anim>
                                  </p:childTnLst>
                                </p:cTn>
                              </p:par>
                            </p:childTnLst>
                          </p:cTn>
                        </p:par>
                        <p:par>
                          <p:cTn id="69" fill="hold">
                            <p:stCondLst>
                              <p:cond delay="3900"/>
                            </p:stCondLst>
                            <p:childTnLst>
                              <p:par>
                                <p:cTn id="70" presetID="2" presetClass="entr" presetSubtype="4" fill="hold" grpId="0" nodeType="afterEffect">
                                  <p:stCondLst>
                                    <p:cond delay="0"/>
                                  </p:stCondLst>
                                  <p:childTnLst>
                                    <p:set>
                                      <p:cBhvr>
                                        <p:cTn id="71" dur="1" fill="hold">
                                          <p:stCondLst>
                                            <p:cond delay="0"/>
                                          </p:stCondLst>
                                        </p:cTn>
                                        <p:tgtEl>
                                          <p:spTgt spid="311492"/>
                                        </p:tgtEl>
                                        <p:attrNameLst>
                                          <p:attrName>style.visibility</p:attrName>
                                        </p:attrNameLst>
                                      </p:cBhvr>
                                      <p:to>
                                        <p:strVal val="visible"/>
                                      </p:to>
                                    </p:set>
                                    <p:anim calcmode="lin" valueType="num">
                                      <p:cBhvr additive="base">
                                        <p:cTn id="72" dur="300" fill="hold"/>
                                        <p:tgtEl>
                                          <p:spTgt spid="311492"/>
                                        </p:tgtEl>
                                        <p:attrNameLst>
                                          <p:attrName>ppt_x</p:attrName>
                                        </p:attrNameLst>
                                      </p:cBhvr>
                                      <p:tavLst>
                                        <p:tav tm="0">
                                          <p:val>
                                            <p:strVal val="#ppt_x"/>
                                          </p:val>
                                        </p:tav>
                                        <p:tav tm="100000">
                                          <p:val>
                                            <p:strVal val="#ppt_x"/>
                                          </p:val>
                                        </p:tav>
                                      </p:tavLst>
                                    </p:anim>
                                    <p:anim calcmode="lin" valueType="num">
                                      <p:cBhvr additive="base">
                                        <p:cTn id="73" dur="300" fill="hold"/>
                                        <p:tgtEl>
                                          <p:spTgt spid="311492"/>
                                        </p:tgtEl>
                                        <p:attrNameLst>
                                          <p:attrName>ppt_y</p:attrName>
                                        </p:attrNameLst>
                                      </p:cBhvr>
                                      <p:tavLst>
                                        <p:tav tm="0">
                                          <p:val>
                                            <p:strVal val="1+#ppt_h/2"/>
                                          </p:val>
                                        </p:tav>
                                        <p:tav tm="100000">
                                          <p:val>
                                            <p:strVal val="#ppt_y"/>
                                          </p:val>
                                        </p:tav>
                                      </p:tavLst>
                                    </p:anim>
                                  </p:childTnLst>
                                </p:cTn>
                              </p:par>
                            </p:childTnLst>
                          </p:cTn>
                        </p:par>
                        <p:par>
                          <p:cTn id="74" fill="hold">
                            <p:stCondLst>
                              <p:cond delay="4200"/>
                            </p:stCondLst>
                            <p:childTnLst>
                              <p:par>
                                <p:cTn id="75" presetID="2" presetClass="entr" presetSubtype="4" fill="hold" grpId="0" nodeType="afterEffect">
                                  <p:stCondLst>
                                    <p:cond delay="0"/>
                                  </p:stCondLst>
                                  <p:childTnLst>
                                    <p:set>
                                      <p:cBhvr>
                                        <p:cTn id="76" dur="1" fill="hold">
                                          <p:stCondLst>
                                            <p:cond delay="0"/>
                                          </p:stCondLst>
                                        </p:cTn>
                                        <p:tgtEl>
                                          <p:spTgt spid="311482"/>
                                        </p:tgtEl>
                                        <p:attrNameLst>
                                          <p:attrName>style.visibility</p:attrName>
                                        </p:attrNameLst>
                                      </p:cBhvr>
                                      <p:to>
                                        <p:strVal val="visible"/>
                                      </p:to>
                                    </p:set>
                                    <p:anim calcmode="lin" valueType="num">
                                      <p:cBhvr additive="base">
                                        <p:cTn id="77" dur="300" fill="hold"/>
                                        <p:tgtEl>
                                          <p:spTgt spid="311482"/>
                                        </p:tgtEl>
                                        <p:attrNameLst>
                                          <p:attrName>ppt_x</p:attrName>
                                        </p:attrNameLst>
                                      </p:cBhvr>
                                      <p:tavLst>
                                        <p:tav tm="0">
                                          <p:val>
                                            <p:strVal val="#ppt_x"/>
                                          </p:val>
                                        </p:tav>
                                        <p:tav tm="100000">
                                          <p:val>
                                            <p:strVal val="#ppt_x"/>
                                          </p:val>
                                        </p:tav>
                                      </p:tavLst>
                                    </p:anim>
                                    <p:anim calcmode="lin" valueType="num">
                                      <p:cBhvr additive="base">
                                        <p:cTn id="78" dur="300" fill="hold"/>
                                        <p:tgtEl>
                                          <p:spTgt spid="311482"/>
                                        </p:tgtEl>
                                        <p:attrNameLst>
                                          <p:attrName>ppt_y</p:attrName>
                                        </p:attrNameLst>
                                      </p:cBhvr>
                                      <p:tavLst>
                                        <p:tav tm="0">
                                          <p:val>
                                            <p:strVal val="1+#ppt_h/2"/>
                                          </p:val>
                                        </p:tav>
                                        <p:tav tm="100000">
                                          <p:val>
                                            <p:strVal val="#ppt_y"/>
                                          </p:val>
                                        </p:tav>
                                      </p:tavLst>
                                    </p:anim>
                                  </p:childTnLst>
                                </p:cTn>
                              </p:par>
                            </p:childTnLst>
                          </p:cTn>
                        </p:par>
                        <p:par>
                          <p:cTn id="79" fill="hold">
                            <p:stCondLst>
                              <p:cond delay="4500"/>
                            </p:stCondLst>
                            <p:childTnLst>
                              <p:par>
                                <p:cTn id="80" presetID="2" presetClass="entr" presetSubtype="4" fill="hold" grpId="0" nodeType="afterEffect">
                                  <p:stCondLst>
                                    <p:cond delay="0"/>
                                  </p:stCondLst>
                                  <p:childTnLst>
                                    <p:set>
                                      <p:cBhvr>
                                        <p:cTn id="81" dur="1" fill="hold">
                                          <p:stCondLst>
                                            <p:cond delay="0"/>
                                          </p:stCondLst>
                                        </p:cTn>
                                        <p:tgtEl>
                                          <p:spTgt spid="311491"/>
                                        </p:tgtEl>
                                        <p:attrNameLst>
                                          <p:attrName>style.visibility</p:attrName>
                                        </p:attrNameLst>
                                      </p:cBhvr>
                                      <p:to>
                                        <p:strVal val="visible"/>
                                      </p:to>
                                    </p:set>
                                    <p:anim calcmode="lin" valueType="num">
                                      <p:cBhvr additive="base">
                                        <p:cTn id="82" dur="300" fill="hold"/>
                                        <p:tgtEl>
                                          <p:spTgt spid="311491"/>
                                        </p:tgtEl>
                                        <p:attrNameLst>
                                          <p:attrName>ppt_x</p:attrName>
                                        </p:attrNameLst>
                                      </p:cBhvr>
                                      <p:tavLst>
                                        <p:tav tm="0">
                                          <p:val>
                                            <p:strVal val="#ppt_x"/>
                                          </p:val>
                                        </p:tav>
                                        <p:tav tm="100000">
                                          <p:val>
                                            <p:strVal val="#ppt_x"/>
                                          </p:val>
                                        </p:tav>
                                      </p:tavLst>
                                    </p:anim>
                                    <p:anim calcmode="lin" valueType="num">
                                      <p:cBhvr additive="base">
                                        <p:cTn id="83" dur="300" fill="hold"/>
                                        <p:tgtEl>
                                          <p:spTgt spid="311491"/>
                                        </p:tgtEl>
                                        <p:attrNameLst>
                                          <p:attrName>ppt_y</p:attrName>
                                        </p:attrNameLst>
                                      </p:cBhvr>
                                      <p:tavLst>
                                        <p:tav tm="0">
                                          <p:val>
                                            <p:strVal val="1+#ppt_h/2"/>
                                          </p:val>
                                        </p:tav>
                                        <p:tav tm="100000">
                                          <p:val>
                                            <p:strVal val="#ppt_y"/>
                                          </p:val>
                                        </p:tav>
                                      </p:tavLst>
                                    </p:anim>
                                  </p:childTnLst>
                                </p:cTn>
                              </p:par>
                            </p:childTnLst>
                          </p:cTn>
                        </p:par>
                        <p:par>
                          <p:cTn id="84" fill="hold">
                            <p:stCondLst>
                              <p:cond delay="4800"/>
                            </p:stCondLst>
                            <p:childTnLst>
                              <p:par>
                                <p:cTn id="85" presetID="2" presetClass="entr" presetSubtype="12" fill="hold" grpId="0" nodeType="afterEffect">
                                  <p:stCondLst>
                                    <p:cond delay="0"/>
                                  </p:stCondLst>
                                  <p:childTnLst>
                                    <p:set>
                                      <p:cBhvr>
                                        <p:cTn id="86" dur="1" fill="hold">
                                          <p:stCondLst>
                                            <p:cond delay="0"/>
                                          </p:stCondLst>
                                        </p:cTn>
                                        <p:tgtEl>
                                          <p:spTgt spid="311481"/>
                                        </p:tgtEl>
                                        <p:attrNameLst>
                                          <p:attrName>style.visibility</p:attrName>
                                        </p:attrNameLst>
                                      </p:cBhvr>
                                      <p:to>
                                        <p:strVal val="visible"/>
                                      </p:to>
                                    </p:set>
                                    <p:anim calcmode="lin" valueType="num">
                                      <p:cBhvr additive="base">
                                        <p:cTn id="87" dur="300" fill="hold"/>
                                        <p:tgtEl>
                                          <p:spTgt spid="311481"/>
                                        </p:tgtEl>
                                        <p:attrNameLst>
                                          <p:attrName>ppt_x</p:attrName>
                                        </p:attrNameLst>
                                      </p:cBhvr>
                                      <p:tavLst>
                                        <p:tav tm="0">
                                          <p:val>
                                            <p:strVal val="0-#ppt_w/2"/>
                                          </p:val>
                                        </p:tav>
                                        <p:tav tm="100000">
                                          <p:val>
                                            <p:strVal val="#ppt_x"/>
                                          </p:val>
                                        </p:tav>
                                      </p:tavLst>
                                    </p:anim>
                                    <p:anim calcmode="lin" valueType="num">
                                      <p:cBhvr additive="base">
                                        <p:cTn id="88" dur="300" fill="hold"/>
                                        <p:tgtEl>
                                          <p:spTgt spid="311481"/>
                                        </p:tgtEl>
                                        <p:attrNameLst>
                                          <p:attrName>ppt_y</p:attrName>
                                        </p:attrNameLst>
                                      </p:cBhvr>
                                      <p:tavLst>
                                        <p:tav tm="0">
                                          <p:val>
                                            <p:strVal val="1+#ppt_h/2"/>
                                          </p:val>
                                        </p:tav>
                                        <p:tav tm="100000">
                                          <p:val>
                                            <p:strVal val="#ppt_y"/>
                                          </p:val>
                                        </p:tav>
                                      </p:tavLst>
                                    </p:anim>
                                  </p:childTnLst>
                                </p:cTn>
                              </p:par>
                            </p:childTnLst>
                          </p:cTn>
                        </p:par>
                        <p:par>
                          <p:cTn id="89" fill="hold">
                            <p:stCondLst>
                              <p:cond delay="5100"/>
                            </p:stCondLst>
                            <p:childTnLst>
                              <p:par>
                                <p:cTn id="90" presetID="2" presetClass="entr" presetSubtype="8" fill="hold" grpId="0" nodeType="afterEffect">
                                  <p:stCondLst>
                                    <p:cond delay="0"/>
                                  </p:stCondLst>
                                  <p:childTnLst>
                                    <p:set>
                                      <p:cBhvr>
                                        <p:cTn id="91" dur="1" fill="hold">
                                          <p:stCondLst>
                                            <p:cond delay="0"/>
                                          </p:stCondLst>
                                        </p:cTn>
                                        <p:tgtEl>
                                          <p:spTgt spid="311488"/>
                                        </p:tgtEl>
                                        <p:attrNameLst>
                                          <p:attrName>style.visibility</p:attrName>
                                        </p:attrNameLst>
                                      </p:cBhvr>
                                      <p:to>
                                        <p:strVal val="visible"/>
                                      </p:to>
                                    </p:set>
                                    <p:anim calcmode="lin" valueType="num">
                                      <p:cBhvr additive="base">
                                        <p:cTn id="92" dur="300" fill="hold"/>
                                        <p:tgtEl>
                                          <p:spTgt spid="311488"/>
                                        </p:tgtEl>
                                        <p:attrNameLst>
                                          <p:attrName>ppt_x</p:attrName>
                                        </p:attrNameLst>
                                      </p:cBhvr>
                                      <p:tavLst>
                                        <p:tav tm="0">
                                          <p:val>
                                            <p:strVal val="0-#ppt_w/2"/>
                                          </p:val>
                                        </p:tav>
                                        <p:tav tm="100000">
                                          <p:val>
                                            <p:strVal val="#ppt_x"/>
                                          </p:val>
                                        </p:tav>
                                      </p:tavLst>
                                    </p:anim>
                                    <p:anim calcmode="lin" valueType="num">
                                      <p:cBhvr additive="base">
                                        <p:cTn id="93" dur="300" fill="hold"/>
                                        <p:tgtEl>
                                          <p:spTgt spid="311488"/>
                                        </p:tgtEl>
                                        <p:attrNameLst>
                                          <p:attrName>ppt_y</p:attrName>
                                        </p:attrNameLst>
                                      </p:cBhvr>
                                      <p:tavLst>
                                        <p:tav tm="0">
                                          <p:val>
                                            <p:strVal val="#ppt_y"/>
                                          </p:val>
                                        </p:tav>
                                        <p:tav tm="100000">
                                          <p:val>
                                            <p:strVal val="#ppt_y"/>
                                          </p:val>
                                        </p:tav>
                                      </p:tavLst>
                                    </p:anim>
                                  </p:childTnLst>
                                </p:cTn>
                              </p:par>
                            </p:childTnLst>
                          </p:cTn>
                        </p:par>
                        <p:par>
                          <p:cTn id="94" fill="hold">
                            <p:stCondLst>
                              <p:cond delay="5400"/>
                            </p:stCondLst>
                            <p:childTnLst>
                              <p:par>
                                <p:cTn id="95" presetID="2" presetClass="entr" presetSubtype="8" fill="hold" grpId="0" nodeType="afterEffect">
                                  <p:stCondLst>
                                    <p:cond delay="0"/>
                                  </p:stCondLst>
                                  <p:childTnLst>
                                    <p:set>
                                      <p:cBhvr>
                                        <p:cTn id="96" dur="1" fill="hold">
                                          <p:stCondLst>
                                            <p:cond delay="0"/>
                                          </p:stCondLst>
                                        </p:cTn>
                                        <p:tgtEl>
                                          <p:spTgt spid="311475"/>
                                        </p:tgtEl>
                                        <p:attrNameLst>
                                          <p:attrName>style.visibility</p:attrName>
                                        </p:attrNameLst>
                                      </p:cBhvr>
                                      <p:to>
                                        <p:strVal val="visible"/>
                                      </p:to>
                                    </p:set>
                                    <p:anim calcmode="lin" valueType="num">
                                      <p:cBhvr additive="base">
                                        <p:cTn id="97" dur="300" fill="hold"/>
                                        <p:tgtEl>
                                          <p:spTgt spid="311475"/>
                                        </p:tgtEl>
                                        <p:attrNameLst>
                                          <p:attrName>ppt_x</p:attrName>
                                        </p:attrNameLst>
                                      </p:cBhvr>
                                      <p:tavLst>
                                        <p:tav tm="0">
                                          <p:val>
                                            <p:strVal val="0-#ppt_w/2"/>
                                          </p:val>
                                        </p:tav>
                                        <p:tav tm="100000">
                                          <p:val>
                                            <p:strVal val="#ppt_x"/>
                                          </p:val>
                                        </p:tav>
                                      </p:tavLst>
                                    </p:anim>
                                    <p:anim calcmode="lin" valueType="num">
                                      <p:cBhvr additive="base">
                                        <p:cTn id="98" dur="300" fill="hold"/>
                                        <p:tgtEl>
                                          <p:spTgt spid="311475"/>
                                        </p:tgtEl>
                                        <p:attrNameLst>
                                          <p:attrName>ppt_y</p:attrName>
                                        </p:attrNameLst>
                                      </p:cBhvr>
                                      <p:tavLst>
                                        <p:tav tm="0">
                                          <p:val>
                                            <p:strVal val="#ppt_y"/>
                                          </p:val>
                                        </p:tav>
                                        <p:tav tm="100000">
                                          <p:val>
                                            <p:strVal val="#ppt_y"/>
                                          </p:val>
                                        </p:tav>
                                      </p:tavLst>
                                    </p:anim>
                                  </p:childTnLst>
                                </p:cTn>
                              </p:par>
                            </p:childTnLst>
                          </p:cTn>
                        </p:par>
                        <p:par>
                          <p:cTn id="99" fill="hold">
                            <p:stCondLst>
                              <p:cond delay="5700"/>
                            </p:stCondLst>
                            <p:childTnLst>
                              <p:par>
                                <p:cTn id="100" presetID="2" presetClass="entr" presetSubtype="8" fill="hold" grpId="0" nodeType="afterEffect">
                                  <p:stCondLst>
                                    <p:cond delay="0"/>
                                  </p:stCondLst>
                                  <p:childTnLst>
                                    <p:set>
                                      <p:cBhvr>
                                        <p:cTn id="101" dur="1" fill="hold">
                                          <p:stCondLst>
                                            <p:cond delay="0"/>
                                          </p:stCondLst>
                                        </p:cTn>
                                        <p:tgtEl>
                                          <p:spTgt spid="311470"/>
                                        </p:tgtEl>
                                        <p:attrNameLst>
                                          <p:attrName>style.visibility</p:attrName>
                                        </p:attrNameLst>
                                      </p:cBhvr>
                                      <p:to>
                                        <p:strVal val="visible"/>
                                      </p:to>
                                    </p:set>
                                    <p:anim calcmode="lin" valueType="num">
                                      <p:cBhvr additive="base">
                                        <p:cTn id="102" dur="300" fill="hold"/>
                                        <p:tgtEl>
                                          <p:spTgt spid="311470"/>
                                        </p:tgtEl>
                                        <p:attrNameLst>
                                          <p:attrName>ppt_x</p:attrName>
                                        </p:attrNameLst>
                                      </p:cBhvr>
                                      <p:tavLst>
                                        <p:tav tm="0">
                                          <p:val>
                                            <p:strVal val="0-#ppt_w/2"/>
                                          </p:val>
                                        </p:tav>
                                        <p:tav tm="100000">
                                          <p:val>
                                            <p:strVal val="#ppt_x"/>
                                          </p:val>
                                        </p:tav>
                                      </p:tavLst>
                                    </p:anim>
                                    <p:anim calcmode="lin" valueType="num">
                                      <p:cBhvr additive="base">
                                        <p:cTn id="103" dur="300" fill="hold"/>
                                        <p:tgtEl>
                                          <p:spTgt spid="311470"/>
                                        </p:tgtEl>
                                        <p:attrNameLst>
                                          <p:attrName>ppt_y</p:attrName>
                                        </p:attrNameLst>
                                      </p:cBhvr>
                                      <p:tavLst>
                                        <p:tav tm="0">
                                          <p:val>
                                            <p:strVal val="#ppt_y"/>
                                          </p:val>
                                        </p:tav>
                                        <p:tav tm="100000">
                                          <p:val>
                                            <p:strVal val="#ppt_y"/>
                                          </p:val>
                                        </p:tav>
                                      </p:tavLst>
                                    </p:anim>
                                  </p:childTnLst>
                                </p:cTn>
                              </p:par>
                            </p:childTnLst>
                          </p:cTn>
                        </p:par>
                        <p:par>
                          <p:cTn id="104" fill="hold">
                            <p:stCondLst>
                              <p:cond delay="6000"/>
                            </p:stCondLst>
                            <p:childTnLst>
                              <p:par>
                                <p:cTn id="105" presetID="2" presetClass="entr" presetSubtype="9" fill="hold" grpId="0" nodeType="afterEffect">
                                  <p:stCondLst>
                                    <p:cond delay="0"/>
                                  </p:stCondLst>
                                  <p:childTnLst>
                                    <p:set>
                                      <p:cBhvr>
                                        <p:cTn id="106" dur="1" fill="hold">
                                          <p:stCondLst>
                                            <p:cond delay="0"/>
                                          </p:stCondLst>
                                        </p:cTn>
                                        <p:tgtEl>
                                          <p:spTgt spid="311463"/>
                                        </p:tgtEl>
                                        <p:attrNameLst>
                                          <p:attrName>style.visibility</p:attrName>
                                        </p:attrNameLst>
                                      </p:cBhvr>
                                      <p:to>
                                        <p:strVal val="visible"/>
                                      </p:to>
                                    </p:set>
                                    <p:anim calcmode="lin" valueType="num">
                                      <p:cBhvr additive="base">
                                        <p:cTn id="107" dur="300" fill="hold"/>
                                        <p:tgtEl>
                                          <p:spTgt spid="311463"/>
                                        </p:tgtEl>
                                        <p:attrNameLst>
                                          <p:attrName>ppt_x</p:attrName>
                                        </p:attrNameLst>
                                      </p:cBhvr>
                                      <p:tavLst>
                                        <p:tav tm="0">
                                          <p:val>
                                            <p:strVal val="0-#ppt_w/2"/>
                                          </p:val>
                                        </p:tav>
                                        <p:tav tm="100000">
                                          <p:val>
                                            <p:strVal val="#ppt_x"/>
                                          </p:val>
                                        </p:tav>
                                      </p:tavLst>
                                    </p:anim>
                                    <p:anim calcmode="lin" valueType="num">
                                      <p:cBhvr additive="base">
                                        <p:cTn id="108" dur="300" fill="hold"/>
                                        <p:tgtEl>
                                          <p:spTgt spid="311463"/>
                                        </p:tgtEl>
                                        <p:attrNameLst>
                                          <p:attrName>ppt_y</p:attrName>
                                        </p:attrNameLst>
                                      </p:cBhvr>
                                      <p:tavLst>
                                        <p:tav tm="0">
                                          <p:val>
                                            <p:strVal val="0-#ppt_h/2"/>
                                          </p:val>
                                        </p:tav>
                                        <p:tav tm="100000">
                                          <p:val>
                                            <p:strVal val="#ppt_y"/>
                                          </p:val>
                                        </p:tav>
                                      </p:tavLst>
                                    </p:anim>
                                  </p:childTnLst>
                                </p:cTn>
                              </p:par>
                            </p:childTnLst>
                          </p:cTn>
                        </p:par>
                        <p:par>
                          <p:cTn id="109" fill="hold">
                            <p:stCondLst>
                              <p:cond delay="6300"/>
                            </p:stCondLst>
                            <p:childTnLst>
                              <p:par>
                                <p:cTn id="110" presetID="2" presetClass="entr" presetSubtype="1" fill="hold" grpId="0" nodeType="afterEffect">
                                  <p:stCondLst>
                                    <p:cond delay="0"/>
                                  </p:stCondLst>
                                  <p:childTnLst>
                                    <p:set>
                                      <p:cBhvr>
                                        <p:cTn id="111" dur="1" fill="hold">
                                          <p:stCondLst>
                                            <p:cond delay="0"/>
                                          </p:stCondLst>
                                        </p:cTn>
                                        <p:tgtEl>
                                          <p:spTgt spid="311464"/>
                                        </p:tgtEl>
                                        <p:attrNameLst>
                                          <p:attrName>style.visibility</p:attrName>
                                        </p:attrNameLst>
                                      </p:cBhvr>
                                      <p:to>
                                        <p:strVal val="visible"/>
                                      </p:to>
                                    </p:set>
                                    <p:anim calcmode="lin" valueType="num">
                                      <p:cBhvr additive="base">
                                        <p:cTn id="112" dur="300" fill="hold"/>
                                        <p:tgtEl>
                                          <p:spTgt spid="311464"/>
                                        </p:tgtEl>
                                        <p:attrNameLst>
                                          <p:attrName>ppt_x</p:attrName>
                                        </p:attrNameLst>
                                      </p:cBhvr>
                                      <p:tavLst>
                                        <p:tav tm="0">
                                          <p:val>
                                            <p:strVal val="#ppt_x"/>
                                          </p:val>
                                        </p:tav>
                                        <p:tav tm="100000">
                                          <p:val>
                                            <p:strVal val="#ppt_x"/>
                                          </p:val>
                                        </p:tav>
                                      </p:tavLst>
                                    </p:anim>
                                    <p:anim calcmode="lin" valueType="num">
                                      <p:cBhvr additive="base">
                                        <p:cTn id="113" dur="300" fill="hold"/>
                                        <p:tgtEl>
                                          <p:spTgt spid="311464"/>
                                        </p:tgtEl>
                                        <p:attrNameLst>
                                          <p:attrName>ppt_y</p:attrName>
                                        </p:attrNameLst>
                                      </p:cBhvr>
                                      <p:tavLst>
                                        <p:tav tm="0">
                                          <p:val>
                                            <p:strVal val="0-#ppt_h/2"/>
                                          </p:val>
                                        </p:tav>
                                        <p:tav tm="100000">
                                          <p:val>
                                            <p:strVal val="#ppt_y"/>
                                          </p:val>
                                        </p:tav>
                                      </p:tavLst>
                                    </p:anim>
                                  </p:childTnLst>
                                </p:cTn>
                              </p:par>
                            </p:childTnLst>
                          </p:cTn>
                        </p:par>
                        <p:par>
                          <p:cTn id="114" fill="hold">
                            <p:stCondLst>
                              <p:cond delay="6600"/>
                            </p:stCondLst>
                            <p:childTnLst>
                              <p:par>
                                <p:cTn id="115" presetID="2" presetClass="entr" presetSubtype="1" fill="hold" grpId="0" nodeType="afterEffect">
                                  <p:stCondLst>
                                    <p:cond delay="0"/>
                                  </p:stCondLst>
                                  <p:childTnLst>
                                    <p:set>
                                      <p:cBhvr>
                                        <p:cTn id="116" dur="1" fill="hold">
                                          <p:stCondLst>
                                            <p:cond delay="0"/>
                                          </p:stCondLst>
                                        </p:cTn>
                                        <p:tgtEl>
                                          <p:spTgt spid="311465"/>
                                        </p:tgtEl>
                                        <p:attrNameLst>
                                          <p:attrName>style.visibility</p:attrName>
                                        </p:attrNameLst>
                                      </p:cBhvr>
                                      <p:to>
                                        <p:strVal val="visible"/>
                                      </p:to>
                                    </p:set>
                                    <p:anim calcmode="lin" valueType="num">
                                      <p:cBhvr additive="base">
                                        <p:cTn id="117" dur="300" fill="hold"/>
                                        <p:tgtEl>
                                          <p:spTgt spid="311465"/>
                                        </p:tgtEl>
                                        <p:attrNameLst>
                                          <p:attrName>ppt_x</p:attrName>
                                        </p:attrNameLst>
                                      </p:cBhvr>
                                      <p:tavLst>
                                        <p:tav tm="0">
                                          <p:val>
                                            <p:strVal val="#ppt_x"/>
                                          </p:val>
                                        </p:tav>
                                        <p:tav tm="100000">
                                          <p:val>
                                            <p:strVal val="#ppt_x"/>
                                          </p:val>
                                        </p:tav>
                                      </p:tavLst>
                                    </p:anim>
                                    <p:anim calcmode="lin" valueType="num">
                                      <p:cBhvr additive="base">
                                        <p:cTn id="118" dur="300" fill="hold"/>
                                        <p:tgtEl>
                                          <p:spTgt spid="311465"/>
                                        </p:tgtEl>
                                        <p:attrNameLst>
                                          <p:attrName>ppt_y</p:attrName>
                                        </p:attrNameLst>
                                      </p:cBhvr>
                                      <p:tavLst>
                                        <p:tav tm="0">
                                          <p:val>
                                            <p:strVal val="0-#ppt_h/2"/>
                                          </p:val>
                                        </p:tav>
                                        <p:tav tm="100000">
                                          <p:val>
                                            <p:strVal val="#ppt_y"/>
                                          </p:val>
                                        </p:tav>
                                      </p:tavLst>
                                    </p:anim>
                                  </p:childTnLst>
                                </p:cTn>
                              </p:par>
                            </p:childTnLst>
                          </p:cTn>
                        </p:par>
                        <p:par>
                          <p:cTn id="119" fill="hold">
                            <p:stCondLst>
                              <p:cond delay="6900"/>
                            </p:stCondLst>
                            <p:childTnLst>
                              <p:par>
                                <p:cTn id="120" presetID="2" presetClass="entr" presetSubtype="1" fill="hold" grpId="0" nodeType="afterEffect">
                                  <p:stCondLst>
                                    <p:cond delay="0"/>
                                  </p:stCondLst>
                                  <p:childTnLst>
                                    <p:set>
                                      <p:cBhvr>
                                        <p:cTn id="121" dur="1" fill="hold">
                                          <p:stCondLst>
                                            <p:cond delay="0"/>
                                          </p:stCondLst>
                                        </p:cTn>
                                        <p:tgtEl>
                                          <p:spTgt spid="311466"/>
                                        </p:tgtEl>
                                        <p:attrNameLst>
                                          <p:attrName>style.visibility</p:attrName>
                                        </p:attrNameLst>
                                      </p:cBhvr>
                                      <p:to>
                                        <p:strVal val="visible"/>
                                      </p:to>
                                    </p:set>
                                    <p:anim calcmode="lin" valueType="num">
                                      <p:cBhvr additive="base">
                                        <p:cTn id="122" dur="300" fill="hold"/>
                                        <p:tgtEl>
                                          <p:spTgt spid="311466"/>
                                        </p:tgtEl>
                                        <p:attrNameLst>
                                          <p:attrName>ppt_x</p:attrName>
                                        </p:attrNameLst>
                                      </p:cBhvr>
                                      <p:tavLst>
                                        <p:tav tm="0">
                                          <p:val>
                                            <p:strVal val="#ppt_x"/>
                                          </p:val>
                                        </p:tav>
                                        <p:tav tm="100000">
                                          <p:val>
                                            <p:strVal val="#ppt_x"/>
                                          </p:val>
                                        </p:tav>
                                      </p:tavLst>
                                    </p:anim>
                                    <p:anim calcmode="lin" valueType="num">
                                      <p:cBhvr additive="base">
                                        <p:cTn id="123" dur="300" fill="hold"/>
                                        <p:tgtEl>
                                          <p:spTgt spid="311466"/>
                                        </p:tgtEl>
                                        <p:attrNameLst>
                                          <p:attrName>ppt_y</p:attrName>
                                        </p:attrNameLst>
                                      </p:cBhvr>
                                      <p:tavLst>
                                        <p:tav tm="0">
                                          <p:val>
                                            <p:strVal val="0-#ppt_h/2"/>
                                          </p:val>
                                        </p:tav>
                                        <p:tav tm="100000">
                                          <p:val>
                                            <p:strVal val="#ppt_y"/>
                                          </p:val>
                                        </p:tav>
                                      </p:tavLst>
                                    </p:anim>
                                  </p:childTnLst>
                                </p:cTn>
                              </p:par>
                            </p:childTnLst>
                          </p:cTn>
                        </p:par>
                        <p:par>
                          <p:cTn id="124" fill="hold">
                            <p:stCondLst>
                              <p:cond delay="7200"/>
                            </p:stCondLst>
                            <p:childTnLst>
                              <p:par>
                                <p:cTn id="125" presetID="2" presetClass="entr" presetSubtype="1" fill="hold" grpId="0" nodeType="afterEffect">
                                  <p:stCondLst>
                                    <p:cond delay="0"/>
                                  </p:stCondLst>
                                  <p:childTnLst>
                                    <p:set>
                                      <p:cBhvr>
                                        <p:cTn id="126" dur="1" fill="hold">
                                          <p:stCondLst>
                                            <p:cond delay="0"/>
                                          </p:stCondLst>
                                        </p:cTn>
                                        <p:tgtEl>
                                          <p:spTgt spid="311467"/>
                                        </p:tgtEl>
                                        <p:attrNameLst>
                                          <p:attrName>style.visibility</p:attrName>
                                        </p:attrNameLst>
                                      </p:cBhvr>
                                      <p:to>
                                        <p:strVal val="visible"/>
                                      </p:to>
                                    </p:set>
                                    <p:anim calcmode="lin" valueType="num">
                                      <p:cBhvr additive="base">
                                        <p:cTn id="127" dur="300" fill="hold"/>
                                        <p:tgtEl>
                                          <p:spTgt spid="311467"/>
                                        </p:tgtEl>
                                        <p:attrNameLst>
                                          <p:attrName>ppt_x</p:attrName>
                                        </p:attrNameLst>
                                      </p:cBhvr>
                                      <p:tavLst>
                                        <p:tav tm="0">
                                          <p:val>
                                            <p:strVal val="#ppt_x"/>
                                          </p:val>
                                        </p:tav>
                                        <p:tav tm="100000">
                                          <p:val>
                                            <p:strVal val="#ppt_x"/>
                                          </p:val>
                                        </p:tav>
                                      </p:tavLst>
                                    </p:anim>
                                    <p:anim calcmode="lin" valueType="num">
                                      <p:cBhvr additive="base">
                                        <p:cTn id="128" dur="300" fill="hold"/>
                                        <p:tgtEl>
                                          <p:spTgt spid="311467"/>
                                        </p:tgtEl>
                                        <p:attrNameLst>
                                          <p:attrName>ppt_y</p:attrName>
                                        </p:attrNameLst>
                                      </p:cBhvr>
                                      <p:tavLst>
                                        <p:tav tm="0">
                                          <p:val>
                                            <p:strVal val="0-#ppt_h/2"/>
                                          </p:val>
                                        </p:tav>
                                        <p:tav tm="100000">
                                          <p:val>
                                            <p:strVal val="#ppt_y"/>
                                          </p:val>
                                        </p:tav>
                                      </p:tavLst>
                                    </p:anim>
                                  </p:childTnLst>
                                </p:cTn>
                              </p:par>
                            </p:childTnLst>
                          </p:cTn>
                        </p:par>
                        <p:par>
                          <p:cTn id="129" fill="hold">
                            <p:stCondLst>
                              <p:cond delay="7500"/>
                            </p:stCondLst>
                            <p:childTnLst>
                              <p:par>
                                <p:cTn id="130" presetID="2" presetClass="entr" presetSubtype="3" fill="hold" grpId="0" nodeType="afterEffect">
                                  <p:stCondLst>
                                    <p:cond delay="0"/>
                                  </p:stCondLst>
                                  <p:childTnLst>
                                    <p:set>
                                      <p:cBhvr>
                                        <p:cTn id="131" dur="1" fill="hold">
                                          <p:stCondLst>
                                            <p:cond delay="0"/>
                                          </p:stCondLst>
                                        </p:cTn>
                                        <p:tgtEl>
                                          <p:spTgt spid="311468"/>
                                        </p:tgtEl>
                                        <p:attrNameLst>
                                          <p:attrName>style.visibility</p:attrName>
                                        </p:attrNameLst>
                                      </p:cBhvr>
                                      <p:to>
                                        <p:strVal val="visible"/>
                                      </p:to>
                                    </p:set>
                                    <p:anim calcmode="lin" valueType="num">
                                      <p:cBhvr additive="base">
                                        <p:cTn id="132" dur="300" fill="hold"/>
                                        <p:tgtEl>
                                          <p:spTgt spid="311468"/>
                                        </p:tgtEl>
                                        <p:attrNameLst>
                                          <p:attrName>ppt_x</p:attrName>
                                        </p:attrNameLst>
                                      </p:cBhvr>
                                      <p:tavLst>
                                        <p:tav tm="0">
                                          <p:val>
                                            <p:strVal val="1+#ppt_w/2"/>
                                          </p:val>
                                        </p:tav>
                                        <p:tav tm="100000">
                                          <p:val>
                                            <p:strVal val="#ppt_x"/>
                                          </p:val>
                                        </p:tav>
                                      </p:tavLst>
                                    </p:anim>
                                    <p:anim calcmode="lin" valueType="num">
                                      <p:cBhvr additive="base">
                                        <p:cTn id="133" dur="300" fill="hold"/>
                                        <p:tgtEl>
                                          <p:spTgt spid="311468"/>
                                        </p:tgtEl>
                                        <p:attrNameLst>
                                          <p:attrName>ppt_y</p:attrName>
                                        </p:attrNameLst>
                                      </p:cBhvr>
                                      <p:tavLst>
                                        <p:tav tm="0">
                                          <p:val>
                                            <p:strVal val="0-#ppt_h/2"/>
                                          </p:val>
                                        </p:tav>
                                        <p:tav tm="100000">
                                          <p:val>
                                            <p:strVal val="#ppt_y"/>
                                          </p:val>
                                        </p:tav>
                                      </p:tavLst>
                                    </p:anim>
                                  </p:childTnLst>
                                </p:cTn>
                              </p:par>
                            </p:childTnLst>
                          </p:cTn>
                        </p:par>
                        <p:par>
                          <p:cTn id="134" fill="hold">
                            <p:stCondLst>
                              <p:cond delay="7800"/>
                            </p:stCondLst>
                            <p:childTnLst>
                              <p:par>
                                <p:cTn id="135" presetID="2" presetClass="entr" presetSubtype="2" fill="hold" grpId="0" nodeType="afterEffect">
                                  <p:stCondLst>
                                    <p:cond delay="0"/>
                                  </p:stCondLst>
                                  <p:childTnLst>
                                    <p:set>
                                      <p:cBhvr>
                                        <p:cTn id="136" dur="1" fill="hold">
                                          <p:stCondLst>
                                            <p:cond delay="0"/>
                                          </p:stCondLst>
                                        </p:cTn>
                                        <p:tgtEl>
                                          <p:spTgt spid="311473"/>
                                        </p:tgtEl>
                                        <p:attrNameLst>
                                          <p:attrName>style.visibility</p:attrName>
                                        </p:attrNameLst>
                                      </p:cBhvr>
                                      <p:to>
                                        <p:strVal val="visible"/>
                                      </p:to>
                                    </p:set>
                                    <p:anim calcmode="lin" valueType="num">
                                      <p:cBhvr additive="base">
                                        <p:cTn id="137" dur="300" fill="hold"/>
                                        <p:tgtEl>
                                          <p:spTgt spid="311473"/>
                                        </p:tgtEl>
                                        <p:attrNameLst>
                                          <p:attrName>ppt_x</p:attrName>
                                        </p:attrNameLst>
                                      </p:cBhvr>
                                      <p:tavLst>
                                        <p:tav tm="0">
                                          <p:val>
                                            <p:strVal val="1+#ppt_w/2"/>
                                          </p:val>
                                        </p:tav>
                                        <p:tav tm="100000">
                                          <p:val>
                                            <p:strVal val="#ppt_x"/>
                                          </p:val>
                                        </p:tav>
                                      </p:tavLst>
                                    </p:anim>
                                    <p:anim calcmode="lin" valueType="num">
                                      <p:cBhvr additive="base">
                                        <p:cTn id="138" dur="300" fill="hold"/>
                                        <p:tgtEl>
                                          <p:spTgt spid="311473"/>
                                        </p:tgtEl>
                                        <p:attrNameLst>
                                          <p:attrName>ppt_y</p:attrName>
                                        </p:attrNameLst>
                                      </p:cBhvr>
                                      <p:tavLst>
                                        <p:tav tm="0">
                                          <p:val>
                                            <p:strVal val="#ppt_y"/>
                                          </p:val>
                                        </p:tav>
                                        <p:tav tm="100000">
                                          <p:val>
                                            <p:strVal val="#ppt_y"/>
                                          </p:val>
                                        </p:tav>
                                      </p:tavLst>
                                    </p:anim>
                                  </p:childTnLst>
                                </p:cTn>
                              </p:par>
                            </p:childTnLst>
                          </p:cTn>
                        </p:par>
                        <p:par>
                          <p:cTn id="139" fill="hold">
                            <p:stCondLst>
                              <p:cond delay="8100"/>
                            </p:stCondLst>
                            <p:childTnLst>
                              <p:par>
                                <p:cTn id="140" presetID="2" presetClass="entr" presetSubtype="2" fill="hold" grpId="0" nodeType="afterEffect">
                                  <p:stCondLst>
                                    <p:cond delay="0"/>
                                  </p:stCondLst>
                                  <p:childTnLst>
                                    <p:set>
                                      <p:cBhvr>
                                        <p:cTn id="141" dur="1" fill="hold">
                                          <p:stCondLst>
                                            <p:cond delay="0"/>
                                          </p:stCondLst>
                                        </p:cTn>
                                        <p:tgtEl>
                                          <p:spTgt spid="311487"/>
                                        </p:tgtEl>
                                        <p:attrNameLst>
                                          <p:attrName>style.visibility</p:attrName>
                                        </p:attrNameLst>
                                      </p:cBhvr>
                                      <p:to>
                                        <p:strVal val="visible"/>
                                      </p:to>
                                    </p:set>
                                    <p:anim calcmode="lin" valueType="num">
                                      <p:cBhvr additive="base">
                                        <p:cTn id="142" dur="300" fill="hold"/>
                                        <p:tgtEl>
                                          <p:spTgt spid="311487"/>
                                        </p:tgtEl>
                                        <p:attrNameLst>
                                          <p:attrName>ppt_x</p:attrName>
                                        </p:attrNameLst>
                                      </p:cBhvr>
                                      <p:tavLst>
                                        <p:tav tm="0">
                                          <p:val>
                                            <p:strVal val="1+#ppt_w/2"/>
                                          </p:val>
                                        </p:tav>
                                        <p:tav tm="100000">
                                          <p:val>
                                            <p:strVal val="#ppt_x"/>
                                          </p:val>
                                        </p:tav>
                                      </p:tavLst>
                                    </p:anim>
                                    <p:anim calcmode="lin" valueType="num">
                                      <p:cBhvr additive="base">
                                        <p:cTn id="143" dur="300" fill="hold"/>
                                        <p:tgtEl>
                                          <p:spTgt spid="311487"/>
                                        </p:tgtEl>
                                        <p:attrNameLst>
                                          <p:attrName>ppt_y</p:attrName>
                                        </p:attrNameLst>
                                      </p:cBhvr>
                                      <p:tavLst>
                                        <p:tav tm="0">
                                          <p:val>
                                            <p:strVal val="#ppt_y"/>
                                          </p:val>
                                        </p:tav>
                                        <p:tav tm="100000">
                                          <p:val>
                                            <p:strVal val="#ppt_y"/>
                                          </p:val>
                                        </p:tav>
                                      </p:tavLst>
                                    </p:anim>
                                  </p:childTnLst>
                                </p:cTn>
                              </p:par>
                            </p:childTnLst>
                          </p:cTn>
                        </p:par>
                        <p:par>
                          <p:cTn id="144" fill="hold">
                            <p:stCondLst>
                              <p:cond delay="8400"/>
                            </p:stCondLst>
                            <p:childTnLst>
                              <p:par>
                                <p:cTn id="145" presetID="2" presetClass="entr" presetSubtype="2" fill="hold" grpId="0" nodeType="afterEffect">
                                  <p:stCondLst>
                                    <p:cond delay="0"/>
                                  </p:stCondLst>
                                  <p:childTnLst>
                                    <p:set>
                                      <p:cBhvr>
                                        <p:cTn id="146" dur="1" fill="hold">
                                          <p:stCondLst>
                                            <p:cond delay="0"/>
                                          </p:stCondLst>
                                        </p:cTn>
                                        <p:tgtEl>
                                          <p:spTgt spid="311480"/>
                                        </p:tgtEl>
                                        <p:attrNameLst>
                                          <p:attrName>style.visibility</p:attrName>
                                        </p:attrNameLst>
                                      </p:cBhvr>
                                      <p:to>
                                        <p:strVal val="visible"/>
                                      </p:to>
                                    </p:set>
                                    <p:anim calcmode="lin" valueType="num">
                                      <p:cBhvr additive="base">
                                        <p:cTn id="147" dur="300" fill="hold"/>
                                        <p:tgtEl>
                                          <p:spTgt spid="311480"/>
                                        </p:tgtEl>
                                        <p:attrNameLst>
                                          <p:attrName>ppt_x</p:attrName>
                                        </p:attrNameLst>
                                      </p:cBhvr>
                                      <p:tavLst>
                                        <p:tav tm="0">
                                          <p:val>
                                            <p:strVal val="1+#ppt_w/2"/>
                                          </p:val>
                                        </p:tav>
                                        <p:tav tm="100000">
                                          <p:val>
                                            <p:strVal val="#ppt_x"/>
                                          </p:val>
                                        </p:tav>
                                      </p:tavLst>
                                    </p:anim>
                                    <p:anim calcmode="lin" valueType="num">
                                      <p:cBhvr additive="base">
                                        <p:cTn id="148" dur="300" fill="hold"/>
                                        <p:tgtEl>
                                          <p:spTgt spid="311480"/>
                                        </p:tgtEl>
                                        <p:attrNameLst>
                                          <p:attrName>ppt_y</p:attrName>
                                        </p:attrNameLst>
                                      </p:cBhvr>
                                      <p:tavLst>
                                        <p:tav tm="0">
                                          <p:val>
                                            <p:strVal val="#ppt_y"/>
                                          </p:val>
                                        </p:tav>
                                        <p:tav tm="100000">
                                          <p:val>
                                            <p:strVal val="#ppt_y"/>
                                          </p:val>
                                        </p:tav>
                                      </p:tavLst>
                                    </p:anim>
                                  </p:childTnLst>
                                </p:cTn>
                              </p:par>
                            </p:childTnLst>
                          </p:cTn>
                        </p:par>
                        <p:par>
                          <p:cTn id="149" fill="hold">
                            <p:stCondLst>
                              <p:cond delay="8700"/>
                            </p:stCondLst>
                            <p:childTnLst>
                              <p:par>
                                <p:cTn id="150" presetID="2" presetClass="entr" presetSubtype="6" fill="hold" grpId="0" nodeType="afterEffect">
                                  <p:stCondLst>
                                    <p:cond delay="0"/>
                                  </p:stCondLst>
                                  <p:childTnLst>
                                    <p:set>
                                      <p:cBhvr>
                                        <p:cTn id="151" dur="1" fill="hold">
                                          <p:stCondLst>
                                            <p:cond delay="0"/>
                                          </p:stCondLst>
                                        </p:cTn>
                                        <p:tgtEl>
                                          <p:spTgt spid="311493"/>
                                        </p:tgtEl>
                                        <p:attrNameLst>
                                          <p:attrName>style.visibility</p:attrName>
                                        </p:attrNameLst>
                                      </p:cBhvr>
                                      <p:to>
                                        <p:strVal val="visible"/>
                                      </p:to>
                                    </p:set>
                                    <p:anim calcmode="lin" valueType="num">
                                      <p:cBhvr additive="base">
                                        <p:cTn id="152" dur="300" fill="hold"/>
                                        <p:tgtEl>
                                          <p:spTgt spid="311493"/>
                                        </p:tgtEl>
                                        <p:attrNameLst>
                                          <p:attrName>ppt_x</p:attrName>
                                        </p:attrNameLst>
                                      </p:cBhvr>
                                      <p:tavLst>
                                        <p:tav tm="0">
                                          <p:val>
                                            <p:strVal val="1+#ppt_w/2"/>
                                          </p:val>
                                        </p:tav>
                                        <p:tav tm="100000">
                                          <p:val>
                                            <p:strVal val="#ppt_x"/>
                                          </p:val>
                                        </p:tav>
                                      </p:tavLst>
                                    </p:anim>
                                    <p:anim calcmode="lin" valueType="num">
                                      <p:cBhvr additive="base">
                                        <p:cTn id="153" dur="300" fill="hold"/>
                                        <p:tgtEl>
                                          <p:spTgt spid="311493"/>
                                        </p:tgtEl>
                                        <p:attrNameLst>
                                          <p:attrName>ppt_y</p:attrName>
                                        </p:attrNameLst>
                                      </p:cBhvr>
                                      <p:tavLst>
                                        <p:tav tm="0">
                                          <p:val>
                                            <p:strVal val="1+#ppt_h/2"/>
                                          </p:val>
                                        </p:tav>
                                        <p:tav tm="100000">
                                          <p:val>
                                            <p:strVal val="#ppt_y"/>
                                          </p:val>
                                        </p:tav>
                                      </p:tavLst>
                                    </p:anim>
                                  </p:childTnLst>
                                </p:cTn>
                              </p:par>
                            </p:childTnLst>
                          </p:cTn>
                        </p:par>
                        <p:par>
                          <p:cTn id="154" fill="hold">
                            <p:stCondLst>
                              <p:cond delay="9000"/>
                            </p:stCondLst>
                            <p:childTnLst>
                              <p:par>
                                <p:cTn id="155" presetID="23" presetClass="entr" presetSubtype="16" fill="hold" nodeType="afterEffect">
                                  <p:stCondLst>
                                    <p:cond delay="0"/>
                                  </p:stCondLst>
                                  <p:childTnLst>
                                    <p:set>
                                      <p:cBhvr>
                                        <p:cTn id="156" dur="1" fill="hold">
                                          <p:stCondLst>
                                            <p:cond delay="0"/>
                                          </p:stCondLst>
                                        </p:cTn>
                                        <p:tgtEl>
                                          <p:spTgt spid="3"/>
                                        </p:tgtEl>
                                        <p:attrNameLst>
                                          <p:attrName>style.visibility</p:attrName>
                                        </p:attrNameLst>
                                      </p:cBhvr>
                                      <p:to>
                                        <p:strVal val="visible"/>
                                      </p:to>
                                    </p:set>
                                    <p:anim calcmode="lin" valueType="num">
                                      <p:cBhvr>
                                        <p:cTn id="157" dur="500" fill="hold"/>
                                        <p:tgtEl>
                                          <p:spTgt spid="3"/>
                                        </p:tgtEl>
                                        <p:attrNameLst>
                                          <p:attrName>ppt_w</p:attrName>
                                        </p:attrNameLst>
                                      </p:cBhvr>
                                      <p:tavLst>
                                        <p:tav tm="0">
                                          <p:val>
                                            <p:fltVal val="0"/>
                                          </p:val>
                                        </p:tav>
                                        <p:tav tm="100000">
                                          <p:val>
                                            <p:strVal val="#ppt_w"/>
                                          </p:val>
                                        </p:tav>
                                      </p:tavLst>
                                    </p:anim>
                                    <p:anim calcmode="lin" valueType="num">
                                      <p:cBhvr>
                                        <p:cTn id="158" dur="500" fill="hold"/>
                                        <p:tgtEl>
                                          <p:spTgt spid="3"/>
                                        </p:tgtEl>
                                        <p:attrNameLst>
                                          <p:attrName>ppt_h</p:attrName>
                                        </p:attrNameLst>
                                      </p:cBhvr>
                                      <p:tavLst>
                                        <p:tav tm="0">
                                          <p:val>
                                            <p:fltVal val="0"/>
                                          </p:val>
                                        </p:tav>
                                        <p:tav tm="100000">
                                          <p:val>
                                            <p:strVal val="#ppt_h"/>
                                          </p:val>
                                        </p:tav>
                                      </p:tavLst>
                                    </p:anim>
                                  </p:childTnLst>
                                </p:cTn>
                              </p:par>
                            </p:childTnLst>
                          </p:cTn>
                        </p:par>
                        <p:par>
                          <p:cTn id="159" fill="hold">
                            <p:stCondLst>
                              <p:cond delay="9500"/>
                            </p:stCondLst>
                            <p:childTnLst>
                              <p:par>
                                <p:cTn id="160" presetID="23" presetClass="entr" presetSubtype="16" fill="hold" nodeType="afterEffect">
                                  <p:stCondLst>
                                    <p:cond delay="0"/>
                                  </p:stCondLst>
                                  <p:childTnLst>
                                    <p:set>
                                      <p:cBhvr>
                                        <p:cTn id="161" dur="1" fill="hold">
                                          <p:stCondLst>
                                            <p:cond delay="0"/>
                                          </p:stCondLst>
                                        </p:cTn>
                                        <p:tgtEl>
                                          <p:spTgt spid="2"/>
                                        </p:tgtEl>
                                        <p:attrNameLst>
                                          <p:attrName>style.visibility</p:attrName>
                                        </p:attrNameLst>
                                      </p:cBhvr>
                                      <p:to>
                                        <p:strVal val="visible"/>
                                      </p:to>
                                    </p:set>
                                    <p:anim calcmode="lin" valueType="num">
                                      <p:cBhvr>
                                        <p:cTn id="162" dur="500" fill="hold"/>
                                        <p:tgtEl>
                                          <p:spTgt spid="2"/>
                                        </p:tgtEl>
                                        <p:attrNameLst>
                                          <p:attrName>ppt_w</p:attrName>
                                        </p:attrNameLst>
                                      </p:cBhvr>
                                      <p:tavLst>
                                        <p:tav tm="0">
                                          <p:val>
                                            <p:fltVal val="0"/>
                                          </p:val>
                                        </p:tav>
                                        <p:tav tm="100000">
                                          <p:val>
                                            <p:strVal val="#ppt_w"/>
                                          </p:val>
                                        </p:tav>
                                      </p:tavLst>
                                    </p:anim>
                                    <p:anim calcmode="lin" valueType="num">
                                      <p:cBhvr>
                                        <p:cTn id="163" dur="500" fill="hold"/>
                                        <p:tgtEl>
                                          <p:spTgt spid="2"/>
                                        </p:tgtEl>
                                        <p:attrNameLst>
                                          <p:attrName>ppt_h</p:attrName>
                                        </p:attrNameLst>
                                      </p:cBhvr>
                                      <p:tavLst>
                                        <p:tav tm="0">
                                          <p:val>
                                            <p:fltVal val="0"/>
                                          </p:val>
                                        </p:tav>
                                        <p:tav tm="100000">
                                          <p:val>
                                            <p:strVal val="#ppt_h"/>
                                          </p:val>
                                        </p:tav>
                                      </p:tavLst>
                                    </p:anim>
                                  </p:childTnLst>
                                </p:cTn>
                              </p:par>
                            </p:childTnLst>
                          </p:cTn>
                        </p:par>
                        <p:par>
                          <p:cTn id="164" fill="hold">
                            <p:stCondLst>
                              <p:cond delay="10000"/>
                            </p:stCondLst>
                            <p:childTnLst>
                              <p:par>
                                <p:cTn id="165" presetID="23" presetClass="entr" presetSubtype="16" fill="hold" nodeType="afterEffect">
                                  <p:stCondLst>
                                    <p:cond delay="0"/>
                                  </p:stCondLst>
                                  <p:childTnLst>
                                    <p:set>
                                      <p:cBhvr>
                                        <p:cTn id="166" dur="1" fill="hold">
                                          <p:stCondLst>
                                            <p:cond delay="0"/>
                                          </p:stCondLst>
                                        </p:cTn>
                                        <p:tgtEl>
                                          <p:spTgt spid="6"/>
                                        </p:tgtEl>
                                        <p:attrNameLst>
                                          <p:attrName>style.visibility</p:attrName>
                                        </p:attrNameLst>
                                      </p:cBhvr>
                                      <p:to>
                                        <p:strVal val="visible"/>
                                      </p:to>
                                    </p:set>
                                    <p:anim calcmode="lin" valueType="num">
                                      <p:cBhvr>
                                        <p:cTn id="167" dur="500" fill="hold"/>
                                        <p:tgtEl>
                                          <p:spTgt spid="6"/>
                                        </p:tgtEl>
                                        <p:attrNameLst>
                                          <p:attrName>ppt_w</p:attrName>
                                        </p:attrNameLst>
                                      </p:cBhvr>
                                      <p:tavLst>
                                        <p:tav tm="0">
                                          <p:val>
                                            <p:fltVal val="0"/>
                                          </p:val>
                                        </p:tav>
                                        <p:tav tm="100000">
                                          <p:val>
                                            <p:strVal val="#ppt_w"/>
                                          </p:val>
                                        </p:tav>
                                      </p:tavLst>
                                    </p:anim>
                                    <p:anim calcmode="lin" valueType="num">
                                      <p:cBhvr>
                                        <p:cTn id="168" dur="500" fill="hold"/>
                                        <p:tgtEl>
                                          <p:spTgt spid="6"/>
                                        </p:tgtEl>
                                        <p:attrNameLst>
                                          <p:attrName>ppt_h</p:attrName>
                                        </p:attrNameLst>
                                      </p:cBhvr>
                                      <p:tavLst>
                                        <p:tav tm="0">
                                          <p:val>
                                            <p:fltVal val="0"/>
                                          </p:val>
                                        </p:tav>
                                        <p:tav tm="100000">
                                          <p:val>
                                            <p:strVal val="#ppt_h"/>
                                          </p:val>
                                        </p:tav>
                                      </p:tavLst>
                                    </p:anim>
                                  </p:childTnLst>
                                </p:cTn>
                              </p:par>
                            </p:childTnLst>
                          </p:cTn>
                        </p:par>
                        <p:par>
                          <p:cTn id="169" fill="hold">
                            <p:stCondLst>
                              <p:cond delay="10500"/>
                            </p:stCondLst>
                            <p:childTnLst>
                              <p:par>
                                <p:cTn id="170" presetID="23" presetClass="entr" presetSubtype="16" fill="hold" nodeType="afterEffect">
                                  <p:stCondLst>
                                    <p:cond delay="0"/>
                                  </p:stCondLst>
                                  <p:childTnLst>
                                    <p:set>
                                      <p:cBhvr>
                                        <p:cTn id="171" dur="1" fill="hold">
                                          <p:stCondLst>
                                            <p:cond delay="0"/>
                                          </p:stCondLst>
                                        </p:cTn>
                                        <p:tgtEl>
                                          <p:spTgt spid="8"/>
                                        </p:tgtEl>
                                        <p:attrNameLst>
                                          <p:attrName>style.visibility</p:attrName>
                                        </p:attrNameLst>
                                      </p:cBhvr>
                                      <p:to>
                                        <p:strVal val="visible"/>
                                      </p:to>
                                    </p:set>
                                    <p:anim calcmode="lin" valueType="num">
                                      <p:cBhvr>
                                        <p:cTn id="172" dur="500" fill="hold"/>
                                        <p:tgtEl>
                                          <p:spTgt spid="8"/>
                                        </p:tgtEl>
                                        <p:attrNameLst>
                                          <p:attrName>ppt_w</p:attrName>
                                        </p:attrNameLst>
                                      </p:cBhvr>
                                      <p:tavLst>
                                        <p:tav tm="0">
                                          <p:val>
                                            <p:fltVal val="0"/>
                                          </p:val>
                                        </p:tav>
                                        <p:tav tm="100000">
                                          <p:val>
                                            <p:strVal val="#ppt_w"/>
                                          </p:val>
                                        </p:tav>
                                      </p:tavLst>
                                    </p:anim>
                                    <p:anim calcmode="lin" valueType="num">
                                      <p:cBhvr>
                                        <p:cTn id="173" dur="500" fill="hold"/>
                                        <p:tgtEl>
                                          <p:spTgt spid="8"/>
                                        </p:tgtEl>
                                        <p:attrNameLst>
                                          <p:attrName>ppt_h</p:attrName>
                                        </p:attrNameLst>
                                      </p:cBhvr>
                                      <p:tavLst>
                                        <p:tav tm="0">
                                          <p:val>
                                            <p:fltVal val="0"/>
                                          </p:val>
                                        </p:tav>
                                        <p:tav tm="100000">
                                          <p:val>
                                            <p:strVal val="#ppt_h"/>
                                          </p:val>
                                        </p:tav>
                                      </p:tavLst>
                                    </p:anim>
                                  </p:childTnLst>
                                </p:cTn>
                              </p:par>
                            </p:childTnLst>
                          </p:cTn>
                        </p:par>
                        <p:par>
                          <p:cTn id="174" fill="hold">
                            <p:stCondLst>
                              <p:cond delay="11000"/>
                            </p:stCondLst>
                            <p:childTnLst>
                              <p:par>
                                <p:cTn id="175" presetID="23" presetClass="entr" presetSubtype="16" fill="hold" nodeType="afterEffect">
                                  <p:stCondLst>
                                    <p:cond delay="0"/>
                                  </p:stCondLst>
                                  <p:childTnLst>
                                    <p:set>
                                      <p:cBhvr>
                                        <p:cTn id="176" dur="1" fill="hold">
                                          <p:stCondLst>
                                            <p:cond delay="0"/>
                                          </p:stCondLst>
                                        </p:cTn>
                                        <p:tgtEl>
                                          <p:spTgt spid="5"/>
                                        </p:tgtEl>
                                        <p:attrNameLst>
                                          <p:attrName>style.visibility</p:attrName>
                                        </p:attrNameLst>
                                      </p:cBhvr>
                                      <p:to>
                                        <p:strVal val="visible"/>
                                      </p:to>
                                    </p:set>
                                    <p:anim calcmode="lin" valueType="num">
                                      <p:cBhvr>
                                        <p:cTn id="177" dur="500" fill="hold"/>
                                        <p:tgtEl>
                                          <p:spTgt spid="5"/>
                                        </p:tgtEl>
                                        <p:attrNameLst>
                                          <p:attrName>ppt_w</p:attrName>
                                        </p:attrNameLst>
                                      </p:cBhvr>
                                      <p:tavLst>
                                        <p:tav tm="0">
                                          <p:val>
                                            <p:fltVal val="0"/>
                                          </p:val>
                                        </p:tav>
                                        <p:tav tm="100000">
                                          <p:val>
                                            <p:strVal val="#ppt_w"/>
                                          </p:val>
                                        </p:tav>
                                      </p:tavLst>
                                    </p:anim>
                                    <p:anim calcmode="lin" valueType="num">
                                      <p:cBhvr>
                                        <p:cTn id="17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463" grpId="0" animBg="1"/>
      <p:bldP spid="311464" grpId="0" animBg="1"/>
      <p:bldP spid="311465" grpId="0" animBg="1"/>
      <p:bldP spid="311466" grpId="0" animBg="1"/>
      <p:bldP spid="311467" grpId="0" animBg="1"/>
      <p:bldP spid="311468" grpId="0" animBg="1"/>
      <p:bldP spid="311469" grpId="0" animBg="1"/>
      <p:bldP spid="311470" grpId="0" animBg="1"/>
      <p:bldP spid="311471" grpId="0" animBg="1"/>
      <p:bldP spid="311472" grpId="0" animBg="1"/>
      <p:bldP spid="311473" grpId="0" animBg="1"/>
      <p:bldP spid="311474" grpId="0" animBg="1"/>
      <p:bldP spid="311475" grpId="0" animBg="1"/>
      <p:bldP spid="311476" grpId="0" animBg="1"/>
      <p:bldP spid="311477" grpId="0" animBg="1"/>
      <p:bldP spid="311478" grpId="0" animBg="1"/>
      <p:bldP spid="311479" grpId="0" animBg="1"/>
      <p:bldP spid="311480" grpId="0" animBg="1"/>
      <p:bldP spid="311481" grpId="0" animBg="1"/>
      <p:bldP spid="311482" grpId="0" animBg="1"/>
      <p:bldP spid="311483" grpId="0" animBg="1"/>
      <p:bldP spid="311485" grpId="0" animBg="1"/>
      <p:bldP spid="311486" grpId="0" animBg="1"/>
      <p:bldP spid="311487" grpId="0" animBg="1"/>
      <p:bldP spid="311488" grpId="0" animBg="1"/>
      <p:bldP spid="311489" grpId="0" animBg="1"/>
      <p:bldP spid="311490" grpId="0" animBg="1"/>
      <p:bldP spid="311491" grpId="0" animBg="1"/>
      <p:bldP spid="311492" grpId="0" animBg="1"/>
      <p:bldP spid="31149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3" name="Rectangle 3"/>
          <p:cNvSpPr>
            <a:spLocks noGrp="1" noChangeArrowheads="1"/>
          </p:cNvSpPr>
          <p:nvPr>
            <p:ph type="title"/>
          </p:nvPr>
        </p:nvSpPr>
        <p:spPr>
          <a:xfrm>
            <a:off x="914400" y="0"/>
            <a:ext cx="7772400" cy="692696"/>
          </a:xfrm>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      Ionic lattices and crystals</a:t>
            </a:r>
          </a:p>
        </p:txBody>
      </p:sp>
      <p:sp>
        <p:nvSpPr>
          <p:cNvPr id="307204" name="Rectangle 4"/>
          <p:cNvSpPr>
            <a:spLocks noChangeArrowheads="1"/>
          </p:cNvSpPr>
          <p:nvPr/>
        </p:nvSpPr>
        <p:spPr bwMode="auto">
          <a:xfrm>
            <a:off x="568325" y="701675"/>
            <a:ext cx="8037513" cy="822325"/>
          </a:xfrm>
          <a:prstGeom prst="rect">
            <a:avLst/>
          </a:prstGeom>
          <a:noFill/>
          <a:ln w="9525" algn="ctr">
            <a:noFill/>
            <a:miter lim="800000"/>
            <a:headEnd/>
            <a:tailEnd/>
          </a:ln>
          <a:effectLst/>
        </p:spPr>
        <p:txBody>
          <a:bodyPr>
            <a:spAutoFit/>
          </a:bodyPr>
          <a:lstStyle/>
          <a:p>
            <a:pPr eaLnBrk="1" hangingPunct="1">
              <a:spcBef>
                <a:spcPct val="20000"/>
              </a:spcBef>
            </a:pPr>
            <a:r>
              <a:rPr lang="en-GB" dirty="0"/>
              <a:t>The structure of the lattice means that the ionic compound forms a crystal. This has flat sides and straight edges.</a:t>
            </a:r>
          </a:p>
        </p:txBody>
      </p:sp>
      <p:sp>
        <p:nvSpPr>
          <p:cNvPr id="307205" name="Oval 5"/>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307207" name="Rectangle 7"/>
          <p:cNvSpPr>
            <a:spLocks noChangeArrowheads="1"/>
          </p:cNvSpPr>
          <p:nvPr/>
        </p:nvSpPr>
        <p:spPr bwMode="auto">
          <a:xfrm>
            <a:off x="1371600" y="2619375"/>
            <a:ext cx="1714500" cy="1581150"/>
          </a:xfrm>
          <a:prstGeom prst="rect">
            <a:avLst/>
          </a:prstGeom>
          <a:noFill/>
          <a:ln w="38100" algn="ctr">
            <a:noFill/>
            <a:miter lim="800000"/>
            <a:headEnd/>
            <a:tailEnd/>
          </a:ln>
          <a:effectLst/>
        </p:spPr>
        <p:txBody>
          <a:bodyPr wrap="none" anchor="ctr">
            <a:spAutoFit/>
          </a:bodyPr>
          <a:lstStyle/>
          <a:p>
            <a:endParaRPr lang="en-GB"/>
          </a:p>
        </p:txBody>
      </p:sp>
      <p:sp>
        <p:nvSpPr>
          <p:cNvPr id="307212" name="Rectangle 12"/>
          <p:cNvSpPr>
            <a:spLocks noChangeArrowheads="1"/>
          </p:cNvSpPr>
          <p:nvPr/>
        </p:nvSpPr>
        <p:spPr bwMode="auto">
          <a:xfrm>
            <a:off x="568325" y="5578475"/>
            <a:ext cx="8037513" cy="457200"/>
          </a:xfrm>
          <a:prstGeom prst="rect">
            <a:avLst/>
          </a:prstGeom>
          <a:noFill/>
          <a:ln w="9525" algn="ctr">
            <a:noFill/>
            <a:miter lim="800000"/>
            <a:headEnd/>
            <a:tailEnd/>
          </a:ln>
          <a:effectLst/>
        </p:spPr>
        <p:txBody>
          <a:bodyPr>
            <a:spAutoFit/>
          </a:bodyPr>
          <a:lstStyle/>
          <a:p>
            <a:pPr eaLnBrk="1" hangingPunct="1">
              <a:spcBef>
                <a:spcPct val="20000"/>
              </a:spcBef>
            </a:pPr>
            <a:r>
              <a:rPr lang="en-GB" b="1"/>
              <a:t>All</a:t>
            </a:r>
            <a:r>
              <a:rPr lang="en-GB"/>
              <a:t> ionic compounds form lattices and crystals when solid.</a:t>
            </a:r>
          </a:p>
        </p:txBody>
      </p:sp>
      <p:sp>
        <p:nvSpPr>
          <p:cNvPr id="307217" name="Text Box 17"/>
          <p:cNvSpPr txBox="1">
            <a:spLocks noChangeArrowheads="1"/>
          </p:cNvSpPr>
          <p:nvPr/>
        </p:nvSpPr>
        <p:spPr bwMode="auto">
          <a:xfrm>
            <a:off x="6254750" y="3011488"/>
            <a:ext cx="2889250" cy="822325"/>
          </a:xfrm>
          <a:prstGeom prst="rect">
            <a:avLst/>
          </a:prstGeom>
          <a:noFill/>
          <a:ln w="38100" algn="ctr">
            <a:noFill/>
            <a:miter lim="800000"/>
            <a:headEnd/>
            <a:tailEnd/>
          </a:ln>
          <a:effectLst/>
        </p:spPr>
        <p:txBody>
          <a:bodyPr>
            <a:spAutoFit/>
          </a:bodyPr>
          <a:lstStyle/>
          <a:p>
            <a:r>
              <a:rPr lang="en-GB"/>
              <a:t>These are crystals of sodium chloride.</a:t>
            </a:r>
          </a:p>
        </p:txBody>
      </p:sp>
      <p:pic>
        <p:nvPicPr>
          <p:cNvPr id="307218" name="Picture 18" descr="nacl_crystals_SPL_caption"/>
          <p:cNvPicPr>
            <a:picLocks noChangeAspect="1" noChangeArrowheads="1"/>
          </p:cNvPicPr>
          <p:nvPr/>
        </p:nvPicPr>
        <p:blipFill>
          <a:blip r:embed="rId3" cstate="print"/>
          <a:srcRect/>
          <a:stretch>
            <a:fillRect/>
          </a:stretch>
        </p:blipFill>
        <p:spPr bwMode="auto">
          <a:xfrm>
            <a:off x="568325" y="1638300"/>
            <a:ext cx="5532438" cy="37798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218"/>
                                        </p:tgtEl>
                                        <p:attrNameLst>
                                          <p:attrName>style.visibility</p:attrName>
                                        </p:attrNameLst>
                                      </p:cBhvr>
                                      <p:to>
                                        <p:strVal val="visible"/>
                                      </p:to>
                                    </p:set>
                                    <p:animEffect transition="in" filter="wipe(left)">
                                      <p:cBhvr>
                                        <p:cTn id="7" dur="500"/>
                                        <p:tgtEl>
                                          <p:spTgt spid="3072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7217"/>
                                        </p:tgtEl>
                                        <p:attrNameLst>
                                          <p:attrName>style.visibility</p:attrName>
                                        </p:attrNameLst>
                                      </p:cBhvr>
                                      <p:to>
                                        <p:strVal val="visible"/>
                                      </p:to>
                                    </p:set>
                                    <p:animEffect transition="in" filter="dissolve">
                                      <p:cBhvr>
                                        <p:cTn id="10" dur="500"/>
                                        <p:tgtEl>
                                          <p:spTgt spid="30721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07212"/>
                                        </p:tgtEl>
                                        <p:attrNameLst>
                                          <p:attrName>style.visibility</p:attrName>
                                        </p:attrNameLst>
                                      </p:cBhvr>
                                      <p:to>
                                        <p:strVal val="visible"/>
                                      </p:to>
                                    </p:set>
                                    <p:animEffect transition="in" filter="dissolve">
                                      <p:cBhvr>
                                        <p:cTn id="15" dur="500"/>
                                        <p:tgtEl>
                                          <p:spTgt spid="307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2" grpId="0"/>
      <p:bldP spid="30721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7" name="Rectangle 3"/>
          <p:cNvSpPr>
            <a:spLocks noGrp="1" noChangeArrowheads="1"/>
          </p:cNvSpPr>
          <p:nvPr>
            <p:ph type="title"/>
          </p:nvPr>
        </p:nvSpPr>
        <p:spPr>
          <a:xfrm>
            <a:off x="914400" y="116632"/>
            <a:ext cx="7772400" cy="576064"/>
          </a:xfrm>
          <a:ln/>
        </p:spPr>
        <p:style>
          <a:lnRef idx="2">
            <a:schemeClr val="dk1"/>
          </a:lnRef>
          <a:fillRef idx="1">
            <a:schemeClr val="lt1"/>
          </a:fillRef>
          <a:effectRef idx="0">
            <a:schemeClr val="dk1"/>
          </a:effectRef>
          <a:fontRef idx="minor">
            <a:schemeClr val="dk1"/>
          </a:fontRef>
        </p:style>
        <p:txBody>
          <a:bodyPr>
            <a:normAutofit fontScale="90000"/>
          </a:bodyPr>
          <a:lstStyle/>
          <a:p>
            <a:r>
              <a:rPr lang="en-GB"/>
              <a:t>      Heating ionic compounds</a:t>
            </a:r>
          </a:p>
        </p:txBody>
      </p:sp>
      <p:sp>
        <p:nvSpPr>
          <p:cNvPr id="308228" name="Rectangle 4"/>
          <p:cNvSpPr>
            <a:spLocks noChangeArrowheads="1"/>
          </p:cNvSpPr>
          <p:nvPr/>
        </p:nvSpPr>
        <p:spPr bwMode="auto">
          <a:xfrm>
            <a:off x="568325" y="701675"/>
            <a:ext cx="8575675" cy="1187450"/>
          </a:xfrm>
          <a:prstGeom prst="rect">
            <a:avLst/>
          </a:prstGeom>
          <a:noFill/>
          <a:ln w="9525" algn="ctr">
            <a:noFill/>
            <a:miter lim="800000"/>
            <a:headEnd/>
            <a:tailEnd/>
          </a:ln>
          <a:effectLst/>
        </p:spPr>
        <p:txBody>
          <a:bodyPr>
            <a:spAutoFit/>
          </a:bodyPr>
          <a:lstStyle/>
          <a:p>
            <a:pPr eaLnBrk="1" hangingPunct="1">
              <a:spcBef>
                <a:spcPct val="20000"/>
              </a:spcBef>
            </a:pPr>
            <a:r>
              <a:rPr lang="en-GB"/>
              <a:t>Ionic bonds are strong and require a lot of heat to break them. This means that ionic compounds are solid at room temperature.</a:t>
            </a:r>
          </a:p>
        </p:txBody>
      </p:sp>
      <p:sp>
        <p:nvSpPr>
          <p:cNvPr id="308229" name="Oval 5"/>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308230" name="Rectangle 6"/>
          <p:cNvSpPr>
            <a:spLocks noChangeArrowheads="1"/>
          </p:cNvSpPr>
          <p:nvPr/>
        </p:nvSpPr>
        <p:spPr bwMode="auto">
          <a:xfrm>
            <a:off x="568325" y="2039938"/>
            <a:ext cx="8380413" cy="822325"/>
          </a:xfrm>
          <a:prstGeom prst="rect">
            <a:avLst/>
          </a:prstGeom>
          <a:noFill/>
          <a:ln w="9525" algn="ctr">
            <a:noFill/>
            <a:miter lim="800000"/>
            <a:headEnd/>
            <a:tailEnd/>
          </a:ln>
          <a:effectLst/>
        </p:spPr>
        <p:txBody>
          <a:bodyPr>
            <a:spAutoFit/>
          </a:bodyPr>
          <a:lstStyle/>
          <a:p>
            <a:pPr eaLnBrk="1" hangingPunct="1">
              <a:spcBef>
                <a:spcPct val="20000"/>
              </a:spcBef>
            </a:pPr>
            <a:r>
              <a:rPr lang="en-GB"/>
              <a:t>A larger ionic charge produces stronger ionic bonds, which means that more heat is required to break the bonds.</a:t>
            </a:r>
          </a:p>
        </p:txBody>
      </p:sp>
      <p:grpSp>
        <p:nvGrpSpPr>
          <p:cNvPr id="2" name="Group 44"/>
          <p:cNvGrpSpPr>
            <a:grpSpLocks/>
          </p:cNvGrpSpPr>
          <p:nvPr/>
        </p:nvGrpSpPr>
        <p:grpSpPr bwMode="auto">
          <a:xfrm>
            <a:off x="874713" y="3063875"/>
            <a:ext cx="7392987" cy="2452688"/>
            <a:chOff x="497" y="2158"/>
            <a:chExt cx="4657" cy="1545"/>
          </a:xfrm>
        </p:grpSpPr>
        <p:grpSp>
          <p:nvGrpSpPr>
            <p:cNvPr id="3" name="Group 43"/>
            <p:cNvGrpSpPr>
              <a:grpSpLocks/>
            </p:cNvGrpSpPr>
            <p:nvPr/>
          </p:nvGrpSpPr>
          <p:grpSpPr bwMode="auto">
            <a:xfrm>
              <a:off x="497" y="2158"/>
              <a:ext cx="4515" cy="1545"/>
              <a:chOff x="497" y="2158"/>
              <a:chExt cx="4515" cy="1545"/>
            </a:xfrm>
          </p:grpSpPr>
          <p:sp>
            <p:nvSpPr>
              <p:cNvPr id="308265" name="AutoShape 41"/>
              <p:cNvSpPr>
                <a:spLocks noChangeArrowheads="1"/>
              </p:cNvSpPr>
              <p:nvPr/>
            </p:nvSpPr>
            <p:spPr bwMode="auto">
              <a:xfrm>
                <a:off x="507" y="2158"/>
                <a:ext cx="4505" cy="567"/>
              </a:xfrm>
              <a:prstGeom prst="roundRect">
                <a:avLst>
                  <a:gd name="adj" fmla="val 8486"/>
                </a:avLst>
              </a:prstGeom>
              <a:solidFill>
                <a:srgbClr val="E1B7F7"/>
              </a:solidFill>
              <a:ln w="9525" algn="ctr">
                <a:noFill/>
                <a:round/>
                <a:headEnd/>
                <a:tailEnd/>
              </a:ln>
              <a:effectLst/>
            </p:spPr>
            <p:txBody>
              <a:bodyPr anchor="ctr">
                <a:spAutoFit/>
              </a:bodyPr>
              <a:lstStyle/>
              <a:p>
                <a:endParaRPr lang="en-GB"/>
              </a:p>
            </p:txBody>
          </p:sp>
          <p:grpSp>
            <p:nvGrpSpPr>
              <p:cNvPr id="4" name="Group 42"/>
              <p:cNvGrpSpPr>
                <a:grpSpLocks/>
              </p:cNvGrpSpPr>
              <p:nvPr/>
            </p:nvGrpSpPr>
            <p:grpSpPr bwMode="auto">
              <a:xfrm>
                <a:off x="497" y="2160"/>
                <a:ext cx="4514" cy="1543"/>
                <a:chOff x="497" y="2160"/>
                <a:chExt cx="4514" cy="1543"/>
              </a:xfrm>
            </p:grpSpPr>
            <p:sp>
              <p:nvSpPr>
                <p:cNvPr id="308255" name="AutoShape 31"/>
                <p:cNvSpPr>
                  <a:spLocks noChangeArrowheads="1"/>
                </p:cNvSpPr>
                <p:nvPr/>
              </p:nvSpPr>
              <p:spPr bwMode="auto">
                <a:xfrm>
                  <a:off x="510" y="2160"/>
                  <a:ext cx="4501" cy="1533"/>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308256" name="Line 32"/>
                <p:cNvSpPr>
                  <a:spLocks noChangeShapeType="1"/>
                </p:cNvSpPr>
                <p:nvPr/>
              </p:nvSpPr>
              <p:spPr bwMode="auto">
                <a:xfrm>
                  <a:off x="1770" y="2160"/>
                  <a:ext cx="0" cy="1543"/>
                </a:xfrm>
                <a:prstGeom prst="line">
                  <a:avLst/>
                </a:prstGeom>
                <a:noFill/>
                <a:ln w="25400">
                  <a:solidFill>
                    <a:srgbClr val="9900CC"/>
                  </a:solidFill>
                  <a:round/>
                  <a:headEnd/>
                  <a:tailEnd/>
                </a:ln>
                <a:effectLst/>
              </p:spPr>
              <p:txBody>
                <a:bodyPr>
                  <a:spAutoFit/>
                </a:bodyPr>
                <a:lstStyle/>
                <a:p>
                  <a:endParaRPr lang="en-GB"/>
                </a:p>
              </p:txBody>
            </p:sp>
            <p:sp>
              <p:nvSpPr>
                <p:cNvPr id="308257" name="Line 33"/>
                <p:cNvSpPr>
                  <a:spLocks noChangeShapeType="1"/>
                </p:cNvSpPr>
                <p:nvPr/>
              </p:nvSpPr>
              <p:spPr bwMode="auto">
                <a:xfrm>
                  <a:off x="2786" y="2160"/>
                  <a:ext cx="0" cy="1538"/>
                </a:xfrm>
                <a:prstGeom prst="line">
                  <a:avLst/>
                </a:prstGeom>
                <a:noFill/>
                <a:ln w="25400">
                  <a:solidFill>
                    <a:srgbClr val="9900CC"/>
                  </a:solidFill>
                  <a:round/>
                  <a:headEnd/>
                  <a:tailEnd/>
                </a:ln>
                <a:effectLst/>
              </p:spPr>
              <p:txBody>
                <a:bodyPr>
                  <a:spAutoFit/>
                </a:bodyPr>
                <a:lstStyle/>
                <a:p>
                  <a:endParaRPr lang="en-GB"/>
                </a:p>
              </p:txBody>
            </p:sp>
            <p:sp>
              <p:nvSpPr>
                <p:cNvPr id="308258" name="Line 34"/>
                <p:cNvSpPr>
                  <a:spLocks noChangeShapeType="1"/>
                </p:cNvSpPr>
                <p:nvPr/>
              </p:nvSpPr>
              <p:spPr bwMode="auto">
                <a:xfrm rot="-5400000">
                  <a:off x="2754" y="469"/>
                  <a:ext cx="0" cy="4506"/>
                </a:xfrm>
                <a:prstGeom prst="line">
                  <a:avLst/>
                </a:prstGeom>
                <a:noFill/>
                <a:ln w="25400">
                  <a:solidFill>
                    <a:srgbClr val="9900CC"/>
                  </a:solidFill>
                  <a:round/>
                  <a:headEnd/>
                  <a:tailEnd/>
                </a:ln>
                <a:effectLst/>
              </p:spPr>
              <p:txBody>
                <a:bodyPr>
                  <a:spAutoFit/>
                </a:bodyPr>
                <a:lstStyle/>
                <a:p>
                  <a:endParaRPr lang="en-GB"/>
                </a:p>
              </p:txBody>
            </p:sp>
            <p:sp>
              <p:nvSpPr>
                <p:cNvPr id="308260" name="Line 36"/>
                <p:cNvSpPr>
                  <a:spLocks noChangeShapeType="1"/>
                </p:cNvSpPr>
                <p:nvPr/>
              </p:nvSpPr>
              <p:spPr bwMode="auto">
                <a:xfrm rot="-5400000">
                  <a:off x="2748" y="973"/>
                  <a:ext cx="0" cy="4502"/>
                </a:xfrm>
                <a:prstGeom prst="line">
                  <a:avLst/>
                </a:prstGeom>
                <a:noFill/>
                <a:ln w="25400">
                  <a:solidFill>
                    <a:srgbClr val="9900CC"/>
                  </a:solidFill>
                  <a:round/>
                  <a:headEnd/>
                  <a:tailEnd/>
                </a:ln>
                <a:effectLst/>
              </p:spPr>
              <p:txBody>
                <a:bodyPr>
                  <a:spAutoFit/>
                </a:bodyPr>
                <a:lstStyle/>
                <a:p>
                  <a:endParaRPr lang="en-GB"/>
                </a:p>
              </p:txBody>
            </p:sp>
            <p:sp>
              <p:nvSpPr>
                <p:cNvPr id="308261" name="Line 37"/>
                <p:cNvSpPr>
                  <a:spLocks noChangeShapeType="1"/>
                </p:cNvSpPr>
                <p:nvPr/>
              </p:nvSpPr>
              <p:spPr bwMode="auto">
                <a:xfrm>
                  <a:off x="3930" y="2160"/>
                  <a:ext cx="0" cy="1525"/>
                </a:xfrm>
                <a:prstGeom prst="line">
                  <a:avLst/>
                </a:prstGeom>
                <a:noFill/>
                <a:ln w="25400">
                  <a:solidFill>
                    <a:srgbClr val="9900CC"/>
                  </a:solidFill>
                  <a:round/>
                  <a:headEnd/>
                  <a:tailEnd/>
                </a:ln>
                <a:effectLst/>
              </p:spPr>
              <p:txBody>
                <a:bodyPr>
                  <a:spAutoFit/>
                </a:bodyPr>
                <a:lstStyle/>
                <a:p>
                  <a:endParaRPr lang="en-GB"/>
                </a:p>
              </p:txBody>
            </p:sp>
          </p:grpSp>
        </p:grpSp>
        <p:sp>
          <p:nvSpPr>
            <p:cNvPr id="308250" name="Text Box 26"/>
            <p:cNvSpPr txBox="1">
              <a:spLocks noChangeArrowheads="1"/>
            </p:cNvSpPr>
            <p:nvPr/>
          </p:nvSpPr>
          <p:spPr bwMode="auto">
            <a:xfrm>
              <a:off x="606" y="2160"/>
              <a:ext cx="4548" cy="518"/>
            </a:xfrm>
            <a:prstGeom prst="rect">
              <a:avLst/>
            </a:prstGeom>
            <a:noFill/>
            <a:ln w="38100" algn="ctr">
              <a:noFill/>
              <a:miter lim="800000"/>
              <a:headEnd/>
              <a:tailEnd/>
            </a:ln>
            <a:effectLst/>
          </p:spPr>
          <p:txBody>
            <a:bodyPr>
              <a:spAutoFit/>
            </a:bodyPr>
            <a:lstStyle/>
            <a:p>
              <a:pPr>
                <a:spcBef>
                  <a:spcPct val="0"/>
                </a:spcBef>
                <a:tabLst>
                  <a:tab pos="1885950" algn="l"/>
                  <a:tab pos="3590925" algn="l"/>
                  <a:tab pos="5381625" algn="l"/>
                </a:tabLst>
              </a:pPr>
              <a:r>
                <a:rPr lang="en-GB" b="1"/>
                <a:t>Compound	Ion 	Melting	Boiling</a:t>
              </a:r>
            </a:p>
            <a:p>
              <a:pPr>
                <a:spcBef>
                  <a:spcPct val="0"/>
                </a:spcBef>
                <a:tabLst>
                  <a:tab pos="1885950" algn="l"/>
                  <a:tab pos="3590925" algn="l"/>
                  <a:tab pos="5381625" algn="l"/>
                </a:tabLst>
              </a:pPr>
              <a:r>
                <a:rPr lang="en-GB" b="1"/>
                <a:t>	charges</a:t>
              </a:r>
              <a:r>
                <a:rPr lang="en-GB"/>
                <a:t> </a:t>
              </a:r>
              <a:r>
                <a:rPr lang="en-GB" b="1"/>
                <a:t>	point (</a:t>
              </a:r>
              <a:r>
                <a:rPr lang="en-US" b="1">
                  <a:cs typeface="Arial" charset="0"/>
                </a:rPr>
                <a:t>°</a:t>
              </a:r>
              <a:r>
                <a:rPr lang="en-GB" b="1"/>
                <a:t>C)	point (</a:t>
              </a:r>
              <a:r>
                <a:rPr lang="en-US" b="1"/>
                <a:t>°</a:t>
              </a:r>
              <a:r>
                <a:rPr lang="en-GB" b="1"/>
                <a:t>C)</a:t>
              </a:r>
            </a:p>
          </p:txBody>
        </p:sp>
      </p:grpSp>
      <p:grpSp>
        <p:nvGrpSpPr>
          <p:cNvPr id="5" name="Group 45"/>
          <p:cNvGrpSpPr>
            <a:grpSpLocks/>
          </p:cNvGrpSpPr>
          <p:nvPr/>
        </p:nvGrpSpPr>
        <p:grpSpPr bwMode="auto">
          <a:xfrm>
            <a:off x="1047750" y="3914775"/>
            <a:ext cx="6837363" cy="822325"/>
            <a:chOff x="606" y="2694"/>
            <a:chExt cx="4307" cy="518"/>
          </a:xfrm>
        </p:grpSpPr>
        <p:sp>
          <p:nvSpPr>
            <p:cNvPr id="308252" name="Text Box 28"/>
            <p:cNvSpPr txBox="1">
              <a:spLocks noChangeArrowheads="1"/>
            </p:cNvSpPr>
            <p:nvPr/>
          </p:nvSpPr>
          <p:spPr bwMode="auto">
            <a:xfrm>
              <a:off x="606" y="2694"/>
              <a:ext cx="804" cy="518"/>
            </a:xfrm>
            <a:prstGeom prst="rect">
              <a:avLst/>
            </a:prstGeom>
            <a:noFill/>
            <a:ln w="38100" algn="ctr">
              <a:noFill/>
              <a:miter lim="800000"/>
              <a:headEnd/>
              <a:tailEnd/>
            </a:ln>
            <a:effectLst/>
          </p:spPr>
          <p:txBody>
            <a:bodyPr>
              <a:spAutoFit/>
            </a:bodyPr>
            <a:lstStyle/>
            <a:p>
              <a:pPr>
                <a:spcBef>
                  <a:spcPct val="0"/>
                </a:spcBef>
                <a:tabLst>
                  <a:tab pos="1885950" algn="l"/>
                  <a:tab pos="3943350" algn="l"/>
                  <a:tab pos="5648325" algn="l"/>
                  <a:tab pos="5743575" algn="l"/>
                </a:tabLst>
              </a:pPr>
              <a:r>
                <a:rPr lang="en-GB"/>
                <a:t>sodium</a:t>
              </a:r>
            </a:p>
            <a:p>
              <a:pPr>
                <a:spcBef>
                  <a:spcPct val="0"/>
                </a:spcBef>
                <a:tabLst>
                  <a:tab pos="1885950" algn="l"/>
                  <a:tab pos="3943350" algn="l"/>
                  <a:tab pos="5648325" algn="l"/>
                  <a:tab pos="5743575" algn="l"/>
                </a:tabLst>
              </a:pPr>
              <a:r>
                <a:rPr lang="en-GB"/>
                <a:t>chloride</a:t>
              </a:r>
            </a:p>
          </p:txBody>
        </p:sp>
        <p:sp>
          <p:nvSpPr>
            <p:cNvPr id="308262" name="Rectangle 38"/>
            <p:cNvSpPr>
              <a:spLocks noChangeArrowheads="1"/>
            </p:cNvSpPr>
            <p:nvPr/>
          </p:nvSpPr>
          <p:spPr bwMode="auto">
            <a:xfrm>
              <a:off x="1790" y="2832"/>
              <a:ext cx="3123" cy="288"/>
            </a:xfrm>
            <a:prstGeom prst="rect">
              <a:avLst/>
            </a:prstGeom>
            <a:noFill/>
            <a:ln w="38100" algn="ctr">
              <a:noFill/>
              <a:miter lim="800000"/>
              <a:headEnd/>
              <a:tailEnd/>
            </a:ln>
            <a:effectLst/>
          </p:spPr>
          <p:txBody>
            <a:bodyPr>
              <a:spAutoFit/>
            </a:bodyPr>
            <a:lstStyle/>
            <a:p>
              <a:pPr defTabSz="1943100">
                <a:tabLst>
                  <a:tab pos="1704975" algn="l"/>
                  <a:tab pos="3495675" algn="l"/>
                </a:tabLst>
              </a:pPr>
              <a:r>
                <a:rPr lang="en-GB"/>
                <a:t>1</a:t>
              </a:r>
              <a:r>
                <a:rPr lang="en-GB" baseline="30000"/>
                <a:t>+</a:t>
              </a:r>
              <a:r>
                <a:rPr lang="en-GB"/>
                <a:t> and 1</a:t>
              </a:r>
              <a:r>
                <a:rPr lang="en-GB" baseline="30000"/>
                <a:t>-</a:t>
              </a:r>
              <a:r>
                <a:rPr lang="en-GB"/>
                <a:t>	801	1,413</a:t>
              </a:r>
            </a:p>
          </p:txBody>
        </p:sp>
      </p:grpSp>
      <p:grpSp>
        <p:nvGrpSpPr>
          <p:cNvPr id="6" name="Group 46"/>
          <p:cNvGrpSpPr>
            <a:grpSpLocks/>
          </p:cNvGrpSpPr>
          <p:nvPr/>
        </p:nvGrpSpPr>
        <p:grpSpPr bwMode="auto">
          <a:xfrm>
            <a:off x="1047750" y="4692650"/>
            <a:ext cx="6837363" cy="822325"/>
            <a:chOff x="606" y="3184"/>
            <a:chExt cx="4307" cy="518"/>
          </a:xfrm>
        </p:grpSpPr>
        <p:sp>
          <p:nvSpPr>
            <p:cNvPr id="308254" name="Text Box 30"/>
            <p:cNvSpPr txBox="1">
              <a:spLocks noChangeArrowheads="1"/>
            </p:cNvSpPr>
            <p:nvPr/>
          </p:nvSpPr>
          <p:spPr bwMode="auto">
            <a:xfrm>
              <a:off x="606" y="3184"/>
              <a:ext cx="1164" cy="518"/>
            </a:xfrm>
            <a:prstGeom prst="rect">
              <a:avLst/>
            </a:prstGeom>
            <a:noFill/>
            <a:ln w="38100" algn="ctr">
              <a:noFill/>
              <a:miter lim="800000"/>
              <a:headEnd/>
              <a:tailEnd/>
            </a:ln>
            <a:effectLst/>
          </p:spPr>
          <p:txBody>
            <a:bodyPr>
              <a:spAutoFit/>
            </a:bodyPr>
            <a:lstStyle/>
            <a:p>
              <a:pPr>
                <a:spcBef>
                  <a:spcPct val="0"/>
                </a:spcBef>
                <a:tabLst>
                  <a:tab pos="1885950" algn="l"/>
                  <a:tab pos="3943350" algn="l"/>
                  <a:tab pos="5648325" algn="l"/>
                </a:tabLst>
              </a:pPr>
              <a:r>
                <a:rPr lang="en-GB"/>
                <a:t>magnesium</a:t>
              </a:r>
            </a:p>
            <a:p>
              <a:pPr>
                <a:spcBef>
                  <a:spcPct val="0"/>
                </a:spcBef>
                <a:tabLst>
                  <a:tab pos="1885950" algn="l"/>
                  <a:tab pos="3943350" algn="l"/>
                  <a:tab pos="5648325" algn="l"/>
                </a:tabLst>
              </a:pPr>
              <a:r>
                <a:rPr lang="en-GB"/>
                <a:t>oxide</a:t>
              </a:r>
            </a:p>
          </p:txBody>
        </p:sp>
        <p:sp>
          <p:nvSpPr>
            <p:cNvPr id="308263" name="Rectangle 39"/>
            <p:cNvSpPr>
              <a:spLocks noChangeArrowheads="1"/>
            </p:cNvSpPr>
            <p:nvPr/>
          </p:nvSpPr>
          <p:spPr bwMode="auto">
            <a:xfrm>
              <a:off x="1790" y="3310"/>
              <a:ext cx="3123" cy="288"/>
            </a:xfrm>
            <a:prstGeom prst="rect">
              <a:avLst/>
            </a:prstGeom>
            <a:noFill/>
            <a:ln w="38100" algn="ctr">
              <a:noFill/>
              <a:miter lim="800000"/>
              <a:headEnd/>
              <a:tailEnd/>
            </a:ln>
            <a:effectLst/>
          </p:spPr>
          <p:txBody>
            <a:bodyPr>
              <a:spAutoFit/>
            </a:bodyPr>
            <a:lstStyle/>
            <a:p>
              <a:pPr defTabSz="1943100">
                <a:tabLst>
                  <a:tab pos="1704975" algn="l"/>
                  <a:tab pos="3495675" algn="l"/>
                </a:tabLst>
              </a:pPr>
              <a:r>
                <a:rPr lang="en-GB"/>
                <a:t>2</a:t>
              </a:r>
              <a:r>
                <a:rPr lang="en-GB" baseline="30000"/>
                <a:t>+</a:t>
              </a:r>
              <a:r>
                <a:rPr lang="en-GB"/>
                <a:t> and 2</a:t>
              </a:r>
              <a:r>
                <a:rPr lang="en-GB" baseline="30000"/>
                <a:t>-</a:t>
              </a:r>
              <a:r>
                <a:rPr lang="en-GB"/>
                <a:t>	2,852	3,600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230"/>
                                        </p:tgtEl>
                                        <p:attrNameLst>
                                          <p:attrName>style.visibility</p:attrName>
                                        </p:attrNameLst>
                                      </p:cBhvr>
                                      <p:to>
                                        <p:strVal val="visible"/>
                                      </p:to>
                                    </p:set>
                                    <p:animEffect transition="in" filter="dissolve">
                                      <p:cBhvr>
                                        <p:cTn id="7" dur="500"/>
                                        <p:tgtEl>
                                          <p:spTgt spid="30823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3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1" name="Rectangle 3"/>
          <p:cNvSpPr>
            <a:spLocks noGrp="1" noChangeArrowheads="1"/>
          </p:cNvSpPr>
          <p:nvPr>
            <p:ph type="title"/>
          </p:nvPr>
        </p:nvSpPr>
        <p:spPr>
          <a:xfrm>
            <a:off x="0" y="0"/>
            <a:ext cx="8310563" cy="692696"/>
          </a:xfrm>
          <a:ln/>
        </p:spPr>
        <p:style>
          <a:lnRef idx="2">
            <a:schemeClr val="dk1"/>
          </a:lnRef>
          <a:fillRef idx="1">
            <a:schemeClr val="lt1"/>
          </a:fillRef>
          <a:effectRef idx="0">
            <a:schemeClr val="dk1"/>
          </a:effectRef>
          <a:fontRef idx="minor">
            <a:schemeClr val="dk1"/>
          </a:fontRef>
        </p:style>
        <p:txBody>
          <a:bodyPr>
            <a:normAutofit fontScale="90000"/>
          </a:bodyPr>
          <a:lstStyle/>
          <a:p>
            <a:r>
              <a:rPr lang="en-GB" dirty="0"/>
              <a:t>      </a:t>
            </a:r>
            <a:r>
              <a:rPr lang="en-GB" sz="3600" dirty="0"/>
              <a:t>Electricity, solubility and ionic compounds</a:t>
            </a:r>
            <a:endParaRPr lang="en-GB" dirty="0"/>
          </a:p>
        </p:txBody>
      </p:sp>
      <p:sp>
        <p:nvSpPr>
          <p:cNvPr id="309252" name="Rectangle 4"/>
          <p:cNvSpPr>
            <a:spLocks noChangeArrowheads="1"/>
          </p:cNvSpPr>
          <p:nvPr/>
        </p:nvSpPr>
        <p:spPr bwMode="auto">
          <a:xfrm>
            <a:off x="568325" y="701675"/>
            <a:ext cx="8575675" cy="822325"/>
          </a:xfrm>
          <a:prstGeom prst="rect">
            <a:avLst/>
          </a:prstGeom>
          <a:noFill/>
          <a:ln w="9525" algn="ctr">
            <a:noFill/>
            <a:miter lim="800000"/>
            <a:headEnd/>
            <a:tailEnd/>
          </a:ln>
          <a:effectLst/>
        </p:spPr>
        <p:txBody>
          <a:bodyPr>
            <a:spAutoFit/>
          </a:bodyPr>
          <a:lstStyle/>
          <a:p>
            <a:pPr eaLnBrk="1" hangingPunct="1">
              <a:spcBef>
                <a:spcPct val="20000"/>
              </a:spcBef>
            </a:pPr>
            <a:r>
              <a:rPr lang="en-GB"/>
              <a:t>Ionic compounds do not conduct electricity when they are solid because the ions are packed together and cannot move.</a:t>
            </a:r>
          </a:p>
        </p:txBody>
      </p:sp>
      <p:sp>
        <p:nvSpPr>
          <p:cNvPr id="309253" name="Oval 5"/>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309254" name="Rectangle 6"/>
          <p:cNvSpPr>
            <a:spLocks noChangeArrowheads="1"/>
          </p:cNvSpPr>
          <p:nvPr/>
        </p:nvSpPr>
        <p:spPr bwMode="auto">
          <a:xfrm>
            <a:off x="568325" y="1717675"/>
            <a:ext cx="8575675" cy="1187450"/>
          </a:xfrm>
          <a:prstGeom prst="rect">
            <a:avLst/>
          </a:prstGeom>
          <a:noFill/>
          <a:ln w="9525" algn="ctr">
            <a:noFill/>
            <a:miter lim="800000"/>
            <a:headEnd/>
            <a:tailEnd/>
          </a:ln>
          <a:effectLst/>
        </p:spPr>
        <p:txBody>
          <a:bodyPr>
            <a:spAutoFit/>
          </a:bodyPr>
          <a:lstStyle/>
          <a:p>
            <a:pPr eaLnBrk="1" hangingPunct="1">
              <a:spcBef>
                <a:spcPct val="20000"/>
              </a:spcBef>
            </a:pPr>
            <a:r>
              <a:rPr lang="en-GB"/>
              <a:t>When molten, however, the lattice breaks up and the ions are free to move. Because they are charged particles, they can carry an electric current.</a:t>
            </a:r>
          </a:p>
        </p:txBody>
      </p:sp>
      <p:sp>
        <p:nvSpPr>
          <p:cNvPr id="309256" name="Rectangle 8"/>
          <p:cNvSpPr>
            <a:spLocks noChangeArrowheads="1"/>
          </p:cNvSpPr>
          <p:nvPr/>
        </p:nvSpPr>
        <p:spPr bwMode="auto">
          <a:xfrm>
            <a:off x="568325" y="4705350"/>
            <a:ext cx="8461375" cy="822325"/>
          </a:xfrm>
          <a:prstGeom prst="rect">
            <a:avLst/>
          </a:prstGeom>
          <a:noFill/>
          <a:ln w="38100" algn="ctr">
            <a:noFill/>
            <a:miter lim="800000"/>
            <a:headEnd/>
            <a:tailEnd/>
          </a:ln>
          <a:effectLst/>
        </p:spPr>
        <p:txBody>
          <a:bodyPr>
            <a:spAutoFit/>
          </a:bodyPr>
          <a:lstStyle/>
          <a:p>
            <a:r>
              <a:rPr lang="en-GB"/>
              <a:t>When dissolved, the ions are free to move and can carry an electric current.</a:t>
            </a:r>
          </a:p>
        </p:txBody>
      </p:sp>
      <p:grpSp>
        <p:nvGrpSpPr>
          <p:cNvPr id="2" name="Group 11"/>
          <p:cNvGrpSpPr>
            <a:grpSpLocks/>
          </p:cNvGrpSpPr>
          <p:nvPr/>
        </p:nvGrpSpPr>
        <p:grpSpPr bwMode="auto">
          <a:xfrm>
            <a:off x="241300" y="3295650"/>
            <a:ext cx="8902700" cy="1187450"/>
            <a:chOff x="152" y="2076"/>
            <a:chExt cx="5608" cy="748"/>
          </a:xfrm>
        </p:grpSpPr>
        <p:sp>
          <p:nvSpPr>
            <p:cNvPr id="309255" name="Rectangle 7"/>
            <p:cNvSpPr>
              <a:spLocks noChangeArrowheads="1"/>
            </p:cNvSpPr>
            <p:nvPr/>
          </p:nvSpPr>
          <p:spPr bwMode="auto">
            <a:xfrm>
              <a:off x="358" y="2076"/>
              <a:ext cx="5402" cy="748"/>
            </a:xfrm>
            <a:prstGeom prst="rect">
              <a:avLst/>
            </a:prstGeom>
            <a:noFill/>
            <a:ln w="9525" algn="ctr">
              <a:noFill/>
              <a:miter lim="800000"/>
              <a:headEnd/>
              <a:tailEnd/>
            </a:ln>
            <a:effectLst/>
          </p:spPr>
          <p:txBody>
            <a:bodyPr>
              <a:spAutoFit/>
            </a:bodyPr>
            <a:lstStyle/>
            <a:p>
              <a:pPr eaLnBrk="1" hangingPunct="1">
                <a:spcBef>
                  <a:spcPct val="20000"/>
                </a:spcBef>
              </a:pPr>
              <a:r>
                <a:rPr lang="en-GB"/>
                <a:t>Ionic compounds are usually soluble in water because water molecules have a slight electrical charge and can attract the ions away from the lattice.</a:t>
              </a:r>
            </a:p>
          </p:txBody>
        </p:sp>
        <p:sp>
          <p:nvSpPr>
            <p:cNvPr id="309258" name="Oval 10"/>
            <p:cNvSpPr>
              <a:spLocks noChangeAspect="1" noChangeArrowheads="1"/>
            </p:cNvSpPr>
            <p:nvPr/>
          </p:nvSpPr>
          <p:spPr bwMode="auto">
            <a:xfrm>
              <a:off x="152" y="2140"/>
              <a:ext cx="159" cy="159"/>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9254"/>
                                        </p:tgtEl>
                                        <p:attrNameLst>
                                          <p:attrName>style.visibility</p:attrName>
                                        </p:attrNameLst>
                                      </p:cBhvr>
                                      <p:to>
                                        <p:strVal val="visible"/>
                                      </p:to>
                                    </p:set>
                                    <p:animEffect transition="in" filter="dissolve">
                                      <p:cBhvr>
                                        <p:cTn id="7" dur="500"/>
                                        <p:tgtEl>
                                          <p:spTgt spid="3092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9256"/>
                                        </p:tgtEl>
                                        <p:attrNameLst>
                                          <p:attrName>style.visibility</p:attrName>
                                        </p:attrNameLst>
                                      </p:cBhvr>
                                      <p:to>
                                        <p:strVal val="visible"/>
                                      </p:to>
                                    </p:set>
                                    <p:animEffect transition="in" filter="dissolve">
                                      <p:cBhvr>
                                        <p:cTn id="17" dur="500"/>
                                        <p:tgtEl>
                                          <p:spTgt spid="309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4" grpId="0"/>
      <p:bldP spid="30925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98" name="Rectangle 18"/>
          <p:cNvSpPr>
            <a:spLocks noGrp="1" noChangeArrowheads="1"/>
          </p:cNvSpPr>
          <p:nvPr>
            <p:ph type="title"/>
          </p:nvPr>
        </p:nvSpPr>
        <p:spPr>
          <a:xfrm>
            <a:off x="0" y="188640"/>
            <a:ext cx="7699375" cy="549275"/>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      Formulae of ionic compounds</a:t>
            </a:r>
          </a:p>
        </p:txBody>
      </p:sp>
      <p:sp>
        <p:nvSpPr>
          <p:cNvPr id="97299" name="Oval 19"/>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97300" name="Rectangle 20"/>
          <p:cNvSpPr>
            <a:spLocks noChangeArrowheads="1"/>
          </p:cNvSpPr>
          <p:nvPr/>
        </p:nvSpPr>
        <p:spPr bwMode="auto">
          <a:xfrm>
            <a:off x="568325" y="1739900"/>
            <a:ext cx="8396288" cy="822325"/>
          </a:xfrm>
          <a:prstGeom prst="rect">
            <a:avLst/>
          </a:prstGeom>
          <a:noFill/>
          <a:ln w="9525" algn="ctr">
            <a:noFill/>
            <a:miter lim="800000"/>
            <a:headEnd/>
            <a:tailEnd/>
          </a:ln>
          <a:effectLst/>
        </p:spPr>
        <p:txBody>
          <a:bodyPr>
            <a:spAutoFit/>
          </a:bodyPr>
          <a:lstStyle/>
          <a:p>
            <a:pPr eaLnBrk="1" hangingPunct="1">
              <a:spcBef>
                <a:spcPct val="20000"/>
              </a:spcBef>
            </a:pPr>
            <a:r>
              <a:rPr lang="en-GB"/>
              <a:t>To work out the formula of an ionic compound, follow this procedure:</a:t>
            </a:r>
          </a:p>
        </p:txBody>
      </p:sp>
      <p:sp>
        <p:nvSpPr>
          <p:cNvPr id="97302" name="Rectangle 22"/>
          <p:cNvSpPr>
            <a:spLocks noChangeArrowheads="1"/>
          </p:cNvSpPr>
          <p:nvPr/>
        </p:nvSpPr>
        <p:spPr bwMode="auto">
          <a:xfrm>
            <a:off x="568325" y="2743200"/>
            <a:ext cx="6456363" cy="457200"/>
          </a:xfrm>
          <a:prstGeom prst="rect">
            <a:avLst/>
          </a:prstGeom>
          <a:noFill/>
          <a:ln w="38100" algn="ctr">
            <a:noFill/>
            <a:miter lim="800000"/>
            <a:headEnd/>
            <a:tailEnd/>
          </a:ln>
          <a:effectLst/>
        </p:spPr>
        <p:txBody>
          <a:bodyPr>
            <a:spAutoFit/>
          </a:bodyPr>
          <a:lstStyle/>
          <a:p>
            <a:pPr marL="542925" indent="-542925" eaLnBrk="1" hangingPunct="1">
              <a:spcBef>
                <a:spcPct val="20000"/>
              </a:spcBef>
              <a:tabLst>
                <a:tab pos="447675" algn="l"/>
              </a:tabLst>
            </a:pPr>
            <a:r>
              <a:rPr lang="en-GB"/>
              <a:t>1.	Write down the symbol for each atom.</a:t>
            </a:r>
          </a:p>
        </p:txBody>
      </p:sp>
      <p:sp>
        <p:nvSpPr>
          <p:cNvPr id="97303" name="Rectangle 23"/>
          <p:cNvSpPr>
            <a:spLocks noChangeArrowheads="1"/>
          </p:cNvSpPr>
          <p:nvPr/>
        </p:nvSpPr>
        <p:spPr bwMode="auto">
          <a:xfrm>
            <a:off x="568325" y="3270250"/>
            <a:ext cx="6065838" cy="457200"/>
          </a:xfrm>
          <a:prstGeom prst="rect">
            <a:avLst/>
          </a:prstGeom>
          <a:noFill/>
          <a:ln w="38100" algn="ctr">
            <a:noFill/>
            <a:miter lim="800000"/>
            <a:headEnd/>
            <a:tailEnd/>
          </a:ln>
          <a:effectLst/>
        </p:spPr>
        <p:txBody>
          <a:bodyPr>
            <a:spAutoFit/>
          </a:bodyPr>
          <a:lstStyle/>
          <a:p>
            <a:pPr marL="457200" indent="-457200" eaLnBrk="1" hangingPunct="1">
              <a:spcBef>
                <a:spcPct val="20000"/>
              </a:spcBef>
              <a:tabLst>
                <a:tab pos="447675" algn="l"/>
              </a:tabLst>
            </a:pPr>
            <a:r>
              <a:rPr lang="en-GB"/>
              <a:t>2. 	Calculate the charge for each ion.</a:t>
            </a:r>
          </a:p>
        </p:txBody>
      </p:sp>
      <p:sp>
        <p:nvSpPr>
          <p:cNvPr id="97304" name="Rectangle 24"/>
          <p:cNvSpPr>
            <a:spLocks noChangeArrowheads="1"/>
          </p:cNvSpPr>
          <p:nvPr/>
        </p:nvSpPr>
        <p:spPr bwMode="auto">
          <a:xfrm>
            <a:off x="568325" y="3798888"/>
            <a:ext cx="8477250" cy="822325"/>
          </a:xfrm>
          <a:prstGeom prst="rect">
            <a:avLst/>
          </a:prstGeom>
          <a:noFill/>
          <a:ln w="38100" algn="ctr">
            <a:noFill/>
            <a:miter lim="800000"/>
            <a:headEnd/>
            <a:tailEnd/>
          </a:ln>
          <a:effectLst/>
        </p:spPr>
        <p:txBody>
          <a:bodyPr>
            <a:spAutoFit/>
          </a:bodyPr>
          <a:lstStyle/>
          <a:p>
            <a:pPr marL="457200" indent="-457200">
              <a:spcBef>
                <a:spcPct val="0"/>
              </a:spcBef>
              <a:tabLst>
                <a:tab pos="447675" algn="l"/>
              </a:tabLst>
            </a:pPr>
            <a:r>
              <a:rPr lang="en-GB"/>
              <a:t>3	Balance the number of ions so the positive and negative</a:t>
            </a:r>
          </a:p>
          <a:p>
            <a:pPr marL="457200" indent="-457200">
              <a:spcBef>
                <a:spcPct val="0"/>
              </a:spcBef>
              <a:tabLst>
                <a:tab pos="447675" algn="l"/>
              </a:tabLst>
            </a:pPr>
            <a:r>
              <a:rPr lang="en-GB"/>
              <a:t>	charges equal zero. This gives a ratio of ions.</a:t>
            </a:r>
          </a:p>
        </p:txBody>
      </p:sp>
      <p:sp>
        <p:nvSpPr>
          <p:cNvPr id="97305" name="Rectangle 25"/>
          <p:cNvSpPr>
            <a:spLocks noChangeArrowheads="1"/>
          </p:cNvSpPr>
          <p:nvPr/>
        </p:nvSpPr>
        <p:spPr bwMode="auto">
          <a:xfrm>
            <a:off x="568325" y="4692650"/>
            <a:ext cx="8467725" cy="822325"/>
          </a:xfrm>
          <a:prstGeom prst="rect">
            <a:avLst/>
          </a:prstGeom>
          <a:noFill/>
          <a:ln w="38100" algn="ctr">
            <a:noFill/>
            <a:miter lim="800000"/>
            <a:headEnd/>
            <a:tailEnd/>
          </a:ln>
          <a:effectLst/>
        </p:spPr>
        <p:txBody>
          <a:bodyPr>
            <a:spAutoFit/>
          </a:bodyPr>
          <a:lstStyle/>
          <a:p>
            <a:pPr eaLnBrk="1" hangingPunct="1">
              <a:spcBef>
                <a:spcPct val="20000"/>
              </a:spcBef>
              <a:tabLst>
                <a:tab pos="447675" algn="l"/>
              </a:tabLst>
            </a:pPr>
            <a:r>
              <a:rPr lang="en-GB"/>
              <a:t>4.	Write down the formula without the ion charges – the 	metal is always written first.</a:t>
            </a:r>
          </a:p>
        </p:txBody>
      </p:sp>
      <p:sp>
        <p:nvSpPr>
          <p:cNvPr id="97310" name="Rectangle 30"/>
          <p:cNvSpPr>
            <a:spLocks noChangeArrowheads="1"/>
          </p:cNvSpPr>
          <p:nvPr/>
        </p:nvSpPr>
        <p:spPr bwMode="auto">
          <a:xfrm>
            <a:off x="568325" y="701675"/>
            <a:ext cx="8396288" cy="822325"/>
          </a:xfrm>
          <a:prstGeom prst="rect">
            <a:avLst/>
          </a:prstGeom>
          <a:noFill/>
          <a:ln w="9525" algn="ctr">
            <a:noFill/>
            <a:miter lim="800000"/>
            <a:headEnd/>
            <a:tailEnd/>
          </a:ln>
          <a:effectLst/>
        </p:spPr>
        <p:txBody>
          <a:bodyPr>
            <a:spAutoFit/>
          </a:bodyPr>
          <a:lstStyle/>
          <a:p>
            <a:pPr eaLnBrk="1" hangingPunct="1">
              <a:spcBef>
                <a:spcPct val="20000"/>
              </a:spcBef>
            </a:pPr>
            <a:r>
              <a:rPr lang="en-GB"/>
              <a:t>A formula uses chemical symbols and numbers to show the ratio of atoms of each element present in the compound.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7300"/>
                                        </p:tgtEl>
                                        <p:attrNameLst>
                                          <p:attrName>style.visibility</p:attrName>
                                        </p:attrNameLst>
                                      </p:cBhvr>
                                      <p:to>
                                        <p:strVal val="visible"/>
                                      </p:to>
                                    </p:set>
                                    <p:animEffect transition="in" filter="dissolve">
                                      <p:cBhvr>
                                        <p:cTn id="7" dur="500"/>
                                        <p:tgtEl>
                                          <p:spTgt spid="973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302"/>
                                        </p:tgtEl>
                                        <p:attrNameLst>
                                          <p:attrName>style.visibility</p:attrName>
                                        </p:attrNameLst>
                                      </p:cBhvr>
                                      <p:to>
                                        <p:strVal val="visible"/>
                                      </p:to>
                                    </p:set>
                                    <p:animEffect transition="in" filter="wipe(left)">
                                      <p:cBhvr>
                                        <p:cTn id="12" dur="1000"/>
                                        <p:tgtEl>
                                          <p:spTgt spid="973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7303"/>
                                        </p:tgtEl>
                                        <p:attrNameLst>
                                          <p:attrName>style.visibility</p:attrName>
                                        </p:attrNameLst>
                                      </p:cBhvr>
                                      <p:to>
                                        <p:strVal val="visible"/>
                                      </p:to>
                                    </p:set>
                                    <p:animEffect transition="in" filter="wipe(left)">
                                      <p:cBhvr>
                                        <p:cTn id="17" dur="1000"/>
                                        <p:tgtEl>
                                          <p:spTgt spid="973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7304"/>
                                        </p:tgtEl>
                                        <p:attrNameLst>
                                          <p:attrName>style.visibility</p:attrName>
                                        </p:attrNameLst>
                                      </p:cBhvr>
                                      <p:to>
                                        <p:strVal val="visible"/>
                                      </p:to>
                                    </p:set>
                                    <p:animEffect transition="in" filter="wipe(left)">
                                      <p:cBhvr>
                                        <p:cTn id="22" dur="1000"/>
                                        <p:tgtEl>
                                          <p:spTgt spid="9730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305"/>
                                        </p:tgtEl>
                                        <p:attrNameLst>
                                          <p:attrName>style.visibility</p:attrName>
                                        </p:attrNameLst>
                                      </p:cBhvr>
                                      <p:to>
                                        <p:strVal val="visible"/>
                                      </p:to>
                                    </p:set>
                                    <p:animEffect transition="in" filter="wipe(left)">
                                      <p:cBhvr>
                                        <p:cTn id="27" dur="1000"/>
                                        <p:tgtEl>
                                          <p:spTgt spid="97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00" grpId="0"/>
      <p:bldP spid="97302" grpId="0"/>
      <p:bldP spid="97303" grpId="0"/>
      <p:bldP spid="97304" grpId="0"/>
      <p:bldP spid="9730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85"/>
          <p:cNvGrpSpPr>
            <a:grpSpLocks/>
          </p:cNvGrpSpPr>
          <p:nvPr/>
        </p:nvGrpSpPr>
        <p:grpSpPr bwMode="auto">
          <a:xfrm>
            <a:off x="1133475" y="1255713"/>
            <a:ext cx="6673850" cy="2644775"/>
            <a:chOff x="851" y="1051"/>
            <a:chExt cx="4204" cy="1666"/>
          </a:xfrm>
        </p:grpSpPr>
        <p:sp>
          <p:nvSpPr>
            <p:cNvPr id="280762" name="AutoShape 186"/>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280763" name="AutoShape 187"/>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280764" name="Line 188"/>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280765" name="Line 189"/>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280766" name="Line 190"/>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280767" name="Line 191"/>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280768" name="Line 192"/>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280769" name="Line 193"/>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graphicFrame>
        <p:nvGraphicFramePr>
          <p:cNvPr id="280770" name="Group 194"/>
          <p:cNvGraphicFramePr>
            <a:graphicFrameLocks noGrp="1"/>
          </p:cNvGraphicFramePr>
          <p:nvPr>
            <p:ph idx="1"/>
          </p:nvPr>
        </p:nvGraphicFramePr>
        <p:xfrm>
          <a:off x="1152525" y="1257300"/>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280602" name="Rectangle 26"/>
          <p:cNvSpPr>
            <a:spLocks noGrp="1" noChangeArrowheads="1"/>
          </p:cNvSpPr>
          <p:nvPr>
            <p:ph type="title"/>
          </p:nvPr>
        </p:nvSpPr>
        <p:spPr>
          <a:xfrm>
            <a:off x="1331640" y="188640"/>
            <a:ext cx="6516688" cy="549275"/>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Formula of sodium fluoride</a:t>
            </a:r>
          </a:p>
        </p:txBody>
      </p:sp>
      <p:sp>
        <p:nvSpPr>
          <p:cNvPr id="280603" name="Oval 27"/>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280604" name="Rectangle 28"/>
          <p:cNvSpPr>
            <a:spLocks noChangeArrowheads="1"/>
          </p:cNvSpPr>
          <p:nvPr/>
        </p:nvSpPr>
        <p:spPr bwMode="auto">
          <a:xfrm>
            <a:off x="568325" y="701675"/>
            <a:ext cx="8396288"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sodium fluoride?</a:t>
            </a:r>
          </a:p>
        </p:txBody>
      </p:sp>
      <p:sp>
        <p:nvSpPr>
          <p:cNvPr id="280629" name="Text Box 53"/>
          <p:cNvSpPr txBox="1">
            <a:spLocks noChangeArrowheads="1"/>
          </p:cNvSpPr>
          <p:nvPr/>
        </p:nvSpPr>
        <p:spPr bwMode="auto">
          <a:xfrm>
            <a:off x="4314825" y="1257300"/>
            <a:ext cx="685800" cy="457200"/>
          </a:xfrm>
          <a:prstGeom prst="rect">
            <a:avLst/>
          </a:prstGeom>
          <a:noFill/>
          <a:ln w="38100" algn="ctr">
            <a:noFill/>
            <a:miter lim="800000"/>
            <a:headEnd/>
            <a:tailEnd/>
          </a:ln>
          <a:effectLst/>
        </p:spPr>
        <p:txBody>
          <a:bodyPr>
            <a:spAutoFit/>
          </a:bodyPr>
          <a:lstStyle/>
          <a:p>
            <a:pPr algn="ctr"/>
            <a:r>
              <a:rPr lang="en-GB"/>
              <a:t>Na</a:t>
            </a:r>
          </a:p>
        </p:txBody>
      </p:sp>
      <p:sp>
        <p:nvSpPr>
          <p:cNvPr id="280630" name="Text Box 54"/>
          <p:cNvSpPr txBox="1">
            <a:spLocks noChangeArrowheads="1"/>
          </p:cNvSpPr>
          <p:nvPr/>
        </p:nvSpPr>
        <p:spPr bwMode="auto">
          <a:xfrm>
            <a:off x="6356350" y="1257300"/>
            <a:ext cx="685800" cy="457200"/>
          </a:xfrm>
          <a:prstGeom prst="rect">
            <a:avLst/>
          </a:prstGeom>
          <a:noFill/>
          <a:ln w="38100" algn="ctr">
            <a:noFill/>
            <a:miter lim="800000"/>
            <a:headEnd/>
            <a:tailEnd/>
          </a:ln>
          <a:effectLst/>
        </p:spPr>
        <p:txBody>
          <a:bodyPr>
            <a:spAutoFit/>
          </a:bodyPr>
          <a:lstStyle/>
          <a:p>
            <a:pPr algn="ctr"/>
            <a:r>
              <a:rPr lang="en-GB"/>
              <a:t>F</a:t>
            </a:r>
          </a:p>
        </p:txBody>
      </p:sp>
      <p:sp>
        <p:nvSpPr>
          <p:cNvPr id="280631" name="Text Box 55"/>
          <p:cNvSpPr txBox="1">
            <a:spLocks noChangeArrowheads="1"/>
          </p:cNvSpPr>
          <p:nvPr/>
        </p:nvSpPr>
        <p:spPr bwMode="auto">
          <a:xfrm>
            <a:off x="4278313" y="1714500"/>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280632" name="Text Box 56"/>
          <p:cNvSpPr txBox="1">
            <a:spLocks noChangeArrowheads="1"/>
          </p:cNvSpPr>
          <p:nvPr/>
        </p:nvSpPr>
        <p:spPr bwMode="auto">
          <a:xfrm>
            <a:off x="6372225" y="1711325"/>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280633" name="Text Box 57"/>
          <p:cNvSpPr txBox="1">
            <a:spLocks noChangeArrowheads="1"/>
          </p:cNvSpPr>
          <p:nvPr/>
        </p:nvSpPr>
        <p:spPr bwMode="auto">
          <a:xfrm>
            <a:off x="5175250" y="3427413"/>
            <a:ext cx="1009650" cy="457200"/>
          </a:xfrm>
          <a:prstGeom prst="rect">
            <a:avLst/>
          </a:prstGeom>
          <a:noFill/>
          <a:ln w="38100" algn="ctr">
            <a:noFill/>
            <a:miter lim="800000"/>
            <a:headEnd/>
            <a:tailEnd/>
          </a:ln>
          <a:effectLst/>
        </p:spPr>
        <p:txBody>
          <a:bodyPr>
            <a:spAutoFit/>
          </a:bodyPr>
          <a:lstStyle/>
          <a:p>
            <a:pPr algn="ctr"/>
            <a:r>
              <a:rPr lang="en-GB"/>
              <a:t>NaF</a:t>
            </a:r>
            <a:endParaRPr lang="en-GB" baseline="-25000"/>
          </a:p>
        </p:txBody>
      </p:sp>
      <p:sp>
        <p:nvSpPr>
          <p:cNvPr id="280635" name="Rectangle 59"/>
          <p:cNvSpPr>
            <a:spLocks noChangeArrowheads="1"/>
          </p:cNvSpPr>
          <p:nvPr/>
        </p:nvSpPr>
        <p:spPr bwMode="auto">
          <a:xfrm>
            <a:off x="3767138" y="2170113"/>
            <a:ext cx="3825875" cy="822325"/>
          </a:xfrm>
          <a:prstGeom prst="rect">
            <a:avLst/>
          </a:prstGeom>
          <a:noFill/>
          <a:ln w="38100" algn="ctr">
            <a:noFill/>
            <a:miter lim="800000"/>
            <a:headEnd/>
            <a:tailEnd/>
          </a:ln>
          <a:effectLst/>
        </p:spPr>
        <p:txBody>
          <a:bodyPr>
            <a:spAutoFit/>
          </a:bodyPr>
          <a:lstStyle/>
          <a:p>
            <a:pPr algn="ctr">
              <a:spcBef>
                <a:spcPct val="20000"/>
              </a:spcBef>
            </a:pPr>
            <a:r>
              <a:rPr lang="en-GB"/>
              <a:t>1 sodium ion is needed for each fluoride ion</a:t>
            </a:r>
          </a:p>
        </p:txBody>
      </p:sp>
      <p:sp>
        <p:nvSpPr>
          <p:cNvPr id="280771" name="Text Box 195"/>
          <p:cNvSpPr txBox="1">
            <a:spLocks noChangeArrowheads="1"/>
          </p:cNvSpPr>
          <p:nvPr/>
        </p:nvSpPr>
        <p:spPr bwMode="auto">
          <a:xfrm>
            <a:off x="5175250" y="2990850"/>
            <a:ext cx="1009650" cy="457200"/>
          </a:xfrm>
          <a:prstGeom prst="rect">
            <a:avLst/>
          </a:prstGeom>
          <a:noFill/>
          <a:ln w="38100" algn="ctr">
            <a:noFill/>
            <a:miter lim="800000"/>
            <a:headEnd/>
            <a:tailEnd/>
          </a:ln>
          <a:effectLst/>
        </p:spPr>
        <p:txBody>
          <a:bodyPr>
            <a:spAutoFit/>
          </a:bodyPr>
          <a:lstStyle/>
          <a:p>
            <a:pPr algn="ctr"/>
            <a:r>
              <a:rPr lang="en-GB"/>
              <a:t>1 : 1</a:t>
            </a:r>
            <a:endParaRPr lang="en-GB" baseline="-25000"/>
          </a:p>
        </p:txBody>
      </p:sp>
      <p:grpSp>
        <p:nvGrpSpPr>
          <p:cNvPr id="3" name="Group 218"/>
          <p:cNvGrpSpPr>
            <a:grpSpLocks/>
          </p:cNvGrpSpPr>
          <p:nvPr/>
        </p:nvGrpSpPr>
        <p:grpSpPr bwMode="auto">
          <a:xfrm>
            <a:off x="898525" y="4818063"/>
            <a:ext cx="6991350" cy="844550"/>
            <a:chOff x="566" y="3035"/>
            <a:chExt cx="4404" cy="532"/>
          </a:xfrm>
        </p:grpSpPr>
        <p:sp>
          <p:nvSpPr>
            <p:cNvPr id="280695" name="Oval 119"/>
            <p:cNvSpPr>
              <a:spLocks noChangeAspect="1" noChangeArrowheads="1"/>
            </p:cNvSpPr>
            <p:nvPr/>
          </p:nvSpPr>
          <p:spPr bwMode="auto">
            <a:xfrm>
              <a:off x="566" y="3114"/>
              <a:ext cx="453" cy="453"/>
            </a:xfrm>
            <a:prstGeom prst="ellipse">
              <a:avLst/>
            </a:prstGeom>
            <a:gradFill rotWithShape="1">
              <a:gsLst>
                <a:gs pos="0">
                  <a:srgbClr val="969696">
                    <a:gamma/>
                    <a:tint val="19216"/>
                    <a:invGamma/>
                  </a:srgbClr>
                </a:gs>
                <a:gs pos="100000">
                  <a:srgbClr val="969696"/>
                </a:gs>
              </a:gsLst>
              <a:path path="shape">
                <a:fillToRect l="50000" t="50000" r="50000" b="50000"/>
              </a:path>
            </a:gradFill>
            <a:ln w="9525">
              <a:noFill/>
              <a:round/>
              <a:headEnd/>
              <a:tailEnd/>
            </a:ln>
            <a:effectLst/>
          </p:spPr>
          <p:txBody>
            <a:bodyPr wrap="none" anchor="ctr"/>
            <a:lstStyle/>
            <a:p>
              <a:pPr algn="ctr">
                <a:spcBef>
                  <a:spcPct val="0"/>
                </a:spcBef>
              </a:pPr>
              <a:r>
                <a:rPr lang="en-GB" sz="2800" b="1"/>
                <a:t>Na</a:t>
              </a:r>
              <a:endParaRPr lang="en-GB" sz="2800" b="1" baseline="30000"/>
            </a:p>
          </p:txBody>
        </p:sp>
        <p:sp>
          <p:nvSpPr>
            <p:cNvPr id="280696" name="Oval 120"/>
            <p:cNvSpPr>
              <a:spLocks noChangeAspect="1" noChangeArrowheads="1"/>
            </p:cNvSpPr>
            <p:nvPr/>
          </p:nvSpPr>
          <p:spPr bwMode="auto">
            <a:xfrm>
              <a:off x="3918" y="3114"/>
              <a:ext cx="453" cy="453"/>
            </a:xfrm>
            <a:prstGeom prst="ellipse">
              <a:avLst/>
            </a:prstGeom>
            <a:gradFill rotWithShape="1">
              <a:gsLst>
                <a:gs pos="0">
                  <a:srgbClr val="969696">
                    <a:gamma/>
                    <a:tint val="19216"/>
                    <a:invGamma/>
                  </a:srgbClr>
                </a:gs>
                <a:gs pos="100000">
                  <a:srgbClr val="969696"/>
                </a:gs>
              </a:gsLst>
              <a:path path="shape">
                <a:fillToRect l="50000" t="50000" r="50000" b="50000"/>
              </a:path>
            </a:gradFill>
            <a:ln w="9525">
              <a:noFill/>
              <a:round/>
              <a:headEnd/>
              <a:tailEnd/>
            </a:ln>
            <a:effectLst/>
          </p:spPr>
          <p:txBody>
            <a:bodyPr wrap="none" anchor="ctr"/>
            <a:lstStyle/>
            <a:p>
              <a:pPr algn="ctr">
                <a:spcBef>
                  <a:spcPct val="0"/>
                </a:spcBef>
              </a:pPr>
              <a:r>
                <a:rPr lang="en-GB" sz="2800" b="1"/>
                <a:t>Na</a:t>
              </a:r>
              <a:r>
                <a:rPr lang="en-GB" sz="2800" b="1" baseline="30000"/>
                <a:t>+</a:t>
              </a:r>
            </a:p>
          </p:txBody>
        </p:sp>
        <p:sp>
          <p:nvSpPr>
            <p:cNvPr id="280697" name="Oval 121"/>
            <p:cNvSpPr>
              <a:spLocks noChangeAspect="1" noChangeArrowheads="1"/>
            </p:cNvSpPr>
            <p:nvPr/>
          </p:nvSpPr>
          <p:spPr bwMode="auto">
            <a:xfrm>
              <a:off x="2299" y="3114"/>
              <a:ext cx="453" cy="453"/>
            </a:xfrm>
            <a:prstGeom prst="ellipse">
              <a:avLst/>
            </a:prstGeom>
            <a:gradFill rotWithShape="1">
              <a:gsLst>
                <a:gs pos="0">
                  <a:srgbClr val="FFFF00">
                    <a:gamma/>
                    <a:tint val="19216"/>
                    <a:invGamma/>
                  </a:srgbClr>
                </a:gs>
                <a:gs pos="100000">
                  <a:srgbClr val="FFFF00"/>
                </a:gs>
              </a:gsLst>
              <a:path path="shape">
                <a:fillToRect l="50000" t="50000" r="50000" b="50000"/>
              </a:path>
            </a:gradFill>
            <a:ln w="9525">
              <a:noFill/>
              <a:round/>
              <a:headEnd/>
              <a:tailEnd/>
            </a:ln>
            <a:effectLst/>
          </p:spPr>
          <p:txBody>
            <a:bodyPr wrap="none" anchor="ctr"/>
            <a:lstStyle/>
            <a:p>
              <a:pPr algn="ctr">
                <a:spcBef>
                  <a:spcPct val="0"/>
                </a:spcBef>
              </a:pPr>
              <a:r>
                <a:rPr lang="en-GB" sz="2800" b="1"/>
                <a:t>F</a:t>
              </a:r>
              <a:endParaRPr lang="en-GB" sz="2800" b="1" baseline="30000"/>
            </a:p>
          </p:txBody>
        </p:sp>
        <p:sp>
          <p:nvSpPr>
            <p:cNvPr id="280698" name="Oval 122"/>
            <p:cNvSpPr>
              <a:spLocks noChangeAspect="1" noChangeArrowheads="1"/>
            </p:cNvSpPr>
            <p:nvPr/>
          </p:nvSpPr>
          <p:spPr bwMode="auto">
            <a:xfrm>
              <a:off x="4517" y="3114"/>
              <a:ext cx="453" cy="453"/>
            </a:xfrm>
            <a:prstGeom prst="ellipse">
              <a:avLst/>
            </a:prstGeom>
            <a:gradFill rotWithShape="1">
              <a:gsLst>
                <a:gs pos="0">
                  <a:srgbClr val="FFFF00">
                    <a:gamma/>
                    <a:tint val="19216"/>
                    <a:invGamma/>
                  </a:srgbClr>
                </a:gs>
                <a:gs pos="100000">
                  <a:srgbClr val="FFFF00"/>
                </a:gs>
              </a:gsLst>
              <a:path path="shape">
                <a:fillToRect l="50000" t="50000" r="50000" b="50000"/>
              </a:path>
            </a:gradFill>
            <a:ln w="9525">
              <a:noFill/>
              <a:round/>
              <a:headEnd/>
              <a:tailEnd/>
            </a:ln>
            <a:effectLst/>
          </p:spPr>
          <p:txBody>
            <a:bodyPr wrap="none" anchor="ctr"/>
            <a:lstStyle/>
            <a:p>
              <a:pPr algn="ctr">
                <a:spcBef>
                  <a:spcPct val="0"/>
                </a:spcBef>
              </a:pPr>
              <a:r>
                <a:rPr lang="en-GB" sz="2800" b="1"/>
                <a:t>F</a:t>
              </a:r>
              <a:r>
                <a:rPr lang="en-GB" sz="2800" b="1" baseline="30000"/>
                <a:t>-</a:t>
              </a:r>
            </a:p>
          </p:txBody>
        </p:sp>
        <p:sp>
          <p:nvSpPr>
            <p:cNvPr id="280701" name="Text Box 125"/>
            <p:cNvSpPr txBox="1">
              <a:spLocks noChangeArrowheads="1"/>
            </p:cNvSpPr>
            <p:nvPr/>
          </p:nvSpPr>
          <p:spPr bwMode="auto">
            <a:xfrm>
              <a:off x="1075" y="3213"/>
              <a:ext cx="1121" cy="288"/>
            </a:xfrm>
            <a:prstGeom prst="rect">
              <a:avLst/>
            </a:prstGeom>
            <a:noFill/>
            <a:ln w="15875">
              <a:noFill/>
              <a:miter lim="800000"/>
              <a:headEnd/>
              <a:tailEnd/>
            </a:ln>
            <a:effectLst/>
          </p:spPr>
          <p:txBody>
            <a:bodyPr>
              <a:spAutoFit/>
            </a:bodyPr>
            <a:lstStyle/>
            <a:p>
              <a:pPr algn="ctr"/>
              <a:r>
                <a:rPr lang="en-GB" b="1">
                  <a:solidFill>
                    <a:srgbClr val="013366"/>
                  </a:solidFill>
                </a:rPr>
                <a:t>1 electron</a:t>
              </a:r>
            </a:p>
          </p:txBody>
        </p:sp>
        <p:grpSp>
          <p:nvGrpSpPr>
            <p:cNvPr id="4" name="Group 126"/>
            <p:cNvGrpSpPr>
              <a:grpSpLocks/>
            </p:cNvGrpSpPr>
            <p:nvPr/>
          </p:nvGrpSpPr>
          <p:grpSpPr bwMode="auto">
            <a:xfrm>
              <a:off x="1148" y="3035"/>
              <a:ext cx="1057" cy="191"/>
              <a:chOff x="2477" y="3364"/>
              <a:chExt cx="1057" cy="191"/>
            </a:xfrm>
          </p:grpSpPr>
          <p:sp>
            <p:nvSpPr>
              <p:cNvPr id="280703" name="Line 127"/>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280704" name="Freeform 128"/>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280705" name="Freeform 129"/>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sp>
          <p:nvSpPr>
            <p:cNvPr id="280793" name="AutoShape 217"/>
            <p:cNvSpPr>
              <a:spLocks noChangeArrowheads="1"/>
            </p:cNvSpPr>
            <p:nvPr/>
          </p:nvSpPr>
          <p:spPr bwMode="auto">
            <a:xfrm>
              <a:off x="2950" y="3253"/>
              <a:ext cx="768" cy="208"/>
            </a:xfrm>
            <a:prstGeom prst="rightArrow">
              <a:avLst>
                <a:gd name="adj1" fmla="val 50000"/>
                <a:gd name="adj2" fmla="val 92308"/>
              </a:avLst>
            </a:prstGeom>
            <a:solidFill>
              <a:srgbClr val="010067"/>
            </a:solidFill>
            <a:ln w="9525">
              <a:solidFill>
                <a:srgbClr val="010067"/>
              </a:solidFill>
              <a:miter lim="800000"/>
              <a:headEnd/>
              <a:tailEnd/>
            </a:ln>
            <a:effectLst/>
          </p:spPr>
          <p:txBody>
            <a:bodyPr wrap="none" anchor="ctr"/>
            <a:lstStyle/>
            <a:p>
              <a:pPr algn="ctr"/>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80770"/>
                                        </p:tgtEl>
                                        <p:attrNameLst>
                                          <p:attrName>style.visibility</p:attrName>
                                        </p:attrNameLst>
                                      </p:cBhvr>
                                      <p:to>
                                        <p:strVal val="visible"/>
                                      </p:to>
                                    </p:set>
                                    <p:animEffect transition="in" filter="wipe(left)">
                                      <p:cBhvr>
                                        <p:cTn id="10" dur="500"/>
                                        <p:tgtEl>
                                          <p:spTgt spid="28077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0629"/>
                                        </p:tgtEl>
                                        <p:attrNameLst>
                                          <p:attrName>style.visibility</p:attrName>
                                        </p:attrNameLst>
                                      </p:cBhvr>
                                      <p:to>
                                        <p:strVal val="visible"/>
                                      </p:to>
                                    </p:set>
                                    <p:animEffect transition="in" filter="dissolve">
                                      <p:cBhvr>
                                        <p:cTn id="15" dur="500"/>
                                        <p:tgtEl>
                                          <p:spTgt spid="280629"/>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280630"/>
                                        </p:tgtEl>
                                        <p:attrNameLst>
                                          <p:attrName>style.visibility</p:attrName>
                                        </p:attrNameLst>
                                      </p:cBhvr>
                                      <p:to>
                                        <p:strVal val="visible"/>
                                      </p:to>
                                    </p:set>
                                    <p:animEffect transition="in" filter="dissolve">
                                      <p:cBhvr>
                                        <p:cTn id="19" dur="500"/>
                                        <p:tgtEl>
                                          <p:spTgt spid="280630"/>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80631"/>
                                        </p:tgtEl>
                                        <p:attrNameLst>
                                          <p:attrName>style.visibility</p:attrName>
                                        </p:attrNameLst>
                                      </p:cBhvr>
                                      <p:to>
                                        <p:strVal val="visible"/>
                                      </p:to>
                                    </p:set>
                                    <p:animEffect transition="in" filter="dissolve">
                                      <p:cBhvr>
                                        <p:cTn id="24" dur="500"/>
                                        <p:tgtEl>
                                          <p:spTgt spid="280631"/>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80632"/>
                                        </p:tgtEl>
                                        <p:attrNameLst>
                                          <p:attrName>style.visibility</p:attrName>
                                        </p:attrNameLst>
                                      </p:cBhvr>
                                      <p:to>
                                        <p:strVal val="visible"/>
                                      </p:to>
                                    </p:set>
                                    <p:animEffect transition="in" filter="dissolve">
                                      <p:cBhvr>
                                        <p:cTn id="28" dur="500"/>
                                        <p:tgtEl>
                                          <p:spTgt spid="28063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80635"/>
                                        </p:tgtEl>
                                        <p:attrNameLst>
                                          <p:attrName>style.visibility</p:attrName>
                                        </p:attrNameLst>
                                      </p:cBhvr>
                                      <p:to>
                                        <p:strVal val="visible"/>
                                      </p:to>
                                    </p:set>
                                    <p:animEffect transition="in" filter="dissolve">
                                      <p:cBhvr>
                                        <p:cTn id="33" dur="500"/>
                                        <p:tgtEl>
                                          <p:spTgt spid="28063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80771"/>
                                        </p:tgtEl>
                                        <p:attrNameLst>
                                          <p:attrName>style.visibility</p:attrName>
                                        </p:attrNameLst>
                                      </p:cBhvr>
                                      <p:to>
                                        <p:strVal val="visible"/>
                                      </p:to>
                                    </p:set>
                                    <p:animEffect transition="in" filter="dissolve">
                                      <p:cBhvr>
                                        <p:cTn id="38" dur="500"/>
                                        <p:tgtEl>
                                          <p:spTgt spid="280771"/>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80633"/>
                                        </p:tgtEl>
                                        <p:attrNameLst>
                                          <p:attrName>style.visibility</p:attrName>
                                        </p:attrNameLst>
                                      </p:cBhvr>
                                      <p:to>
                                        <p:strVal val="visible"/>
                                      </p:to>
                                    </p:set>
                                    <p:animEffect transition="in" filter="dissolve">
                                      <p:cBhvr>
                                        <p:cTn id="43" dur="500"/>
                                        <p:tgtEl>
                                          <p:spTgt spid="28063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629" grpId="0"/>
      <p:bldP spid="280630" grpId="0"/>
      <p:bldP spid="280631" grpId="0"/>
      <p:bldP spid="280632" grpId="0"/>
      <p:bldP spid="280633" grpId="0"/>
      <p:bldP spid="280635" grpId="0"/>
      <p:bldP spid="280771"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72"/>
          <p:cNvGrpSpPr>
            <a:grpSpLocks/>
          </p:cNvGrpSpPr>
          <p:nvPr/>
        </p:nvGrpSpPr>
        <p:grpSpPr bwMode="auto">
          <a:xfrm>
            <a:off x="1043608" y="1268760"/>
            <a:ext cx="6673850" cy="2644775"/>
            <a:chOff x="851" y="1051"/>
            <a:chExt cx="4204" cy="1666"/>
          </a:xfrm>
        </p:grpSpPr>
        <p:sp>
          <p:nvSpPr>
            <p:cNvPr id="98577" name="AutoShape 273"/>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98578" name="AutoShape 274"/>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98579" name="Line 275"/>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98580" name="Line 276"/>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98581" name="Line 277"/>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98582" name="Line 278"/>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98583" name="Line 279"/>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98584" name="Line 280"/>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98329" name="Rectangle 25"/>
          <p:cNvSpPr>
            <a:spLocks noGrp="1" noChangeArrowheads="1"/>
          </p:cNvSpPr>
          <p:nvPr>
            <p:ph type="title"/>
          </p:nvPr>
        </p:nvSpPr>
        <p:spPr>
          <a:xfrm>
            <a:off x="1907704" y="1196752"/>
            <a:ext cx="6516688" cy="549275"/>
          </a:xfrm>
          <a:noFill/>
          <a:ln/>
        </p:spPr>
        <p:txBody>
          <a:bodyPr>
            <a:normAutofit fontScale="90000"/>
          </a:bodyPr>
          <a:lstStyle/>
          <a:p>
            <a:r>
              <a:rPr lang="en-GB" dirty="0"/>
              <a:t>      </a:t>
            </a:r>
          </a:p>
        </p:txBody>
      </p:sp>
      <p:sp>
        <p:nvSpPr>
          <p:cNvPr id="98330" name="Oval 26"/>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98331" name="Rectangle 27"/>
          <p:cNvSpPr>
            <a:spLocks noChangeArrowheads="1"/>
          </p:cNvSpPr>
          <p:nvPr/>
        </p:nvSpPr>
        <p:spPr bwMode="auto">
          <a:xfrm>
            <a:off x="611560" y="836712"/>
            <a:ext cx="8396288" cy="457200"/>
          </a:xfrm>
          <a:prstGeom prst="rect">
            <a:avLst/>
          </a:prstGeom>
          <a:noFill/>
          <a:ln w="9525" algn="ctr">
            <a:noFill/>
            <a:miter lim="800000"/>
            <a:headEnd/>
            <a:tailEnd/>
          </a:ln>
          <a:effectLst/>
        </p:spPr>
        <p:txBody>
          <a:bodyPr>
            <a:spAutoFit/>
          </a:bodyPr>
          <a:lstStyle/>
          <a:p>
            <a:pPr eaLnBrk="1" hangingPunct="1">
              <a:spcBef>
                <a:spcPct val="20000"/>
              </a:spcBef>
            </a:pPr>
            <a:r>
              <a:rPr lang="en-GB" dirty="0"/>
              <a:t>What is the formula of aluminium bromide?</a:t>
            </a:r>
          </a:p>
        </p:txBody>
      </p:sp>
      <p:graphicFrame>
        <p:nvGraphicFramePr>
          <p:cNvPr id="98587" name="Group 283"/>
          <p:cNvGraphicFramePr>
            <a:graphicFrameLocks noGrp="1"/>
          </p:cNvGraphicFramePr>
          <p:nvPr>
            <p:ph idx="1"/>
          </p:nvPr>
        </p:nvGraphicFramePr>
        <p:xfrm>
          <a:off x="1152525" y="1252538"/>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98425" name="Text Box 121"/>
          <p:cNvSpPr txBox="1">
            <a:spLocks noChangeArrowheads="1"/>
          </p:cNvSpPr>
          <p:nvPr/>
        </p:nvSpPr>
        <p:spPr bwMode="auto">
          <a:xfrm>
            <a:off x="4314825" y="1257300"/>
            <a:ext cx="685800" cy="457200"/>
          </a:xfrm>
          <a:prstGeom prst="rect">
            <a:avLst/>
          </a:prstGeom>
          <a:noFill/>
          <a:ln w="38100" algn="ctr">
            <a:noFill/>
            <a:miter lim="800000"/>
            <a:headEnd/>
            <a:tailEnd/>
          </a:ln>
          <a:effectLst/>
        </p:spPr>
        <p:txBody>
          <a:bodyPr>
            <a:spAutoFit/>
          </a:bodyPr>
          <a:lstStyle/>
          <a:p>
            <a:pPr algn="ctr"/>
            <a:r>
              <a:rPr lang="en-GB"/>
              <a:t>Al</a:t>
            </a:r>
          </a:p>
        </p:txBody>
      </p:sp>
      <p:sp>
        <p:nvSpPr>
          <p:cNvPr id="98426" name="Text Box 122"/>
          <p:cNvSpPr txBox="1">
            <a:spLocks noChangeArrowheads="1"/>
          </p:cNvSpPr>
          <p:nvPr/>
        </p:nvSpPr>
        <p:spPr bwMode="auto">
          <a:xfrm>
            <a:off x="6356350" y="1257300"/>
            <a:ext cx="685800" cy="457200"/>
          </a:xfrm>
          <a:prstGeom prst="rect">
            <a:avLst/>
          </a:prstGeom>
          <a:noFill/>
          <a:ln w="38100" algn="ctr">
            <a:noFill/>
            <a:miter lim="800000"/>
            <a:headEnd/>
            <a:tailEnd/>
          </a:ln>
          <a:effectLst/>
        </p:spPr>
        <p:txBody>
          <a:bodyPr>
            <a:spAutoFit/>
          </a:bodyPr>
          <a:lstStyle/>
          <a:p>
            <a:pPr algn="ctr"/>
            <a:r>
              <a:rPr lang="en-GB"/>
              <a:t>Br</a:t>
            </a:r>
          </a:p>
        </p:txBody>
      </p:sp>
      <p:sp>
        <p:nvSpPr>
          <p:cNvPr id="98427" name="Text Box 123"/>
          <p:cNvSpPr txBox="1">
            <a:spLocks noChangeArrowheads="1"/>
          </p:cNvSpPr>
          <p:nvPr/>
        </p:nvSpPr>
        <p:spPr bwMode="auto">
          <a:xfrm>
            <a:off x="4278313" y="1714500"/>
            <a:ext cx="685800" cy="457200"/>
          </a:xfrm>
          <a:prstGeom prst="rect">
            <a:avLst/>
          </a:prstGeom>
          <a:noFill/>
          <a:ln w="38100" algn="ctr">
            <a:noFill/>
            <a:miter lim="800000"/>
            <a:headEnd/>
            <a:tailEnd/>
          </a:ln>
          <a:effectLst/>
        </p:spPr>
        <p:txBody>
          <a:bodyPr>
            <a:spAutoFit/>
          </a:bodyPr>
          <a:lstStyle/>
          <a:p>
            <a:pPr algn="ctr"/>
            <a:r>
              <a:rPr lang="en-GB"/>
              <a:t>3+</a:t>
            </a:r>
          </a:p>
        </p:txBody>
      </p:sp>
      <p:sp>
        <p:nvSpPr>
          <p:cNvPr id="98428" name="Text Box 124"/>
          <p:cNvSpPr txBox="1">
            <a:spLocks noChangeArrowheads="1"/>
          </p:cNvSpPr>
          <p:nvPr/>
        </p:nvSpPr>
        <p:spPr bwMode="auto">
          <a:xfrm>
            <a:off x="6372225" y="1711325"/>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98429" name="Text Box 125"/>
          <p:cNvSpPr txBox="1">
            <a:spLocks noChangeArrowheads="1"/>
          </p:cNvSpPr>
          <p:nvPr/>
        </p:nvSpPr>
        <p:spPr bwMode="auto">
          <a:xfrm>
            <a:off x="5176838" y="3424238"/>
            <a:ext cx="1009650" cy="457200"/>
          </a:xfrm>
          <a:prstGeom prst="rect">
            <a:avLst/>
          </a:prstGeom>
          <a:noFill/>
          <a:ln w="38100" algn="ctr">
            <a:noFill/>
            <a:miter lim="800000"/>
            <a:headEnd/>
            <a:tailEnd/>
          </a:ln>
          <a:effectLst/>
        </p:spPr>
        <p:txBody>
          <a:bodyPr>
            <a:spAutoFit/>
          </a:bodyPr>
          <a:lstStyle/>
          <a:p>
            <a:pPr algn="ctr"/>
            <a:r>
              <a:rPr lang="en-GB"/>
              <a:t>AlBr</a:t>
            </a:r>
            <a:r>
              <a:rPr lang="en-GB" baseline="-25000"/>
              <a:t>3</a:t>
            </a:r>
          </a:p>
        </p:txBody>
      </p:sp>
      <p:sp>
        <p:nvSpPr>
          <p:cNvPr id="98431" name="Rectangle 127"/>
          <p:cNvSpPr>
            <a:spLocks noChangeArrowheads="1"/>
          </p:cNvSpPr>
          <p:nvPr/>
        </p:nvSpPr>
        <p:spPr bwMode="auto">
          <a:xfrm>
            <a:off x="3770313" y="2170113"/>
            <a:ext cx="3825875" cy="822325"/>
          </a:xfrm>
          <a:prstGeom prst="rect">
            <a:avLst/>
          </a:prstGeom>
          <a:noFill/>
          <a:ln w="38100" algn="ctr">
            <a:noFill/>
            <a:miter lim="800000"/>
            <a:headEnd/>
            <a:tailEnd/>
          </a:ln>
          <a:effectLst/>
        </p:spPr>
        <p:txBody>
          <a:bodyPr>
            <a:spAutoFit/>
          </a:bodyPr>
          <a:lstStyle/>
          <a:p>
            <a:pPr algn="ctr">
              <a:spcBef>
                <a:spcPct val="20000"/>
              </a:spcBef>
            </a:pPr>
            <a:r>
              <a:rPr lang="en-GB" dirty="0"/>
              <a:t>3 bromide ions are needed for each aluminium ion</a:t>
            </a:r>
          </a:p>
        </p:txBody>
      </p:sp>
      <p:grpSp>
        <p:nvGrpSpPr>
          <p:cNvPr id="3" name="Group 286"/>
          <p:cNvGrpSpPr>
            <a:grpSpLocks/>
          </p:cNvGrpSpPr>
          <p:nvPr/>
        </p:nvGrpSpPr>
        <p:grpSpPr bwMode="auto">
          <a:xfrm>
            <a:off x="898525" y="4113213"/>
            <a:ext cx="6991350" cy="2379662"/>
            <a:chOff x="566" y="2591"/>
            <a:chExt cx="4404" cy="1499"/>
          </a:xfrm>
        </p:grpSpPr>
        <p:sp>
          <p:nvSpPr>
            <p:cNvPr id="98433" name="Oval 129"/>
            <p:cNvSpPr>
              <a:spLocks noChangeAspect="1" noChangeArrowheads="1"/>
            </p:cNvSpPr>
            <p:nvPr/>
          </p:nvSpPr>
          <p:spPr bwMode="auto">
            <a:xfrm>
              <a:off x="566" y="3114"/>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endParaRPr lang="en-GB" sz="2800" b="1" baseline="30000"/>
            </a:p>
          </p:txBody>
        </p:sp>
        <p:sp>
          <p:nvSpPr>
            <p:cNvPr id="98435" name="Oval 131"/>
            <p:cNvSpPr>
              <a:spLocks noChangeAspect="1" noChangeArrowheads="1"/>
            </p:cNvSpPr>
            <p:nvPr/>
          </p:nvSpPr>
          <p:spPr bwMode="auto">
            <a:xfrm>
              <a:off x="2299" y="2591"/>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endParaRPr lang="en-GB" sz="2800" b="1" baseline="30000"/>
            </a:p>
          </p:txBody>
        </p:sp>
        <p:sp>
          <p:nvSpPr>
            <p:cNvPr id="98436" name="Oval 132"/>
            <p:cNvSpPr>
              <a:spLocks noChangeAspect="1" noChangeArrowheads="1"/>
            </p:cNvSpPr>
            <p:nvPr/>
          </p:nvSpPr>
          <p:spPr bwMode="auto">
            <a:xfrm>
              <a:off x="2299" y="3114"/>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endParaRPr lang="en-GB" sz="2800" b="1" baseline="30000"/>
            </a:p>
          </p:txBody>
        </p:sp>
        <p:sp>
          <p:nvSpPr>
            <p:cNvPr id="98437" name="Oval 133"/>
            <p:cNvSpPr>
              <a:spLocks noChangeAspect="1" noChangeArrowheads="1"/>
            </p:cNvSpPr>
            <p:nvPr/>
          </p:nvSpPr>
          <p:spPr bwMode="auto">
            <a:xfrm>
              <a:off x="2299" y="3637"/>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endParaRPr lang="en-GB" sz="2800" b="1" baseline="30000"/>
            </a:p>
          </p:txBody>
        </p:sp>
        <p:grpSp>
          <p:nvGrpSpPr>
            <p:cNvPr id="4" name="Group 137"/>
            <p:cNvGrpSpPr>
              <a:grpSpLocks/>
            </p:cNvGrpSpPr>
            <p:nvPr/>
          </p:nvGrpSpPr>
          <p:grpSpPr bwMode="auto">
            <a:xfrm rot="-1069343">
              <a:off x="1158" y="2742"/>
              <a:ext cx="1057" cy="191"/>
              <a:chOff x="2477" y="3364"/>
              <a:chExt cx="1057" cy="191"/>
            </a:xfrm>
          </p:grpSpPr>
          <p:sp>
            <p:nvSpPr>
              <p:cNvPr id="98442" name="Line 138"/>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8443" name="Freeform 139"/>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98444" name="Freeform 140"/>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grpSp>
          <p:nvGrpSpPr>
            <p:cNvPr id="5" name="Group 141"/>
            <p:cNvGrpSpPr>
              <a:grpSpLocks/>
            </p:cNvGrpSpPr>
            <p:nvPr/>
          </p:nvGrpSpPr>
          <p:grpSpPr bwMode="auto">
            <a:xfrm>
              <a:off x="1174" y="3672"/>
              <a:ext cx="1039" cy="326"/>
              <a:chOff x="868" y="3422"/>
              <a:chExt cx="1039" cy="326"/>
            </a:xfrm>
          </p:grpSpPr>
          <p:grpSp>
            <p:nvGrpSpPr>
              <p:cNvPr id="6" name="Group 142"/>
              <p:cNvGrpSpPr>
                <a:grpSpLocks/>
              </p:cNvGrpSpPr>
              <p:nvPr/>
            </p:nvGrpSpPr>
            <p:grpSpPr bwMode="auto">
              <a:xfrm>
                <a:off x="868" y="3422"/>
                <a:ext cx="984" cy="310"/>
                <a:chOff x="868" y="3422"/>
                <a:chExt cx="984" cy="310"/>
              </a:xfrm>
            </p:grpSpPr>
            <p:sp>
              <p:nvSpPr>
                <p:cNvPr id="98447" name="Line 143"/>
                <p:cNvSpPr>
                  <a:spLocks noChangeShapeType="1"/>
                </p:cNvSpPr>
                <p:nvPr/>
              </p:nvSpPr>
              <p:spPr bwMode="auto">
                <a:xfrm rot="1069343">
                  <a:off x="893" y="3422"/>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8448" name="Freeform 144"/>
                <p:cNvSpPr>
                  <a:spLocks/>
                </p:cNvSpPr>
                <p:nvPr/>
              </p:nvSpPr>
              <p:spPr bwMode="auto">
                <a:xfrm rot="1069343" flipV="1">
                  <a:off x="868" y="3565"/>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grpSp>
          <p:sp>
            <p:nvSpPr>
              <p:cNvPr id="98449" name="Freeform 145"/>
              <p:cNvSpPr>
                <a:spLocks/>
              </p:cNvSpPr>
              <p:nvPr/>
            </p:nvSpPr>
            <p:spPr bwMode="auto">
              <a:xfrm rot="1069343" flipV="1">
                <a:off x="1772" y="3692"/>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grpSp>
          <p:nvGrpSpPr>
            <p:cNvPr id="7" name="Group 285"/>
            <p:cNvGrpSpPr>
              <a:grpSpLocks/>
            </p:cNvGrpSpPr>
            <p:nvPr/>
          </p:nvGrpSpPr>
          <p:grpSpPr bwMode="auto">
            <a:xfrm>
              <a:off x="939" y="3036"/>
              <a:ext cx="1477" cy="610"/>
              <a:chOff x="939" y="3006"/>
              <a:chExt cx="1477" cy="610"/>
            </a:xfrm>
          </p:grpSpPr>
          <p:sp>
            <p:nvSpPr>
              <p:cNvPr id="98440" name="Text Box 136"/>
              <p:cNvSpPr txBox="1">
                <a:spLocks noChangeArrowheads="1"/>
              </p:cNvSpPr>
              <p:nvPr/>
            </p:nvSpPr>
            <p:spPr bwMode="auto">
              <a:xfrm>
                <a:off x="939" y="3006"/>
                <a:ext cx="1477" cy="610"/>
              </a:xfrm>
              <a:prstGeom prst="rect">
                <a:avLst/>
              </a:prstGeom>
              <a:noFill/>
              <a:ln w="15875">
                <a:noFill/>
                <a:miter lim="800000"/>
                <a:headEnd/>
                <a:tailEnd/>
              </a:ln>
              <a:effectLst/>
            </p:spPr>
            <p:txBody>
              <a:bodyPr>
                <a:spAutoFit/>
              </a:bodyPr>
              <a:lstStyle/>
              <a:p>
                <a:pPr algn="ctr">
                  <a:lnSpc>
                    <a:spcPct val="120000"/>
                  </a:lnSpc>
                </a:pPr>
                <a:r>
                  <a:rPr lang="en-GB" b="1">
                    <a:solidFill>
                      <a:srgbClr val="013366"/>
                    </a:solidFill>
                  </a:rPr>
                  <a:t>1 electron for each atom</a:t>
                </a:r>
              </a:p>
            </p:txBody>
          </p:sp>
          <p:sp>
            <p:nvSpPr>
              <p:cNvPr id="98450" name="Line 146"/>
              <p:cNvSpPr>
                <a:spLocks noChangeShapeType="1"/>
              </p:cNvSpPr>
              <p:nvPr/>
            </p:nvSpPr>
            <p:spPr bwMode="auto">
              <a:xfrm>
                <a:off x="1286" y="3332"/>
                <a:ext cx="935" cy="0"/>
              </a:xfrm>
              <a:prstGeom prst="line">
                <a:avLst/>
              </a:prstGeom>
              <a:noFill/>
              <a:ln w="50800">
                <a:solidFill>
                  <a:schemeClr val="tx1"/>
                </a:solidFill>
                <a:round/>
                <a:headEnd type="oval" w="sm" len="sm"/>
                <a:tailEnd type="stealth" w="med" len="med"/>
              </a:ln>
              <a:effectLst/>
            </p:spPr>
            <p:txBody>
              <a:bodyPr>
                <a:spAutoFit/>
              </a:bodyPr>
              <a:lstStyle/>
              <a:p>
                <a:endParaRPr lang="en-GB"/>
              </a:p>
            </p:txBody>
          </p:sp>
        </p:grpSp>
        <p:sp>
          <p:nvSpPr>
            <p:cNvPr id="98452" name="Oval 148"/>
            <p:cNvSpPr>
              <a:spLocks noChangeAspect="1" noChangeArrowheads="1"/>
            </p:cNvSpPr>
            <p:nvPr/>
          </p:nvSpPr>
          <p:spPr bwMode="auto">
            <a:xfrm>
              <a:off x="4517" y="2591"/>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r>
                <a:rPr lang="en-GB" sz="3600" b="1" baseline="30000"/>
                <a:t>-</a:t>
              </a:r>
            </a:p>
          </p:txBody>
        </p:sp>
        <p:sp>
          <p:nvSpPr>
            <p:cNvPr id="98453" name="Oval 149"/>
            <p:cNvSpPr>
              <a:spLocks noChangeAspect="1" noChangeArrowheads="1"/>
            </p:cNvSpPr>
            <p:nvPr/>
          </p:nvSpPr>
          <p:spPr bwMode="auto">
            <a:xfrm>
              <a:off x="4517" y="3114"/>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r>
                <a:rPr lang="en-GB" sz="3600" b="1" baseline="30000"/>
                <a:t>-</a:t>
              </a:r>
            </a:p>
          </p:txBody>
        </p:sp>
        <p:sp>
          <p:nvSpPr>
            <p:cNvPr id="98454" name="Oval 150"/>
            <p:cNvSpPr>
              <a:spLocks noChangeAspect="1" noChangeArrowheads="1"/>
            </p:cNvSpPr>
            <p:nvPr/>
          </p:nvSpPr>
          <p:spPr bwMode="auto">
            <a:xfrm>
              <a:off x="4517" y="3637"/>
              <a:ext cx="453" cy="453"/>
            </a:xfrm>
            <a:prstGeom prst="ellipse">
              <a:avLst/>
            </a:prstGeom>
            <a:gradFill rotWithShape="1">
              <a:gsLst>
                <a:gs pos="0">
                  <a:srgbClr val="993300">
                    <a:gamma/>
                    <a:tint val="19216"/>
                    <a:invGamma/>
                  </a:srgbClr>
                </a:gs>
                <a:gs pos="100000">
                  <a:srgbClr val="993300"/>
                </a:gs>
              </a:gsLst>
              <a:path path="shape">
                <a:fillToRect l="50000" t="50000" r="50000" b="50000"/>
              </a:path>
            </a:gradFill>
            <a:ln w="9525">
              <a:noFill/>
              <a:round/>
              <a:headEnd/>
              <a:tailEnd/>
            </a:ln>
            <a:effectLst/>
          </p:spPr>
          <p:txBody>
            <a:bodyPr wrap="none" anchor="ctr"/>
            <a:lstStyle/>
            <a:p>
              <a:pPr algn="ctr">
                <a:spcBef>
                  <a:spcPct val="0"/>
                </a:spcBef>
              </a:pPr>
              <a:r>
                <a:rPr lang="en-GB" sz="2800" b="1"/>
                <a:t>Br</a:t>
              </a:r>
              <a:r>
                <a:rPr lang="en-GB" sz="3600" b="1" baseline="30000"/>
                <a:t>-</a:t>
              </a:r>
            </a:p>
          </p:txBody>
        </p:sp>
        <p:sp>
          <p:nvSpPr>
            <p:cNvPr id="98455" name="Oval 151"/>
            <p:cNvSpPr>
              <a:spLocks noChangeAspect="1" noChangeArrowheads="1"/>
            </p:cNvSpPr>
            <p:nvPr/>
          </p:nvSpPr>
          <p:spPr bwMode="auto">
            <a:xfrm>
              <a:off x="3921" y="3114"/>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r>
                <a:rPr lang="en-GB" sz="2800" b="1" baseline="30000"/>
                <a:t>3+</a:t>
              </a:r>
            </a:p>
          </p:txBody>
        </p:sp>
        <p:sp>
          <p:nvSpPr>
            <p:cNvPr id="98550" name="AutoShape 246"/>
            <p:cNvSpPr>
              <a:spLocks noChangeArrowheads="1"/>
            </p:cNvSpPr>
            <p:nvPr/>
          </p:nvSpPr>
          <p:spPr bwMode="auto">
            <a:xfrm>
              <a:off x="2950" y="3237"/>
              <a:ext cx="768" cy="208"/>
            </a:xfrm>
            <a:prstGeom prst="rightArrow">
              <a:avLst>
                <a:gd name="adj1" fmla="val 50000"/>
                <a:gd name="adj2" fmla="val 92308"/>
              </a:avLst>
            </a:prstGeom>
            <a:solidFill>
              <a:srgbClr val="010067"/>
            </a:solidFill>
            <a:ln w="9525">
              <a:solidFill>
                <a:srgbClr val="010067"/>
              </a:solidFill>
              <a:miter lim="800000"/>
              <a:headEnd/>
              <a:tailEnd/>
            </a:ln>
            <a:effectLst/>
          </p:spPr>
          <p:txBody>
            <a:bodyPr wrap="none" anchor="ctr"/>
            <a:lstStyle/>
            <a:p>
              <a:pPr algn="ctr"/>
              <a:endParaRPr lang="en-GB"/>
            </a:p>
          </p:txBody>
        </p:sp>
      </p:grpSp>
      <p:sp>
        <p:nvSpPr>
          <p:cNvPr id="98586" name="Text Box 282"/>
          <p:cNvSpPr txBox="1">
            <a:spLocks noChangeArrowheads="1"/>
          </p:cNvSpPr>
          <p:nvPr/>
        </p:nvSpPr>
        <p:spPr bwMode="auto">
          <a:xfrm>
            <a:off x="5175250" y="2990850"/>
            <a:ext cx="1009650" cy="457200"/>
          </a:xfrm>
          <a:prstGeom prst="rect">
            <a:avLst/>
          </a:prstGeom>
          <a:noFill/>
          <a:ln w="38100" algn="ctr">
            <a:noFill/>
            <a:miter lim="800000"/>
            <a:headEnd/>
            <a:tailEnd/>
          </a:ln>
          <a:effectLst/>
        </p:spPr>
        <p:txBody>
          <a:bodyPr>
            <a:spAutoFit/>
          </a:bodyPr>
          <a:lstStyle/>
          <a:p>
            <a:pPr algn="ctr"/>
            <a:r>
              <a:rPr lang="en-GB"/>
              <a:t>1 : 3</a:t>
            </a:r>
            <a:endParaRPr lang="en-GB" baseline="-25000"/>
          </a:p>
        </p:txBody>
      </p:sp>
      <p:sp>
        <p:nvSpPr>
          <p:cNvPr id="44" name="Rectangle 43"/>
          <p:cNvSpPr/>
          <p:nvPr/>
        </p:nvSpPr>
        <p:spPr>
          <a:xfrm>
            <a:off x="1619672" y="188640"/>
            <a:ext cx="4847737"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GB" sz="3200" dirty="0" smtClean="0"/>
              <a:t>Formula of aluminium bromide</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98587"/>
                                        </p:tgtEl>
                                        <p:attrNameLst>
                                          <p:attrName>style.visibility</p:attrName>
                                        </p:attrNameLst>
                                      </p:cBhvr>
                                      <p:to>
                                        <p:strVal val="visible"/>
                                      </p:to>
                                    </p:set>
                                    <p:animEffect transition="in" filter="wipe(left)">
                                      <p:cBhvr>
                                        <p:cTn id="10" dur="500"/>
                                        <p:tgtEl>
                                          <p:spTgt spid="9858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8425"/>
                                        </p:tgtEl>
                                        <p:attrNameLst>
                                          <p:attrName>style.visibility</p:attrName>
                                        </p:attrNameLst>
                                      </p:cBhvr>
                                      <p:to>
                                        <p:strVal val="visible"/>
                                      </p:to>
                                    </p:set>
                                    <p:animEffect transition="in" filter="dissolve">
                                      <p:cBhvr>
                                        <p:cTn id="15" dur="500"/>
                                        <p:tgtEl>
                                          <p:spTgt spid="98425"/>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98426"/>
                                        </p:tgtEl>
                                        <p:attrNameLst>
                                          <p:attrName>style.visibility</p:attrName>
                                        </p:attrNameLst>
                                      </p:cBhvr>
                                      <p:to>
                                        <p:strVal val="visible"/>
                                      </p:to>
                                    </p:set>
                                    <p:animEffect transition="in" filter="dissolve">
                                      <p:cBhvr>
                                        <p:cTn id="19" dur="500"/>
                                        <p:tgtEl>
                                          <p:spTgt spid="9842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8427"/>
                                        </p:tgtEl>
                                        <p:attrNameLst>
                                          <p:attrName>style.visibility</p:attrName>
                                        </p:attrNameLst>
                                      </p:cBhvr>
                                      <p:to>
                                        <p:strVal val="visible"/>
                                      </p:to>
                                    </p:set>
                                    <p:animEffect transition="in" filter="dissolve">
                                      <p:cBhvr>
                                        <p:cTn id="24" dur="500"/>
                                        <p:tgtEl>
                                          <p:spTgt spid="98427"/>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98428"/>
                                        </p:tgtEl>
                                        <p:attrNameLst>
                                          <p:attrName>style.visibility</p:attrName>
                                        </p:attrNameLst>
                                      </p:cBhvr>
                                      <p:to>
                                        <p:strVal val="visible"/>
                                      </p:to>
                                    </p:set>
                                    <p:animEffect transition="in" filter="dissolve">
                                      <p:cBhvr>
                                        <p:cTn id="28" dur="500"/>
                                        <p:tgtEl>
                                          <p:spTgt spid="9842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8431"/>
                                        </p:tgtEl>
                                        <p:attrNameLst>
                                          <p:attrName>style.visibility</p:attrName>
                                        </p:attrNameLst>
                                      </p:cBhvr>
                                      <p:to>
                                        <p:strVal val="visible"/>
                                      </p:to>
                                    </p:set>
                                    <p:animEffect transition="in" filter="dissolve">
                                      <p:cBhvr>
                                        <p:cTn id="33" dur="500"/>
                                        <p:tgtEl>
                                          <p:spTgt spid="9843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98586"/>
                                        </p:tgtEl>
                                        <p:attrNameLst>
                                          <p:attrName>style.visibility</p:attrName>
                                        </p:attrNameLst>
                                      </p:cBhvr>
                                      <p:to>
                                        <p:strVal val="visible"/>
                                      </p:to>
                                    </p:set>
                                    <p:animEffect transition="in" filter="dissolve">
                                      <p:cBhvr>
                                        <p:cTn id="38" dur="500"/>
                                        <p:tgtEl>
                                          <p:spTgt spid="9858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98429"/>
                                        </p:tgtEl>
                                        <p:attrNameLst>
                                          <p:attrName>style.visibility</p:attrName>
                                        </p:attrNameLst>
                                      </p:cBhvr>
                                      <p:to>
                                        <p:strVal val="visible"/>
                                      </p:to>
                                    </p:set>
                                    <p:animEffect transition="in" filter="dissolve">
                                      <p:cBhvr>
                                        <p:cTn id="43" dur="500"/>
                                        <p:tgtEl>
                                          <p:spTgt spid="9842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25" grpId="0"/>
      <p:bldP spid="98426" grpId="0"/>
      <p:bldP spid="98427" grpId="0"/>
      <p:bldP spid="98428" grpId="0"/>
      <p:bldP spid="98429" grpId="0"/>
      <p:bldP spid="98431" grpId="0"/>
      <p:bldP spid="9858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11"/>
          <p:cNvGrpSpPr>
            <a:grpSpLocks/>
          </p:cNvGrpSpPr>
          <p:nvPr/>
        </p:nvGrpSpPr>
        <p:grpSpPr bwMode="auto">
          <a:xfrm>
            <a:off x="1133475" y="1255713"/>
            <a:ext cx="6673850" cy="2644775"/>
            <a:chOff x="851" y="1051"/>
            <a:chExt cx="4204" cy="1666"/>
          </a:xfrm>
        </p:grpSpPr>
        <p:sp>
          <p:nvSpPr>
            <p:cNvPr id="99740" name="AutoShape 412"/>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99741" name="AutoShape 413"/>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99742" name="Line 414"/>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99743" name="Line 415"/>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99744" name="Line 416"/>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99745" name="Line 417"/>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99746" name="Line 418"/>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99747" name="Line 419"/>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sp>
        <p:nvSpPr>
          <p:cNvPr id="99360" name="Rectangle 32"/>
          <p:cNvSpPr>
            <a:spLocks noGrp="1" noChangeArrowheads="1"/>
          </p:cNvSpPr>
          <p:nvPr>
            <p:ph type="title"/>
          </p:nvPr>
        </p:nvSpPr>
        <p:spPr>
          <a:xfrm>
            <a:off x="899592" y="0"/>
            <a:ext cx="7772400" cy="606698"/>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a:t>
            </a:r>
            <a:r>
              <a:rPr lang="en-GB" sz="3600" dirty="0"/>
              <a:t>Formula of aluminium oxide</a:t>
            </a:r>
            <a:endParaRPr lang="en-GB" dirty="0"/>
          </a:p>
        </p:txBody>
      </p:sp>
      <p:sp>
        <p:nvSpPr>
          <p:cNvPr id="99361" name="Rectangle 33"/>
          <p:cNvSpPr>
            <a:spLocks noChangeArrowheads="1"/>
          </p:cNvSpPr>
          <p:nvPr/>
        </p:nvSpPr>
        <p:spPr bwMode="auto">
          <a:xfrm>
            <a:off x="568325" y="701675"/>
            <a:ext cx="8396288"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aluminium oxide?</a:t>
            </a:r>
          </a:p>
        </p:txBody>
      </p:sp>
      <p:sp>
        <p:nvSpPr>
          <p:cNvPr id="99362" name="Oval 34"/>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99455" name="Text Box 127"/>
          <p:cNvSpPr txBox="1">
            <a:spLocks noChangeArrowheads="1"/>
          </p:cNvSpPr>
          <p:nvPr/>
        </p:nvSpPr>
        <p:spPr bwMode="auto">
          <a:xfrm>
            <a:off x="4314825" y="1257300"/>
            <a:ext cx="685800" cy="457200"/>
          </a:xfrm>
          <a:prstGeom prst="rect">
            <a:avLst/>
          </a:prstGeom>
          <a:noFill/>
          <a:ln w="38100" algn="ctr">
            <a:noFill/>
            <a:miter lim="800000"/>
            <a:headEnd/>
            <a:tailEnd/>
          </a:ln>
          <a:effectLst/>
        </p:spPr>
        <p:txBody>
          <a:bodyPr>
            <a:spAutoFit/>
          </a:bodyPr>
          <a:lstStyle/>
          <a:p>
            <a:pPr algn="ctr"/>
            <a:r>
              <a:rPr lang="en-GB"/>
              <a:t>Al</a:t>
            </a:r>
          </a:p>
        </p:txBody>
      </p:sp>
      <p:sp>
        <p:nvSpPr>
          <p:cNvPr id="99456" name="Text Box 128"/>
          <p:cNvSpPr txBox="1">
            <a:spLocks noChangeArrowheads="1"/>
          </p:cNvSpPr>
          <p:nvPr/>
        </p:nvSpPr>
        <p:spPr bwMode="auto">
          <a:xfrm>
            <a:off x="6356350" y="1257300"/>
            <a:ext cx="685800" cy="457200"/>
          </a:xfrm>
          <a:prstGeom prst="rect">
            <a:avLst/>
          </a:prstGeom>
          <a:noFill/>
          <a:ln w="38100" algn="ctr">
            <a:noFill/>
            <a:miter lim="800000"/>
            <a:headEnd/>
            <a:tailEnd/>
          </a:ln>
          <a:effectLst/>
        </p:spPr>
        <p:txBody>
          <a:bodyPr>
            <a:spAutoFit/>
          </a:bodyPr>
          <a:lstStyle/>
          <a:p>
            <a:pPr algn="ctr"/>
            <a:r>
              <a:rPr lang="en-GB"/>
              <a:t>O</a:t>
            </a:r>
          </a:p>
        </p:txBody>
      </p:sp>
      <p:sp>
        <p:nvSpPr>
          <p:cNvPr id="99457" name="Text Box 129"/>
          <p:cNvSpPr txBox="1">
            <a:spLocks noChangeArrowheads="1"/>
          </p:cNvSpPr>
          <p:nvPr/>
        </p:nvSpPr>
        <p:spPr bwMode="auto">
          <a:xfrm>
            <a:off x="4278313" y="1714500"/>
            <a:ext cx="685800" cy="457200"/>
          </a:xfrm>
          <a:prstGeom prst="rect">
            <a:avLst/>
          </a:prstGeom>
          <a:noFill/>
          <a:ln w="38100" algn="ctr">
            <a:noFill/>
            <a:miter lim="800000"/>
            <a:headEnd/>
            <a:tailEnd/>
          </a:ln>
          <a:effectLst/>
        </p:spPr>
        <p:txBody>
          <a:bodyPr>
            <a:spAutoFit/>
          </a:bodyPr>
          <a:lstStyle/>
          <a:p>
            <a:pPr algn="ctr"/>
            <a:r>
              <a:rPr lang="en-GB"/>
              <a:t>3+</a:t>
            </a:r>
          </a:p>
        </p:txBody>
      </p:sp>
      <p:sp>
        <p:nvSpPr>
          <p:cNvPr id="99458" name="Text Box 130"/>
          <p:cNvSpPr txBox="1">
            <a:spLocks noChangeArrowheads="1"/>
          </p:cNvSpPr>
          <p:nvPr/>
        </p:nvSpPr>
        <p:spPr bwMode="auto">
          <a:xfrm>
            <a:off x="6372225" y="1711325"/>
            <a:ext cx="685800" cy="457200"/>
          </a:xfrm>
          <a:prstGeom prst="rect">
            <a:avLst/>
          </a:prstGeom>
          <a:noFill/>
          <a:ln w="38100" algn="ctr">
            <a:noFill/>
            <a:miter lim="800000"/>
            <a:headEnd/>
            <a:tailEnd/>
          </a:ln>
          <a:effectLst/>
        </p:spPr>
        <p:txBody>
          <a:bodyPr>
            <a:spAutoFit/>
          </a:bodyPr>
          <a:lstStyle/>
          <a:p>
            <a:pPr algn="ctr"/>
            <a:r>
              <a:rPr lang="en-GB"/>
              <a:t>2-</a:t>
            </a:r>
          </a:p>
        </p:txBody>
      </p:sp>
      <p:sp>
        <p:nvSpPr>
          <p:cNvPr id="99459" name="Text Box 131"/>
          <p:cNvSpPr txBox="1">
            <a:spLocks noChangeArrowheads="1"/>
          </p:cNvSpPr>
          <p:nvPr/>
        </p:nvSpPr>
        <p:spPr bwMode="auto">
          <a:xfrm>
            <a:off x="5167313" y="3424238"/>
            <a:ext cx="1009650" cy="457200"/>
          </a:xfrm>
          <a:prstGeom prst="rect">
            <a:avLst/>
          </a:prstGeom>
          <a:noFill/>
          <a:ln w="38100" algn="ctr">
            <a:noFill/>
            <a:miter lim="800000"/>
            <a:headEnd/>
            <a:tailEnd/>
          </a:ln>
          <a:effectLst/>
        </p:spPr>
        <p:txBody>
          <a:bodyPr>
            <a:spAutoFit/>
          </a:bodyPr>
          <a:lstStyle/>
          <a:p>
            <a:pPr algn="ctr"/>
            <a:r>
              <a:rPr lang="en-GB"/>
              <a:t>Al</a:t>
            </a:r>
            <a:r>
              <a:rPr lang="en-GB" baseline="-25000"/>
              <a:t>2</a:t>
            </a:r>
            <a:r>
              <a:rPr lang="en-GB"/>
              <a:t>O</a:t>
            </a:r>
            <a:r>
              <a:rPr lang="en-GB" baseline="-25000"/>
              <a:t>3</a:t>
            </a:r>
          </a:p>
        </p:txBody>
      </p:sp>
      <p:sp>
        <p:nvSpPr>
          <p:cNvPr id="99460" name="Rectangle 132"/>
          <p:cNvSpPr>
            <a:spLocks noChangeArrowheads="1"/>
          </p:cNvSpPr>
          <p:nvPr/>
        </p:nvSpPr>
        <p:spPr bwMode="auto">
          <a:xfrm>
            <a:off x="3652838" y="2170113"/>
            <a:ext cx="4054475" cy="822325"/>
          </a:xfrm>
          <a:prstGeom prst="rect">
            <a:avLst/>
          </a:prstGeom>
          <a:noFill/>
          <a:ln w="38100" algn="ctr">
            <a:noFill/>
            <a:miter lim="800000"/>
            <a:headEnd/>
            <a:tailEnd/>
          </a:ln>
          <a:effectLst/>
        </p:spPr>
        <p:txBody>
          <a:bodyPr>
            <a:spAutoFit/>
          </a:bodyPr>
          <a:lstStyle/>
          <a:p>
            <a:pPr algn="ctr">
              <a:spcBef>
                <a:spcPct val="20000"/>
              </a:spcBef>
            </a:pPr>
            <a:r>
              <a:rPr lang="en-GB"/>
              <a:t>2 aluminium ions are needed for 3 oxide ions</a:t>
            </a:r>
          </a:p>
        </p:txBody>
      </p:sp>
      <p:graphicFrame>
        <p:nvGraphicFramePr>
          <p:cNvPr id="99748" name="Group 420"/>
          <p:cNvGraphicFramePr>
            <a:graphicFrameLocks noGrp="1"/>
          </p:cNvGraphicFramePr>
          <p:nvPr/>
        </p:nvGraphicFramePr>
        <p:xfrm>
          <a:off x="1150938" y="1252538"/>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grpSp>
        <p:nvGrpSpPr>
          <p:cNvPr id="3" name="Group 433"/>
          <p:cNvGrpSpPr>
            <a:grpSpLocks/>
          </p:cNvGrpSpPr>
          <p:nvPr/>
        </p:nvGrpSpPr>
        <p:grpSpPr bwMode="auto">
          <a:xfrm>
            <a:off x="898525" y="4056063"/>
            <a:ext cx="6991350" cy="2463800"/>
            <a:chOff x="566" y="2555"/>
            <a:chExt cx="4404" cy="1552"/>
          </a:xfrm>
        </p:grpSpPr>
        <p:sp>
          <p:nvSpPr>
            <p:cNvPr id="99668" name="Oval 340"/>
            <p:cNvSpPr>
              <a:spLocks noChangeAspect="1" noChangeArrowheads="1"/>
            </p:cNvSpPr>
            <p:nvPr/>
          </p:nvSpPr>
          <p:spPr bwMode="auto">
            <a:xfrm>
              <a:off x="2299" y="2591"/>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99669" name="Oval 341"/>
            <p:cNvSpPr>
              <a:spLocks noChangeAspect="1" noChangeArrowheads="1"/>
            </p:cNvSpPr>
            <p:nvPr/>
          </p:nvSpPr>
          <p:spPr bwMode="auto">
            <a:xfrm>
              <a:off x="2299" y="3114"/>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99670" name="Oval 342"/>
            <p:cNvSpPr>
              <a:spLocks noChangeAspect="1" noChangeArrowheads="1"/>
            </p:cNvSpPr>
            <p:nvPr/>
          </p:nvSpPr>
          <p:spPr bwMode="auto">
            <a:xfrm>
              <a:off x="2299" y="3637"/>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99672" name="Oval 344"/>
            <p:cNvSpPr>
              <a:spLocks noChangeAspect="1" noChangeArrowheads="1"/>
            </p:cNvSpPr>
            <p:nvPr/>
          </p:nvSpPr>
          <p:spPr bwMode="auto">
            <a:xfrm>
              <a:off x="566" y="2608"/>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endParaRPr lang="en-GB" sz="2800" b="1" baseline="30000"/>
            </a:p>
          </p:txBody>
        </p:sp>
        <p:sp>
          <p:nvSpPr>
            <p:cNvPr id="99673" name="Oval 345"/>
            <p:cNvSpPr>
              <a:spLocks noChangeAspect="1" noChangeArrowheads="1"/>
            </p:cNvSpPr>
            <p:nvPr/>
          </p:nvSpPr>
          <p:spPr bwMode="auto">
            <a:xfrm>
              <a:off x="566" y="3588"/>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endParaRPr lang="en-GB" sz="2800" b="1" baseline="30000"/>
            </a:p>
          </p:txBody>
        </p:sp>
        <p:sp>
          <p:nvSpPr>
            <p:cNvPr id="99671" name="Text Box 343"/>
            <p:cNvSpPr txBox="1">
              <a:spLocks noChangeArrowheads="1"/>
            </p:cNvSpPr>
            <p:nvPr/>
          </p:nvSpPr>
          <p:spPr bwMode="auto">
            <a:xfrm>
              <a:off x="583" y="3065"/>
              <a:ext cx="1498" cy="518"/>
            </a:xfrm>
            <a:prstGeom prst="rect">
              <a:avLst/>
            </a:prstGeom>
            <a:noFill/>
            <a:ln w="15875">
              <a:noFill/>
              <a:miter lim="800000"/>
              <a:headEnd/>
              <a:tailEnd/>
            </a:ln>
            <a:effectLst/>
          </p:spPr>
          <p:txBody>
            <a:bodyPr>
              <a:spAutoFit/>
            </a:bodyPr>
            <a:lstStyle/>
            <a:p>
              <a:pPr algn="ctr"/>
              <a:r>
                <a:rPr lang="en-GB" b="1">
                  <a:solidFill>
                    <a:srgbClr val="013366"/>
                  </a:solidFill>
                </a:rPr>
                <a:t>2 electrons for each atom</a:t>
              </a:r>
            </a:p>
          </p:txBody>
        </p:sp>
        <p:grpSp>
          <p:nvGrpSpPr>
            <p:cNvPr id="4" name="Group 347"/>
            <p:cNvGrpSpPr>
              <a:grpSpLocks/>
            </p:cNvGrpSpPr>
            <p:nvPr/>
          </p:nvGrpSpPr>
          <p:grpSpPr bwMode="auto">
            <a:xfrm rot="734002">
              <a:off x="1150" y="2980"/>
              <a:ext cx="1095" cy="115"/>
              <a:chOff x="2477" y="3364"/>
              <a:chExt cx="1057" cy="191"/>
            </a:xfrm>
          </p:grpSpPr>
          <p:sp>
            <p:nvSpPr>
              <p:cNvPr id="99676" name="Line 348"/>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9677" name="Freeform 349"/>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99678" name="Freeform 350"/>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grpSp>
          <p:nvGrpSpPr>
            <p:cNvPr id="5" name="Group 351"/>
            <p:cNvGrpSpPr>
              <a:grpSpLocks/>
            </p:cNvGrpSpPr>
            <p:nvPr/>
          </p:nvGrpSpPr>
          <p:grpSpPr bwMode="auto">
            <a:xfrm>
              <a:off x="1150" y="2555"/>
              <a:ext cx="1063" cy="191"/>
              <a:chOff x="2477" y="3364"/>
              <a:chExt cx="1057" cy="191"/>
            </a:xfrm>
          </p:grpSpPr>
          <p:sp>
            <p:nvSpPr>
              <p:cNvPr id="99680" name="Line 352"/>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9681" name="Freeform 353"/>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99682" name="Freeform 354"/>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sp>
          <p:nvSpPr>
            <p:cNvPr id="99683" name="Line 355"/>
            <p:cNvSpPr>
              <a:spLocks noChangeShapeType="1"/>
            </p:cNvSpPr>
            <p:nvPr/>
          </p:nvSpPr>
          <p:spPr bwMode="auto">
            <a:xfrm>
              <a:off x="1150" y="2851"/>
              <a:ext cx="1061" cy="0"/>
            </a:xfrm>
            <a:prstGeom prst="line">
              <a:avLst/>
            </a:prstGeom>
            <a:noFill/>
            <a:ln w="50800">
              <a:solidFill>
                <a:schemeClr val="tx1"/>
              </a:solidFill>
              <a:round/>
              <a:headEnd type="oval" w="sm" len="sm"/>
              <a:tailEnd type="stealth" w="med" len="med"/>
            </a:ln>
            <a:effectLst/>
          </p:spPr>
          <p:txBody>
            <a:bodyPr>
              <a:spAutoFit/>
            </a:bodyPr>
            <a:lstStyle/>
            <a:p>
              <a:endParaRPr lang="en-GB"/>
            </a:p>
          </p:txBody>
        </p:sp>
        <p:grpSp>
          <p:nvGrpSpPr>
            <p:cNvPr id="6" name="Group 357"/>
            <p:cNvGrpSpPr>
              <a:grpSpLocks/>
            </p:cNvGrpSpPr>
            <p:nvPr/>
          </p:nvGrpSpPr>
          <p:grpSpPr bwMode="auto">
            <a:xfrm rot="20865998" flipV="1">
              <a:off x="1150" y="3567"/>
              <a:ext cx="1095" cy="115"/>
              <a:chOff x="2477" y="3364"/>
              <a:chExt cx="1057" cy="191"/>
            </a:xfrm>
          </p:grpSpPr>
          <p:sp>
            <p:nvSpPr>
              <p:cNvPr id="99686" name="Line 358"/>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9687" name="Freeform 359"/>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99688" name="Freeform 360"/>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grpSp>
          <p:nvGrpSpPr>
            <p:cNvPr id="7" name="Group 361"/>
            <p:cNvGrpSpPr>
              <a:grpSpLocks/>
            </p:cNvGrpSpPr>
            <p:nvPr/>
          </p:nvGrpSpPr>
          <p:grpSpPr bwMode="auto">
            <a:xfrm flipV="1">
              <a:off x="1150" y="3916"/>
              <a:ext cx="1063" cy="191"/>
              <a:chOff x="2477" y="3364"/>
              <a:chExt cx="1057" cy="191"/>
            </a:xfrm>
          </p:grpSpPr>
          <p:sp>
            <p:nvSpPr>
              <p:cNvPr id="99690" name="Line 362"/>
              <p:cNvSpPr>
                <a:spLocks noChangeShapeType="1"/>
              </p:cNvSpPr>
              <p:nvPr/>
            </p:nvSpPr>
            <p:spPr bwMode="auto">
              <a:xfrm flipV="1">
                <a:off x="2477" y="3504"/>
                <a:ext cx="54" cy="26"/>
              </a:xfrm>
              <a:prstGeom prst="line">
                <a:avLst/>
              </a:prstGeom>
              <a:noFill/>
              <a:ln w="50800">
                <a:solidFill>
                  <a:schemeClr val="tx1"/>
                </a:solidFill>
                <a:round/>
                <a:headEnd type="oval" w="sm" len="sm"/>
                <a:tailEnd/>
              </a:ln>
              <a:effectLst/>
            </p:spPr>
            <p:txBody>
              <a:bodyPr>
                <a:spAutoFit/>
              </a:bodyPr>
              <a:lstStyle/>
              <a:p>
                <a:endParaRPr lang="en-GB"/>
              </a:p>
            </p:txBody>
          </p:sp>
          <p:sp>
            <p:nvSpPr>
              <p:cNvPr id="99691" name="Freeform 363"/>
              <p:cNvSpPr>
                <a:spLocks/>
              </p:cNvSpPr>
              <p:nvPr/>
            </p:nvSpPr>
            <p:spPr bwMode="auto">
              <a:xfrm>
                <a:off x="2496" y="3364"/>
                <a:ext cx="984" cy="167"/>
              </a:xfrm>
              <a:custGeom>
                <a:avLst/>
                <a:gdLst/>
                <a:ahLst/>
                <a:cxnLst>
                  <a:cxn ang="0">
                    <a:pos x="0" y="156"/>
                  </a:cxn>
                  <a:cxn ang="0">
                    <a:pos x="485" y="2"/>
                  </a:cxn>
                  <a:cxn ang="0">
                    <a:pos x="984" y="167"/>
                  </a:cxn>
                </a:cxnLst>
                <a:rect l="0" t="0" r="r" b="b"/>
                <a:pathLst>
                  <a:path w="984" h="167">
                    <a:moveTo>
                      <a:pt x="0" y="156"/>
                    </a:moveTo>
                    <a:cubicBezTo>
                      <a:pt x="161" y="79"/>
                      <a:pt x="321" y="0"/>
                      <a:pt x="485" y="2"/>
                    </a:cubicBezTo>
                    <a:cubicBezTo>
                      <a:pt x="649" y="4"/>
                      <a:pt x="880" y="133"/>
                      <a:pt x="984" y="167"/>
                    </a:cubicBezTo>
                  </a:path>
                </a:pathLst>
              </a:custGeom>
              <a:noFill/>
              <a:ln w="50800" cap="flat" cmpd="sng">
                <a:solidFill>
                  <a:schemeClr val="tx1"/>
                </a:solidFill>
                <a:prstDash val="solid"/>
                <a:round/>
                <a:headEnd/>
                <a:tailEnd/>
              </a:ln>
              <a:effectLst/>
            </p:spPr>
            <p:txBody>
              <a:bodyPr>
                <a:spAutoFit/>
              </a:bodyPr>
              <a:lstStyle/>
              <a:p>
                <a:endParaRPr lang="en-GB"/>
              </a:p>
            </p:txBody>
          </p:sp>
          <p:sp>
            <p:nvSpPr>
              <p:cNvPr id="99692" name="Freeform 364"/>
              <p:cNvSpPr>
                <a:spLocks/>
              </p:cNvSpPr>
              <p:nvPr/>
            </p:nvSpPr>
            <p:spPr bwMode="auto">
              <a:xfrm>
                <a:off x="3399" y="3499"/>
                <a:ext cx="135" cy="56"/>
              </a:xfrm>
              <a:custGeom>
                <a:avLst/>
                <a:gdLst/>
                <a:ahLst/>
                <a:cxnLst>
                  <a:cxn ang="0">
                    <a:pos x="0" y="0"/>
                  </a:cxn>
                  <a:cxn ang="0">
                    <a:pos x="135" y="56"/>
                  </a:cxn>
                </a:cxnLst>
                <a:rect l="0" t="0" r="r" b="b"/>
                <a:pathLst>
                  <a:path w="135" h="56">
                    <a:moveTo>
                      <a:pt x="0" y="0"/>
                    </a:moveTo>
                    <a:lnTo>
                      <a:pt x="135" y="56"/>
                    </a:lnTo>
                  </a:path>
                </a:pathLst>
              </a:custGeom>
              <a:noFill/>
              <a:ln w="50800">
                <a:solidFill>
                  <a:schemeClr val="tx1"/>
                </a:solidFill>
                <a:round/>
                <a:headEnd type="none" w="sm" len="sm"/>
                <a:tailEnd type="stealth" w="med" len="med"/>
              </a:ln>
              <a:effectLst/>
            </p:spPr>
            <p:txBody>
              <a:bodyPr>
                <a:spAutoFit/>
              </a:bodyPr>
              <a:lstStyle/>
              <a:p>
                <a:endParaRPr lang="en-GB"/>
              </a:p>
            </p:txBody>
          </p:sp>
        </p:grpSp>
        <p:sp>
          <p:nvSpPr>
            <p:cNvPr id="99693" name="Line 365"/>
            <p:cNvSpPr>
              <a:spLocks noChangeShapeType="1"/>
            </p:cNvSpPr>
            <p:nvPr/>
          </p:nvSpPr>
          <p:spPr bwMode="auto">
            <a:xfrm flipV="1">
              <a:off x="1150" y="3823"/>
              <a:ext cx="1061" cy="0"/>
            </a:xfrm>
            <a:prstGeom prst="line">
              <a:avLst/>
            </a:prstGeom>
            <a:noFill/>
            <a:ln w="50800">
              <a:solidFill>
                <a:schemeClr val="tx1"/>
              </a:solidFill>
              <a:round/>
              <a:headEnd type="oval" w="sm" len="sm"/>
              <a:tailEnd type="stealth" w="med" len="med"/>
            </a:ln>
            <a:effectLst/>
          </p:spPr>
          <p:txBody>
            <a:bodyPr>
              <a:spAutoFit/>
            </a:bodyPr>
            <a:lstStyle/>
            <a:p>
              <a:endParaRPr lang="en-GB"/>
            </a:p>
          </p:txBody>
        </p:sp>
        <p:sp>
          <p:nvSpPr>
            <p:cNvPr id="99493" name="Oval 165"/>
            <p:cNvSpPr>
              <a:spLocks noChangeAspect="1" noChangeArrowheads="1"/>
            </p:cNvSpPr>
            <p:nvPr/>
          </p:nvSpPr>
          <p:spPr bwMode="auto">
            <a:xfrm>
              <a:off x="4517" y="2591"/>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r>
                <a:rPr lang="en-GB" sz="2800" b="1" baseline="30000"/>
                <a:t>2-</a:t>
              </a:r>
            </a:p>
          </p:txBody>
        </p:sp>
        <p:sp>
          <p:nvSpPr>
            <p:cNvPr id="99494" name="Oval 166"/>
            <p:cNvSpPr>
              <a:spLocks noChangeAspect="1" noChangeArrowheads="1"/>
            </p:cNvSpPr>
            <p:nvPr/>
          </p:nvSpPr>
          <p:spPr bwMode="auto">
            <a:xfrm>
              <a:off x="4517" y="3114"/>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r>
                <a:rPr lang="en-GB" sz="2800" b="1" baseline="30000"/>
                <a:t>2-</a:t>
              </a:r>
            </a:p>
          </p:txBody>
        </p:sp>
        <p:sp>
          <p:nvSpPr>
            <p:cNvPr id="99495" name="Oval 167"/>
            <p:cNvSpPr>
              <a:spLocks noChangeAspect="1" noChangeArrowheads="1"/>
            </p:cNvSpPr>
            <p:nvPr/>
          </p:nvSpPr>
          <p:spPr bwMode="auto">
            <a:xfrm>
              <a:off x="4517" y="3637"/>
              <a:ext cx="453" cy="453"/>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r>
                <a:rPr lang="en-GB" sz="2800" b="1" baseline="30000"/>
                <a:t>2-</a:t>
              </a:r>
            </a:p>
          </p:txBody>
        </p:sp>
        <p:sp>
          <p:nvSpPr>
            <p:cNvPr id="99486" name="AutoShape 158"/>
            <p:cNvSpPr>
              <a:spLocks noChangeArrowheads="1"/>
            </p:cNvSpPr>
            <p:nvPr/>
          </p:nvSpPr>
          <p:spPr bwMode="auto">
            <a:xfrm>
              <a:off x="2950" y="3237"/>
              <a:ext cx="768" cy="208"/>
            </a:xfrm>
            <a:prstGeom prst="rightArrow">
              <a:avLst>
                <a:gd name="adj1" fmla="val 50000"/>
                <a:gd name="adj2" fmla="val 92308"/>
              </a:avLst>
            </a:prstGeom>
            <a:solidFill>
              <a:srgbClr val="010067"/>
            </a:solidFill>
            <a:ln w="9525">
              <a:solidFill>
                <a:srgbClr val="010067"/>
              </a:solidFill>
              <a:miter lim="800000"/>
              <a:headEnd/>
              <a:tailEnd/>
            </a:ln>
            <a:effectLst/>
          </p:spPr>
          <p:txBody>
            <a:bodyPr wrap="none" anchor="ctr"/>
            <a:lstStyle/>
            <a:p>
              <a:pPr algn="ctr"/>
              <a:endParaRPr lang="en-GB"/>
            </a:p>
          </p:txBody>
        </p:sp>
        <p:sp>
          <p:nvSpPr>
            <p:cNvPr id="99496" name="Oval 168"/>
            <p:cNvSpPr>
              <a:spLocks noChangeAspect="1" noChangeArrowheads="1"/>
            </p:cNvSpPr>
            <p:nvPr/>
          </p:nvSpPr>
          <p:spPr bwMode="auto">
            <a:xfrm>
              <a:off x="3921" y="2851"/>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r>
                <a:rPr lang="en-GB" sz="2800" b="1" baseline="30000"/>
                <a:t>3+</a:t>
              </a:r>
            </a:p>
          </p:txBody>
        </p:sp>
        <p:sp>
          <p:nvSpPr>
            <p:cNvPr id="99497" name="Oval 169"/>
            <p:cNvSpPr>
              <a:spLocks noChangeAspect="1" noChangeArrowheads="1"/>
            </p:cNvSpPr>
            <p:nvPr/>
          </p:nvSpPr>
          <p:spPr bwMode="auto">
            <a:xfrm>
              <a:off x="3921" y="3378"/>
              <a:ext cx="453" cy="453"/>
            </a:xfrm>
            <a:prstGeom prst="ellipse">
              <a:avLst/>
            </a:prstGeom>
            <a:gradFill rotWithShape="1">
              <a:gsLst>
                <a:gs pos="0">
                  <a:srgbClr val="B2B2B2">
                    <a:gamma/>
                    <a:tint val="19216"/>
                    <a:invGamma/>
                  </a:srgbClr>
                </a:gs>
                <a:gs pos="100000">
                  <a:srgbClr val="B2B2B2"/>
                </a:gs>
              </a:gsLst>
              <a:path path="shape">
                <a:fillToRect l="50000" t="50000" r="50000" b="50000"/>
              </a:path>
            </a:gradFill>
            <a:ln w="9525">
              <a:noFill/>
              <a:round/>
              <a:headEnd/>
              <a:tailEnd/>
            </a:ln>
            <a:effectLst/>
          </p:spPr>
          <p:txBody>
            <a:bodyPr wrap="none" anchor="ctr"/>
            <a:lstStyle/>
            <a:p>
              <a:pPr algn="ctr">
                <a:spcBef>
                  <a:spcPct val="0"/>
                </a:spcBef>
              </a:pPr>
              <a:r>
                <a:rPr lang="en-GB" sz="2800" b="1"/>
                <a:t>Al</a:t>
              </a:r>
              <a:r>
                <a:rPr lang="en-GB" sz="2800" b="1" baseline="30000"/>
                <a:t>3+</a:t>
              </a:r>
            </a:p>
          </p:txBody>
        </p:sp>
      </p:grpSp>
      <p:sp>
        <p:nvSpPr>
          <p:cNvPr id="99749" name="Text Box 421"/>
          <p:cNvSpPr txBox="1">
            <a:spLocks noChangeArrowheads="1"/>
          </p:cNvSpPr>
          <p:nvPr/>
        </p:nvSpPr>
        <p:spPr bwMode="auto">
          <a:xfrm>
            <a:off x="5175250" y="2990850"/>
            <a:ext cx="1009650" cy="457200"/>
          </a:xfrm>
          <a:prstGeom prst="rect">
            <a:avLst/>
          </a:prstGeom>
          <a:noFill/>
          <a:ln w="38100" algn="ctr">
            <a:noFill/>
            <a:miter lim="800000"/>
            <a:headEnd/>
            <a:tailEnd/>
          </a:ln>
          <a:effectLst/>
        </p:spPr>
        <p:txBody>
          <a:bodyPr>
            <a:spAutoFit/>
          </a:bodyPr>
          <a:lstStyle/>
          <a:p>
            <a:pPr algn="ctr"/>
            <a:r>
              <a:rPr lang="en-GB"/>
              <a:t>2 : 3</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99748"/>
                                        </p:tgtEl>
                                        <p:attrNameLst>
                                          <p:attrName>style.visibility</p:attrName>
                                        </p:attrNameLst>
                                      </p:cBhvr>
                                      <p:to>
                                        <p:strVal val="visible"/>
                                      </p:to>
                                    </p:set>
                                    <p:animEffect transition="in" filter="wipe(left)">
                                      <p:cBhvr>
                                        <p:cTn id="10" dur="500"/>
                                        <p:tgtEl>
                                          <p:spTgt spid="9974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9455"/>
                                        </p:tgtEl>
                                        <p:attrNameLst>
                                          <p:attrName>style.visibility</p:attrName>
                                        </p:attrNameLst>
                                      </p:cBhvr>
                                      <p:to>
                                        <p:strVal val="visible"/>
                                      </p:to>
                                    </p:set>
                                    <p:animEffect transition="in" filter="dissolve">
                                      <p:cBhvr>
                                        <p:cTn id="15" dur="500"/>
                                        <p:tgtEl>
                                          <p:spTgt spid="99455"/>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99456"/>
                                        </p:tgtEl>
                                        <p:attrNameLst>
                                          <p:attrName>style.visibility</p:attrName>
                                        </p:attrNameLst>
                                      </p:cBhvr>
                                      <p:to>
                                        <p:strVal val="visible"/>
                                      </p:to>
                                    </p:set>
                                    <p:animEffect transition="in" filter="dissolve">
                                      <p:cBhvr>
                                        <p:cTn id="19" dur="500"/>
                                        <p:tgtEl>
                                          <p:spTgt spid="9945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9457"/>
                                        </p:tgtEl>
                                        <p:attrNameLst>
                                          <p:attrName>style.visibility</p:attrName>
                                        </p:attrNameLst>
                                      </p:cBhvr>
                                      <p:to>
                                        <p:strVal val="visible"/>
                                      </p:to>
                                    </p:set>
                                    <p:animEffect transition="in" filter="dissolve">
                                      <p:cBhvr>
                                        <p:cTn id="24" dur="500"/>
                                        <p:tgtEl>
                                          <p:spTgt spid="99457"/>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99458"/>
                                        </p:tgtEl>
                                        <p:attrNameLst>
                                          <p:attrName>style.visibility</p:attrName>
                                        </p:attrNameLst>
                                      </p:cBhvr>
                                      <p:to>
                                        <p:strVal val="visible"/>
                                      </p:to>
                                    </p:set>
                                    <p:animEffect transition="in" filter="dissolve">
                                      <p:cBhvr>
                                        <p:cTn id="28" dur="500"/>
                                        <p:tgtEl>
                                          <p:spTgt spid="9945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9460"/>
                                        </p:tgtEl>
                                        <p:attrNameLst>
                                          <p:attrName>style.visibility</p:attrName>
                                        </p:attrNameLst>
                                      </p:cBhvr>
                                      <p:to>
                                        <p:strVal val="visible"/>
                                      </p:to>
                                    </p:set>
                                    <p:animEffect transition="in" filter="dissolve">
                                      <p:cBhvr>
                                        <p:cTn id="33" dur="500"/>
                                        <p:tgtEl>
                                          <p:spTgt spid="99460"/>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99749"/>
                                        </p:tgtEl>
                                        <p:attrNameLst>
                                          <p:attrName>style.visibility</p:attrName>
                                        </p:attrNameLst>
                                      </p:cBhvr>
                                      <p:to>
                                        <p:strVal val="visible"/>
                                      </p:to>
                                    </p:set>
                                    <p:animEffect transition="in" filter="dissolve">
                                      <p:cBhvr>
                                        <p:cTn id="38" dur="500"/>
                                        <p:tgtEl>
                                          <p:spTgt spid="99749"/>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99459"/>
                                        </p:tgtEl>
                                        <p:attrNameLst>
                                          <p:attrName>style.visibility</p:attrName>
                                        </p:attrNameLst>
                                      </p:cBhvr>
                                      <p:to>
                                        <p:strVal val="visible"/>
                                      </p:to>
                                    </p:set>
                                    <p:animEffect transition="in" filter="dissolve">
                                      <p:cBhvr>
                                        <p:cTn id="43" dur="500"/>
                                        <p:tgtEl>
                                          <p:spTgt spid="9945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left)">
                                      <p:cBhvr>
                                        <p:cTn id="4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455" grpId="0"/>
      <p:bldP spid="99456" grpId="0"/>
      <p:bldP spid="99457" grpId="0"/>
      <p:bldP spid="99458" grpId="0"/>
      <p:bldP spid="99459" grpId="0"/>
      <p:bldP spid="99460" grpId="0"/>
      <p:bldP spid="997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8"/>
          <p:cNvGrpSpPr>
            <a:grpSpLocks/>
          </p:cNvGrpSpPr>
          <p:nvPr/>
        </p:nvGrpSpPr>
        <p:grpSpPr bwMode="auto">
          <a:xfrm>
            <a:off x="217488" y="2090738"/>
            <a:ext cx="8782050" cy="3835400"/>
            <a:chOff x="137" y="1317"/>
            <a:chExt cx="5532" cy="2416"/>
          </a:xfrm>
        </p:grpSpPr>
        <p:sp>
          <p:nvSpPr>
            <p:cNvPr id="100549" name="AutoShape 197"/>
            <p:cNvSpPr>
              <a:spLocks noChangeArrowheads="1"/>
            </p:cNvSpPr>
            <p:nvPr/>
          </p:nvSpPr>
          <p:spPr bwMode="auto">
            <a:xfrm rot="-5400000">
              <a:off x="2566" y="-1089"/>
              <a:ext cx="669" cy="5518"/>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100548" name="AutoShape 196"/>
            <p:cNvSpPr>
              <a:spLocks noChangeArrowheads="1"/>
            </p:cNvSpPr>
            <p:nvPr/>
          </p:nvSpPr>
          <p:spPr bwMode="auto">
            <a:xfrm rot="-5400000">
              <a:off x="-522" y="1995"/>
              <a:ext cx="2402" cy="106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grpSp>
          <p:nvGrpSpPr>
            <p:cNvPr id="3" name="Group 195"/>
            <p:cNvGrpSpPr>
              <a:grpSpLocks/>
            </p:cNvGrpSpPr>
            <p:nvPr/>
          </p:nvGrpSpPr>
          <p:grpSpPr bwMode="auto">
            <a:xfrm>
              <a:off x="137" y="1317"/>
              <a:ext cx="5532" cy="2416"/>
              <a:chOff x="137" y="1163"/>
              <a:chExt cx="5532" cy="2416"/>
            </a:xfrm>
          </p:grpSpPr>
          <p:sp>
            <p:nvSpPr>
              <p:cNvPr id="100533" name="AutoShape 181"/>
              <p:cNvSpPr>
                <a:spLocks noChangeArrowheads="1"/>
              </p:cNvSpPr>
              <p:nvPr/>
            </p:nvSpPr>
            <p:spPr bwMode="auto">
              <a:xfrm>
                <a:off x="141" y="1174"/>
                <a:ext cx="5519" cy="2403"/>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0534" name="Line 182"/>
              <p:cNvSpPr>
                <a:spLocks noChangeShapeType="1"/>
              </p:cNvSpPr>
              <p:nvPr/>
            </p:nvSpPr>
            <p:spPr bwMode="auto">
              <a:xfrm>
                <a:off x="1216" y="1167"/>
                <a:ext cx="0" cy="2406"/>
              </a:xfrm>
              <a:prstGeom prst="line">
                <a:avLst/>
              </a:prstGeom>
              <a:noFill/>
              <a:ln w="25400">
                <a:solidFill>
                  <a:srgbClr val="9900CC"/>
                </a:solidFill>
                <a:round/>
                <a:headEnd/>
                <a:tailEnd/>
              </a:ln>
              <a:effectLst/>
            </p:spPr>
            <p:txBody>
              <a:bodyPr>
                <a:spAutoFit/>
              </a:bodyPr>
              <a:lstStyle/>
              <a:p>
                <a:endParaRPr lang="en-GB"/>
              </a:p>
            </p:txBody>
          </p:sp>
          <p:sp>
            <p:nvSpPr>
              <p:cNvPr id="100535" name="Line 183"/>
              <p:cNvSpPr>
                <a:spLocks noChangeShapeType="1"/>
              </p:cNvSpPr>
              <p:nvPr/>
            </p:nvSpPr>
            <p:spPr bwMode="auto">
              <a:xfrm rot="-5400000">
                <a:off x="2897" y="530"/>
                <a:ext cx="0" cy="5520"/>
              </a:xfrm>
              <a:prstGeom prst="line">
                <a:avLst/>
              </a:prstGeom>
              <a:noFill/>
              <a:ln w="25400">
                <a:solidFill>
                  <a:srgbClr val="9900CC"/>
                </a:solidFill>
                <a:round/>
                <a:headEnd/>
                <a:tailEnd/>
              </a:ln>
              <a:effectLst/>
            </p:spPr>
            <p:txBody>
              <a:bodyPr>
                <a:spAutoFit/>
              </a:bodyPr>
              <a:lstStyle/>
              <a:p>
                <a:endParaRPr lang="en-GB"/>
              </a:p>
            </p:txBody>
          </p:sp>
          <p:sp>
            <p:nvSpPr>
              <p:cNvPr id="100536" name="Line 184"/>
              <p:cNvSpPr>
                <a:spLocks noChangeShapeType="1"/>
              </p:cNvSpPr>
              <p:nvPr/>
            </p:nvSpPr>
            <p:spPr bwMode="auto">
              <a:xfrm>
                <a:off x="149" y="1185"/>
                <a:ext cx="1068" cy="669"/>
              </a:xfrm>
              <a:prstGeom prst="line">
                <a:avLst/>
              </a:prstGeom>
              <a:noFill/>
              <a:ln w="25400">
                <a:solidFill>
                  <a:srgbClr val="9900CC"/>
                </a:solidFill>
                <a:round/>
                <a:headEnd/>
                <a:tailEnd/>
              </a:ln>
              <a:effectLst/>
            </p:spPr>
            <p:txBody>
              <a:bodyPr>
                <a:spAutoFit/>
              </a:bodyPr>
              <a:lstStyle/>
              <a:p>
                <a:endParaRPr lang="en-GB"/>
              </a:p>
            </p:txBody>
          </p:sp>
          <p:sp>
            <p:nvSpPr>
              <p:cNvPr id="100537" name="Line 185"/>
              <p:cNvSpPr>
                <a:spLocks noChangeShapeType="1"/>
              </p:cNvSpPr>
              <p:nvPr/>
            </p:nvSpPr>
            <p:spPr bwMode="auto">
              <a:xfrm>
                <a:off x="1956" y="1163"/>
                <a:ext cx="0" cy="2406"/>
              </a:xfrm>
              <a:prstGeom prst="line">
                <a:avLst/>
              </a:prstGeom>
              <a:noFill/>
              <a:ln w="25400">
                <a:solidFill>
                  <a:srgbClr val="9900CC"/>
                </a:solidFill>
                <a:round/>
                <a:headEnd/>
                <a:tailEnd/>
              </a:ln>
              <a:effectLst/>
            </p:spPr>
            <p:txBody>
              <a:bodyPr>
                <a:spAutoFit/>
              </a:bodyPr>
              <a:lstStyle/>
              <a:p>
                <a:endParaRPr lang="en-GB"/>
              </a:p>
            </p:txBody>
          </p:sp>
          <p:sp>
            <p:nvSpPr>
              <p:cNvPr id="100538" name="Line 186"/>
              <p:cNvSpPr>
                <a:spLocks noChangeShapeType="1"/>
              </p:cNvSpPr>
              <p:nvPr/>
            </p:nvSpPr>
            <p:spPr bwMode="auto">
              <a:xfrm>
                <a:off x="3436" y="1167"/>
                <a:ext cx="0" cy="2406"/>
              </a:xfrm>
              <a:prstGeom prst="line">
                <a:avLst/>
              </a:prstGeom>
              <a:noFill/>
              <a:ln w="25400">
                <a:solidFill>
                  <a:srgbClr val="9900CC"/>
                </a:solidFill>
                <a:round/>
                <a:headEnd/>
                <a:tailEnd/>
              </a:ln>
              <a:effectLst/>
            </p:spPr>
            <p:txBody>
              <a:bodyPr>
                <a:spAutoFit/>
              </a:bodyPr>
              <a:lstStyle/>
              <a:p>
                <a:endParaRPr lang="en-GB"/>
              </a:p>
            </p:txBody>
          </p:sp>
          <p:sp>
            <p:nvSpPr>
              <p:cNvPr id="100539" name="Line 187"/>
              <p:cNvSpPr>
                <a:spLocks noChangeShapeType="1"/>
              </p:cNvSpPr>
              <p:nvPr/>
            </p:nvSpPr>
            <p:spPr bwMode="auto">
              <a:xfrm>
                <a:off x="2694" y="1167"/>
                <a:ext cx="0" cy="2406"/>
              </a:xfrm>
              <a:prstGeom prst="line">
                <a:avLst/>
              </a:prstGeom>
              <a:noFill/>
              <a:ln w="25400">
                <a:solidFill>
                  <a:srgbClr val="9900CC"/>
                </a:solidFill>
                <a:round/>
                <a:headEnd/>
                <a:tailEnd/>
              </a:ln>
              <a:effectLst/>
            </p:spPr>
            <p:txBody>
              <a:bodyPr>
                <a:spAutoFit/>
              </a:bodyPr>
              <a:lstStyle/>
              <a:p>
                <a:endParaRPr lang="en-GB"/>
              </a:p>
            </p:txBody>
          </p:sp>
          <p:sp>
            <p:nvSpPr>
              <p:cNvPr id="100540" name="Line 188"/>
              <p:cNvSpPr>
                <a:spLocks noChangeShapeType="1"/>
              </p:cNvSpPr>
              <p:nvPr/>
            </p:nvSpPr>
            <p:spPr bwMode="auto">
              <a:xfrm>
                <a:off x="4176" y="1173"/>
                <a:ext cx="0" cy="2406"/>
              </a:xfrm>
              <a:prstGeom prst="line">
                <a:avLst/>
              </a:prstGeom>
              <a:noFill/>
              <a:ln w="25400">
                <a:solidFill>
                  <a:srgbClr val="9900CC"/>
                </a:solidFill>
                <a:round/>
                <a:headEnd/>
                <a:tailEnd/>
              </a:ln>
              <a:effectLst/>
            </p:spPr>
            <p:txBody>
              <a:bodyPr>
                <a:spAutoFit/>
              </a:bodyPr>
              <a:lstStyle/>
              <a:p>
                <a:endParaRPr lang="en-GB"/>
              </a:p>
            </p:txBody>
          </p:sp>
          <p:sp>
            <p:nvSpPr>
              <p:cNvPr id="100541" name="Line 189"/>
              <p:cNvSpPr>
                <a:spLocks noChangeShapeType="1"/>
              </p:cNvSpPr>
              <p:nvPr/>
            </p:nvSpPr>
            <p:spPr bwMode="auto">
              <a:xfrm>
                <a:off x="4918" y="1169"/>
                <a:ext cx="0" cy="2406"/>
              </a:xfrm>
              <a:prstGeom prst="line">
                <a:avLst/>
              </a:prstGeom>
              <a:noFill/>
              <a:ln w="25400">
                <a:solidFill>
                  <a:srgbClr val="9900CC"/>
                </a:solidFill>
                <a:round/>
                <a:headEnd/>
                <a:tailEnd/>
              </a:ln>
              <a:effectLst/>
            </p:spPr>
            <p:txBody>
              <a:bodyPr>
                <a:spAutoFit/>
              </a:bodyPr>
              <a:lstStyle/>
              <a:p>
                <a:endParaRPr lang="en-GB"/>
              </a:p>
            </p:txBody>
          </p:sp>
          <p:sp>
            <p:nvSpPr>
              <p:cNvPr id="100542" name="Line 190"/>
              <p:cNvSpPr>
                <a:spLocks noChangeShapeType="1"/>
              </p:cNvSpPr>
              <p:nvPr/>
            </p:nvSpPr>
            <p:spPr bwMode="auto">
              <a:xfrm rot="-5400000">
                <a:off x="2903" y="244"/>
                <a:ext cx="0" cy="5520"/>
              </a:xfrm>
              <a:prstGeom prst="line">
                <a:avLst/>
              </a:prstGeom>
              <a:noFill/>
              <a:ln w="25400">
                <a:solidFill>
                  <a:srgbClr val="9900CC"/>
                </a:solidFill>
                <a:round/>
                <a:headEnd/>
                <a:tailEnd/>
              </a:ln>
              <a:effectLst/>
            </p:spPr>
            <p:txBody>
              <a:bodyPr>
                <a:spAutoFit/>
              </a:bodyPr>
              <a:lstStyle/>
              <a:p>
                <a:endParaRPr lang="en-GB"/>
              </a:p>
            </p:txBody>
          </p:sp>
          <p:sp>
            <p:nvSpPr>
              <p:cNvPr id="100543" name="Line 191"/>
              <p:cNvSpPr>
                <a:spLocks noChangeShapeType="1"/>
              </p:cNvSpPr>
              <p:nvPr/>
            </p:nvSpPr>
            <p:spPr bwMode="auto">
              <a:xfrm rot="-5400000">
                <a:off x="2909" y="-44"/>
                <a:ext cx="0" cy="5520"/>
              </a:xfrm>
              <a:prstGeom prst="line">
                <a:avLst/>
              </a:prstGeom>
              <a:noFill/>
              <a:ln w="25400">
                <a:solidFill>
                  <a:srgbClr val="9900CC"/>
                </a:solidFill>
                <a:round/>
                <a:headEnd/>
                <a:tailEnd/>
              </a:ln>
              <a:effectLst/>
            </p:spPr>
            <p:txBody>
              <a:bodyPr>
                <a:spAutoFit/>
              </a:bodyPr>
              <a:lstStyle/>
              <a:p>
                <a:endParaRPr lang="en-GB"/>
              </a:p>
            </p:txBody>
          </p:sp>
          <p:sp>
            <p:nvSpPr>
              <p:cNvPr id="100544" name="Line 192"/>
              <p:cNvSpPr>
                <a:spLocks noChangeShapeType="1"/>
              </p:cNvSpPr>
              <p:nvPr/>
            </p:nvSpPr>
            <p:spPr bwMode="auto">
              <a:xfrm rot="-5400000">
                <a:off x="2907" y="-332"/>
                <a:ext cx="0" cy="5520"/>
              </a:xfrm>
              <a:prstGeom prst="line">
                <a:avLst/>
              </a:prstGeom>
              <a:noFill/>
              <a:ln w="25400">
                <a:solidFill>
                  <a:srgbClr val="9900CC"/>
                </a:solidFill>
                <a:round/>
                <a:headEnd/>
                <a:tailEnd/>
              </a:ln>
              <a:effectLst/>
            </p:spPr>
            <p:txBody>
              <a:bodyPr>
                <a:spAutoFit/>
              </a:bodyPr>
              <a:lstStyle/>
              <a:p>
                <a:endParaRPr lang="en-GB"/>
              </a:p>
            </p:txBody>
          </p:sp>
          <p:sp>
            <p:nvSpPr>
              <p:cNvPr id="100545" name="Line 193"/>
              <p:cNvSpPr>
                <a:spLocks noChangeShapeType="1"/>
              </p:cNvSpPr>
              <p:nvPr/>
            </p:nvSpPr>
            <p:spPr bwMode="auto">
              <a:xfrm rot="-5400000">
                <a:off x="2905" y="-620"/>
                <a:ext cx="0" cy="5520"/>
              </a:xfrm>
              <a:prstGeom prst="line">
                <a:avLst/>
              </a:prstGeom>
              <a:noFill/>
              <a:ln w="25400">
                <a:solidFill>
                  <a:srgbClr val="9900CC"/>
                </a:solidFill>
                <a:round/>
                <a:headEnd/>
                <a:tailEnd/>
              </a:ln>
              <a:effectLst/>
            </p:spPr>
            <p:txBody>
              <a:bodyPr>
                <a:spAutoFit/>
              </a:bodyPr>
              <a:lstStyle/>
              <a:p>
                <a:endParaRPr lang="en-GB"/>
              </a:p>
            </p:txBody>
          </p:sp>
          <p:sp>
            <p:nvSpPr>
              <p:cNvPr id="100546" name="Line 194"/>
              <p:cNvSpPr>
                <a:spLocks noChangeShapeType="1"/>
              </p:cNvSpPr>
              <p:nvPr/>
            </p:nvSpPr>
            <p:spPr bwMode="auto">
              <a:xfrm rot="-5400000">
                <a:off x="2909" y="-906"/>
                <a:ext cx="0" cy="5520"/>
              </a:xfrm>
              <a:prstGeom prst="line">
                <a:avLst/>
              </a:prstGeom>
              <a:noFill/>
              <a:ln w="25400">
                <a:solidFill>
                  <a:srgbClr val="9900CC"/>
                </a:solidFill>
                <a:round/>
                <a:headEnd/>
                <a:tailEnd/>
              </a:ln>
              <a:effectLst/>
            </p:spPr>
            <p:txBody>
              <a:bodyPr>
                <a:spAutoFit/>
              </a:bodyPr>
              <a:lstStyle/>
              <a:p>
                <a:endParaRPr lang="en-GB"/>
              </a:p>
            </p:txBody>
          </p:sp>
        </p:grpSp>
        <p:sp>
          <p:nvSpPr>
            <p:cNvPr id="100527" name="Text Box 175"/>
            <p:cNvSpPr txBox="1">
              <a:spLocks noChangeArrowheads="1"/>
            </p:cNvSpPr>
            <p:nvPr/>
          </p:nvSpPr>
          <p:spPr bwMode="auto">
            <a:xfrm>
              <a:off x="493" y="1331"/>
              <a:ext cx="888" cy="288"/>
            </a:xfrm>
            <a:prstGeom prst="rect">
              <a:avLst/>
            </a:prstGeom>
            <a:noFill/>
            <a:ln w="38100" algn="ctr">
              <a:noFill/>
              <a:miter lim="800000"/>
              <a:headEnd/>
              <a:tailEnd/>
            </a:ln>
            <a:effectLst/>
          </p:spPr>
          <p:txBody>
            <a:bodyPr>
              <a:spAutoFit/>
            </a:bodyPr>
            <a:lstStyle/>
            <a:p>
              <a:r>
                <a:rPr lang="en-GB" b="1">
                  <a:solidFill>
                    <a:srgbClr val="FF3300"/>
                  </a:solidFill>
                </a:rPr>
                <a:t>metals</a:t>
              </a:r>
            </a:p>
          </p:txBody>
        </p:sp>
        <p:sp>
          <p:nvSpPr>
            <p:cNvPr id="100528" name="Text Box 176"/>
            <p:cNvSpPr txBox="1">
              <a:spLocks noChangeArrowheads="1"/>
            </p:cNvSpPr>
            <p:nvPr/>
          </p:nvSpPr>
          <p:spPr bwMode="auto">
            <a:xfrm>
              <a:off x="148" y="1528"/>
              <a:ext cx="732" cy="518"/>
            </a:xfrm>
            <a:prstGeom prst="rect">
              <a:avLst/>
            </a:prstGeom>
            <a:noFill/>
            <a:ln w="38100" algn="ctr">
              <a:noFill/>
              <a:miter lim="800000"/>
              <a:headEnd/>
              <a:tailEnd/>
            </a:ln>
            <a:effectLst/>
          </p:spPr>
          <p:txBody>
            <a:bodyPr>
              <a:spAutoFit/>
            </a:bodyPr>
            <a:lstStyle/>
            <a:p>
              <a:r>
                <a:rPr lang="en-GB" b="1">
                  <a:solidFill>
                    <a:srgbClr val="013366"/>
                  </a:solidFill>
                </a:rPr>
                <a:t>non-</a:t>
              </a:r>
              <a:br>
                <a:rPr lang="en-GB" b="1">
                  <a:solidFill>
                    <a:srgbClr val="013366"/>
                  </a:solidFill>
                </a:rPr>
              </a:br>
              <a:r>
                <a:rPr lang="en-GB" b="1">
                  <a:solidFill>
                    <a:srgbClr val="013366"/>
                  </a:solidFill>
                </a:rPr>
                <a:t>metals</a:t>
              </a:r>
            </a:p>
          </p:txBody>
        </p:sp>
      </p:grpSp>
      <p:graphicFrame>
        <p:nvGraphicFramePr>
          <p:cNvPr id="100647" name="Group 295"/>
          <p:cNvGraphicFramePr>
            <a:graphicFrameLocks noGrp="1"/>
          </p:cNvGraphicFramePr>
          <p:nvPr>
            <p:ph idx="1"/>
          </p:nvPr>
        </p:nvGraphicFramePr>
        <p:xfrm>
          <a:off x="228600" y="2111375"/>
          <a:ext cx="8753475" cy="3821113"/>
        </p:xfrm>
        <a:graphic>
          <a:graphicData uri="http://schemas.openxmlformats.org/drawingml/2006/table">
            <a:tbl>
              <a:tblPr/>
              <a:tblGrid>
                <a:gridCol w="1700213"/>
                <a:gridCol w="1174750"/>
                <a:gridCol w="1176337"/>
                <a:gridCol w="1174750"/>
                <a:gridCol w="1176338"/>
                <a:gridCol w="1174750"/>
                <a:gridCol w="1176337"/>
              </a:tblGrid>
              <a:tr h="1077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Li</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Ca</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Na</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Mg</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Al</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3300"/>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FF3300"/>
                          </a:solidFill>
                          <a:effectLst/>
                          <a:latin typeface="Arial" charset="0"/>
                        </a:rPr>
                        <a:t>K</a:t>
                      </a:r>
                    </a:p>
                  </a:txBody>
                  <a:tcPr horzOverflow="overflow">
                    <a:lnL>
                      <a:noFill/>
                    </a:lnL>
                    <a:lnR cap="flat">
                      <a:noFill/>
                    </a:lnR>
                    <a:lnT cap="fla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F</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O</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dirty="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N</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Br</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cap="flat">
                      <a:noFill/>
                    </a:lnR>
                    <a:lnT>
                      <a:noFill/>
                    </a:lnT>
                    <a:lnB>
                      <a:noFill/>
                    </a:lnB>
                    <a:lnTlToBr>
                      <a:noFill/>
                    </a:lnTlToBr>
                    <a:lnBlToTr>
                      <a:noFill/>
                    </a:lnBlToTr>
                    <a:noFill/>
                  </a:tcPr>
                </a:tc>
              </a:tr>
              <a:tr h="295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3366"/>
                          </a:solidFill>
                          <a:effectLst/>
                          <a:latin typeface="Arial" charset="0"/>
                        </a:rPr>
                        <a:t>Cl</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smtClean="0">
                        <a:ln>
                          <a:noFill/>
                        </a:ln>
                        <a:solidFill>
                          <a:srgbClr val="010066"/>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25000" smtClean="0">
                        <a:ln>
                          <a:noFill/>
                        </a:ln>
                        <a:solidFill>
                          <a:srgbClr val="010066"/>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400" b="0" i="0" u="none" strike="noStrike" cap="none" normalizeH="0" baseline="0" dirty="0" smtClean="0">
                        <a:ln>
                          <a:noFill/>
                        </a:ln>
                        <a:solidFill>
                          <a:srgbClr val="010066"/>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00361" name="Rectangle 9"/>
          <p:cNvSpPr>
            <a:spLocks noGrp="1" noChangeArrowheads="1"/>
          </p:cNvSpPr>
          <p:nvPr>
            <p:ph type="title"/>
          </p:nvPr>
        </p:nvSpPr>
        <p:spPr>
          <a:xfrm>
            <a:off x="0" y="188640"/>
            <a:ext cx="6516688" cy="549275"/>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More ionic formulae</a:t>
            </a:r>
          </a:p>
        </p:txBody>
      </p:sp>
      <p:sp>
        <p:nvSpPr>
          <p:cNvPr id="100362" name="Rectangle 10"/>
          <p:cNvSpPr>
            <a:spLocks noChangeArrowheads="1"/>
          </p:cNvSpPr>
          <p:nvPr/>
        </p:nvSpPr>
        <p:spPr bwMode="auto">
          <a:xfrm>
            <a:off x="568325" y="701675"/>
            <a:ext cx="8396288" cy="822325"/>
          </a:xfrm>
          <a:prstGeom prst="rect">
            <a:avLst/>
          </a:prstGeom>
          <a:noFill/>
          <a:ln w="9525" algn="ctr">
            <a:noFill/>
            <a:miter lim="800000"/>
            <a:headEnd/>
            <a:tailEnd/>
          </a:ln>
          <a:effectLst/>
        </p:spPr>
        <p:txBody>
          <a:bodyPr>
            <a:spAutoFit/>
          </a:bodyPr>
          <a:lstStyle/>
          <a:p>
            <a:pPr eaLnBrk="1" hangingPunct="1">
              <a:spcBef>
                <a:spcPct val="20000"/>
              </a:spcBef>
            </a:pPr>
            <a:r>
              <a:rPr lang="en-GB"/>
              <a:t>Work out the formulae of </a:t>
            </a:r>
            <a:r>
              <a:rPr lang="en-GB" b="1"/>
              <a:t>all</a:t>
            </a:r>
            <a:r>
              <a:rPr lang="en-GB"/>
              <a:t> the possible ionic compounds from combinations of these metals and non-metals.</a:t>
            </a:r>
          </a:p>
        </p:txBody>
      </p:sp>
      <p:sp>
        <p:nvSpPr>
          <p:cNvPr id="100363" name="Oval 11"/>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0512" name="Text Box 160"/>
          <p:cNvSpPr txBox="1">
            <a:spLocks noChangeArrowheads="1"/>
          </p:cNvSpPr>
          <p:nvPr/>
        </p:nvSpPr>
        <p:spPr bwMode="auto">
          <a:xfrm>
            <a:off x="1839913" y="5476875"/>
            <a:ext cx="6030912" cy="457200"/>
          </a:xfrm>
          <a:prstGeom prst="rect">
            <a:avLst/>
          </a:prstGeom>
          <a:noFill/>
          <a:ln w="38100" algn="ctr">
            <a:noFill/>
            <a:miter lim="800000"/>
            <a:headEnd/>
            <a:tailEnd/>
          </a:ln>
          <a:effectLst/>
        </p:spPr>
        <p:txBody>
          <a:bodyPr>
            <a:spAutoFit/>
          </a:bodyPr>
          <a:lstStyle/>
          <a:p>
            <a:endParaRPr lang="en-GB"/>
          </a:p>
        </p:txBody>
      </p:sp>
      <p:sp>
        <p:nvSpPr>
          <p:cNvPr id="100513" name="Text Box 161"/>
          <p:cNvSpPr txBox="1">
            <a:spLocks noChangeArrowheads="1"/>
          </p:cNvSpPr>
          <p:nvPr/>
        </p:nvSpPr>
        <p:spPr bwMode="auto">
          <a:xfrm>
            <a:off x="2103438" y="3182938"/>
            <a:ext cx="6889750" cy="457200"/>
          </a:xfrm>
          <a:prstGeom prst="rect">
            <a:avLst/>
          </a:prstGeom>
          <a:noFill/>
          <a:ln w="38100" algn="ctr">
            <a:noFill/>
            <a:miter lim="800000"/>
            <a:headEnd/>
            <a:tailEnd/>
          </a:ln>
          <a:effectLst/>
        </p:spPr>
        <p:txBody>
          <a:bodyPr>
            <a:spAutoFit/>
          </a:bodyPr>
          <a:lstStyle/>
          <a:p>
            <a:pPr>
              <a:tabLst>
                <a:tab pos="1165225" algn="l"/>
                <a:tab pos="2333625" algn="l"/>
                <a:tab pos="3495675" algn="l"/>
                <a:tab pos="4662488" algn="l"/>
                <a:tab pos="5924550" algn="l"/>
              </a:tabLst>
            </a:pPr>
            <a:r>
              <a:rPr lang="en-GB" dirty="0" err="1" smtClean="0"/>
              <a:t>LiF</a:t>
            </a:r>
            <a:r>
              <a:rPr lang="en-GB" dirty="0" smtClean="0"/>
              <a:t>	CaF</a:t>
            </a:r>
            <a:r>
              <a:rPr lang="en-GB" baseline="-25000" dirty="0" smtClean="0"/>
              <a:t>2</a:t>
            </a:r>
            <a:r>
              <a:rPr lang="en-GB" dirty="0" smtClean="0"/>
              <a:t>	</a:t>
            </a:r>
            <a:r>
              <a:rPr lang="en-GB" dirty="0" err="1" smtClean="0"/>
              <a:t>NaF</a:t>
            </a:r>
            <a:r>
              <a:rPr lang="en-GB" dirty="0" smtClean="0"/>
              <a:t>	MgF</a:t>
            </a:r>
            <a:r>
              <a:rPr lang="en-GB" baseline="-25000" dirty="0" smtClean="0"/>
              <a:t>2</a:t>
            </a:r>
            <a:r>
              <a:rPr lang="en-GB" dirty="0" smtClean="0"/>
              <a:t>	AlF</a:t>
            </a:r>
            <a:r>
              <a:rPr lang="en-GB" baseline="-25000" dirty="0" smtClean="0"/>
              <a:t>3</a:t>
            </a:r>
            <a:r>
              <a:rPr lang="en-GB" dirty="0" smtClean="0"/>
              <a:t>	KF</a:t>
            </a:r>
            <a:endParaRPr lang="en-GB" dirty="0"/>
          </a:p>
        </p:txBody>
      </p:sp>
      <p:sp>
        <p:nvSpPr>
          <p:cNvPr id="100514" name="Text Box 162"/>
          <p:cNvSpPr txBox="1">
            <a:spLocks noChangeArrowheads="1"/>
          </p:cNvSpPr>
          <p:nvPr/>
        </p:nvSpPr>
        <p:spPr bwMode="auto">
          <a:xfrm>
            <a:off x="2106613" y="3632200"/>
            <a:ext cx="6838950" cy="457200"/>
          </a:xfrm>
          <a:prstGeom prst="rect">
            <a:avLst/>
          </a:prstGeom>
          <a:noFill/>
          <a:ln w="38100" algn="ctr">
            <a:noFill/>
            <a:miter lim="800000"/>
            <a:headEnd/>
            <a:tailEnd/>
          </a:ln>
          <a:effectLst/>
        </p:spPr>
        <p:txBody>
          <a:bodyPr>
            <a:spAutoFit/>
          </a:bodyPr>
          <a:lstStyle/>
          <a:p>
            <a:pPr>
              <a:tabLst>
                <a:tab pos="1162050" algn="l"/>
                <a:tab pos="2333625" algn="l"/>
                <a:tab pos="3495675" algn="l"/>
                <a:tab pos="3590925" algn="l"/>
                <a:tab pos="4667250" algn="l"/>
                <a:tab pos="5924550" algn="l"/>
              </a:tabLst>
            </a:pPr>
            <a:r>
              <a:rPr lang="en-GB"/>
              <a:t>Li</a:t>
            </a:r>
            <a:r>
              <a:rPr lang="en-GB" baseline="-25000"/>
              <a:t>2</a:t>
            </a:r>
            <a:r>
              <a:rPr lang="en-GB"/>
              <a:t>O	CaO	Na</a:t>
            </a:r>
            <a:r>
              <a:rPr lang="en-GB" baseline="-25000"/>
              <a:t>2</a:t>
            </a:r>
            <a:r>
              <a:rPr lang="en-GB"/>
              <a:t>O	MgO	Al</a:t>
            </a:r>
            <a:r>
              <a:rPr lang="en-GB" baseline="-25000"/>
              <a:t>2</a:t>
            </a:r>
            <a:r>
              <a:rPr lang="en-GB"/>
              <a:t>O</a:t>
            </a:r>
            <a:r>
              <a:rPr lang="en-GB" baseline="-25000"/>
              <a:t>3</a:t>
            </a:r>
            <a:r>
              <a:rPr lang="en-GB"/>
              <a:t>	K</a:t>
            </a:r>
            <a:r>
              <a:rPr lang="en-GB" baseline="-25000"/>
              <a:t>2</a:t>
            </a:r>
            <a:r>
              <a:rPr lang="en-GB"/>
              <a:t>O</a:t>
            </a:r>
          </a:p>
        </p:txBody>
      </p:sp>
      <p:sp>
        <p:nvSpPr>
          <p:cNvPr id="100515" name="Text Box 163"/>
          <p:cNvSpPr txBox="1">
            <a:spLocks noChangeArrowheads="1"/>
          </p:cNvSpPr>
          <p:nvPr/>
        </p:nvSpPr>
        <p:spPr bwMode="auto">
          <a:xfrm>
            <a:off x="2106613" y="4089400"/>
            <a:ext cx="6848475" cy="457200"/>
          </a:xfrm>
          <a:prstGeom prst="rect">
            <a:avLst/>
          </a:prstGeom>
          <a:noFill/>
          <a:ln w="38100" algn="ctr">
            <a:noFill/>
            <a:miter lim="800000"/>
            <a:headEnd/>
            <a:tailEnd/>
          </a:ln>
          <a:effectLst/>
        </p:spPr>
        <p:txBody>
          <a:bodyPr>
            <a:spAutoFit/>
          </a:bodyPr>
          <a:lstStyle/>
          <a:p>
            <a:pPr defTabSz="1009650">
              <a:tabLst>
                <a:tab pos="1162050" algn="l"/>
                <a:tab pos="2333625" algn="l"/>
                <a:tab pos="3495675" algn="l"/>
                <a:tab pos="4667250" algn="l"/>
                <a:tab pos="5924550" algn="l"/>
              </a:tabLst>
            </a:pPr>
            <a:r>
              <a:rPr lang="en-GB" dirty="0"/>
              <a:t>Li</a:t>
            </a:r>
            <a:r>
              <a:rPr lang="en-GB" baseline="-25000" dirty="0"/>
              <a:t>3</a:t>
            </a:r>
            <a:r>
              <a:rPr lang="en-GB" dirty="0"/>
              <a:t>N	Ca</a:t>
            </a:r>
            <a:r>
              <a:rPr lang="en-GB" baseline="-25000" dirty="0"/>
              <a:t>3</a:t>
            </a:r>
            <a:r>
              <a:rPr lang="en-GB" dirty="0"/>
              <a:t>N</a:t>
            </a:r>
            <a:r>
              <a:rPr lang="en-GB" baseline="-25000" dirty="0"/>
              <a:t>2</a:t>
            </a:r>
            <a:r>
              <a:rPr lang="en-GB" dirty="0"/>
              <a:t>	Na</a:t>
            </a:r>
            <a:r>
              <a:rPr lang="en-GB" baseline="-25000" dirty="0"/>
              <a:t>3</a:t>
            </a:r>
            <a:r>
              <a:rPr lang="en-GB" dirty="0"/>
              <a:t>N	Mg</a:t>
            </a:r>
            <a:r>
              <a:rPr lang="en-GB" baseline="-25000" dirty="0"/>
              <a:t>3</a:t>
            </a:r>
            <a:r>
              <a:rPr lang="en-GB" dirty="0"/>
              <a:t>N</a:t>
            </a:r>
            <a:r>
              <a:rPr lang="en-GB" baseline="-25000" dirty="0"/>
              <a:t>2</a:t>
            </a:r>
            <a:r>
              <a:rPr lang="en-GB" dirty="0"/>
              <a:t>	</a:t>
            </a:r>
            <a:r>
              <a:rPr lang="en-GB" dirty="0" err="1"/>
              <a:t>AlN</a:t>
            </a:r>
            <a:r>
              <a:rPr lang="en-GB" dirty="0"/>
              <a:t>	K</a:t>
            </a:r>
            <a:r>
              <a:rPr lang="en-GB" baseline="-25000" dirty="0"/>
              <a:t>3</a:t>
            </a:r>
            <a:r>
              <a:rPr lang="en-GB" dirty="0"/>
              <a:t>N</a:t>
            </a:r>
          </a:p>
        </p:txBody>
      </p:sp>
      <p:sp>
        <p:nvSpPr>
          <p:cNvPr id="100516" name="Text Box 164"/>
          <p:cNvSpPr txBox="1">
            <a:spLocks noChangeArrowheads="1"/>
          </p:cNvSpPr>
          <p:nvPr/>
        </p:nvSpPr>
        <p:spPr bwMode="auto">
          <a:xfrm>
            <a:off x="2106613" y="4537075"/>
            <a:ext cx="6858000" cy="457200"/>
          </a:xfrm>
          <a:prstGeom prst="rect">
            <a:avLst/>
          </a:prstGeom>
          <a:noFill/>
          <a:ln w="38100" algn="ctr">
            <a:noFill/>
            <a:miter lim="800000"/>
            <a:headEnd/>
            <a:tailEnd/>
          </a:ln>
          <a:effectLst/>
        </p:spPr>
        <p:txBody>
          <a:bodyPr>
            <a:spAutoFit/>
          </a:bodyPr>
          <a:lstStyle/>
          <a:p>
            <a:pPr>
              <a:tabLst>
                <a:tab pos="1162050" algn="l"/>
                <a:tab pos="2333625" algn="l"/>
                <a:tab pos="3495675" algn="l"/>
                <a:tab pos="4662488" algn="l"/>
                <a:tab pos="5924550" algn="l"/>
              </a:tabLst>
            </a:pPr>
            <a:r>
              <a:rPr lang="en-GB"/>
              <a:t>LiBr	CaBr</a:t>
            </a:r>
            <a:r>
              <a:rPr lang="en-GB" baseline="-25000"/>
              <a:t>2</a:t>
            </a:r>
            <a:r>
              <a:rPr lang="en-GB"/>
              <a:t>	NaBr	MgBr</a:t>
            </a:r>
            <a:r>
              <a:rPr lang="en-GB" baseline="-25000"/>
              <a:t>2</a:t>
            </a:r>
            <a:r>
              <a:rPr lang="en-GB"/>
              <a:t>	AlBr</a:t>
            </a:r>
            <a:r>
              <a:rPr lang="en-GB" baseline="-25000"/>
              <a:t>3</a:t>
            </a:r>
            <a:r>
              <a:rPr lang="en-GB"/>
              <a:t>	KBr</a:t>
            </a:r>
          </a:p>
        </p:txBody>
      </p:sp>
      <p:sp>
        <p:nvSpPr>
          <p:cNvPr id="100517" name="Text Box 165"/>
          <p:cNvSpPr txBox="1">
            <a:spLocks noChangeArrowheads="1"/>
          </p:cNvSpPr>
          <p:nvPr/>
        </p:nvSpPr>
        <p:spPr bwMode="auto">
          <a:xfrm>
            <a:off x="2106613" y="4994275"/>
            <a:ext cx="6908800" cy="457200"/>
          </a:xfrm>
          <a:prstGeom prst="rect">
            <a:avLst/>
          </a:prstGeom>
          <a:noFill/>
          <a:ln w="38100" algn="ctr">
            <a:noFill/>
            <a:miter lim="800000"/>
            <a:headEnd/>
            <a:tailEnd/>
          </a:ln>
          <a:effectLst/>
        </p:spPr>
        <p:txBody>
          <a:bodyPr>
            <a:spAutoFit/>
          </a:bodyPr>
          <a:lstStyle/>
          <a:p>
            <a:pPr defTabSz="1171575">
              <a:tabLst>
                <a:tab pos="1166813" algn="l"/>
                <a:tab pos="2333625" algn="l"/>
                <a:tab pos="3495675" algn="l"/>
                <a:tab pos="4662488" algn="l"/>
                <a:tab pos="5919788" algn="l"/>
              </a:tabLst>
            </a:pPr>
            <a:r>
              <a:rPr lang="en-GB"/>
              <a:t>Li</a:t>
            </a:r>
            <a:r>
              <a:rPr lang="en-GB" baseline="-25000"/>
              <a:t>2</a:t>
            </a:r>
            <a:r>
              <a:rPr lang="en-GB"/>
              <a:t>S	CaS	Na</a:t>
            </a:r>
            <a:r>
              <a:rPr lang="en-GB" baseline="-25000"/>
              <a:t>2</a:t>
            </a:r>
            <a:r>
              <a:rPr lang="en-GB"/>
              <a:t>S	MgS	Al</a:t>
            </a:r>
            <a:r>
              <a:rPr lang="en-GB" baseline="-25000"/>
              <a:t>2</a:t>
            </a:r>
            <a:r>
              <a:rPr lang="en-GB"/>
              <a:t>S</a:t>
            </a:r>
            <a:r>
              <a:rPr lang="en-GB" baseline="-25000"/>
              <a:t>3</a:t>
            </a:r>
            <a:r>
              <a:rPr lang="en-GB"/>
              <a:t>	K</a:t>
            </a:r>
            <a:r>
              <a:rPr lang="en-GB" baseline="-25000"/>
              <a:t>2</a:t>
            </a:r>
            <a:r>
              <a:rPr lang="en-GB"/>
              <a:t>S</a:t>
            </a:r>
          </a:p>
        </p:txBody>
      </p:sp>
      <p:sp>
        <p:nvSpPr>
          <p:cNvPr id="100518" name="Text Box 166"/>
          <p:cNvSpPr txBox="1">
            <a:spLocks noChangeArrowheads="1"/>
          </p:cNvSpPr>
          <p:nvPr/>
        </p:nvSpPr>
        <p:spPr bwMode="auto">
          <a:xfrm>
            <a:off x="2106613" y="5453063"/>
            <a:ext cx="6877050" cy="457200"/>
          </a:xfrm>
          <a:prstGeom prst="rect">
            <a:avLst/>
          </a:prstGeom>
          <a:noFill/>
          <a:ln w="38100" algn="ctr">
            <a:noFill/>
            <a:miter lim="800000"/>
            <a:headEnd/>
            <a:tailEnd/>
          </a:ln>
          <a:effectLst/>
        </p:spPr>
        <p:txBody>
          <a:bodyPr>
            <a:spAutoFit/>
          </a:bodyPr>
          <a:lstStyle/>
          <a:p>
            <a:pPr>
              <a:tabLst>
                <a:tab pos="1162050" algn="l"/>
                <a:tab pos="2333625" algn="l"/>
                <a:tab pos="3495675" algn="l"/>
                <a:tab pos="4667250" algn="l"/>
                <a:tab pos="5924550" algn="l"/>
              </a:tabLst>
            </a:pPr>
            <a:r>
              <a:rPr lang="en-GB"/>
              <a:t>LiCl	CaCl</a:t>
            </a:r>
            <a:r>
              <a:rPr lang="en-GB" baseline="-25000"/>
              <a:t>2</a:t>
            </a:r>
            <a:r>
              <a:rPr lang="en-GB"/>
              <a:t>	NaCl	MgCl</a:t>
            </a:r>
            <a:r>
              <a:rPr lang="en-GB" baseline="-25000"/>
              <a:t>2</a:t>
            </a:r>
            <a:r>
              <a:rPr lang="en-GB"/>
              <a:t>	AlCl</a:t>
            </a:r>
            <a:r>
              <a:rPr lang="en-GB" baseline="-25000"/>
              <a:t>3</a:t>
            </a:r>
            <a:r>
              <a:rPr lang="en-GB"/>
              <a:t>	KCl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0647"/>
                                        </p:tgtEl>
                                        <p:attrNameLst>
                                          <p:attrName>style.visibility</p:attrName>
                                        </p:attrNameLst>
                                      </p:cBhvr>
                                      <p:to>
                                        <p:strVal val="visible"/>
                                      </p:to>
                                    </p:set>
                                    <p:animEffect transition="in" filter="wipe(up)">
                                      <p:cBhvr>
                                        <p:cTn id="7" dur="500"/>
                                        <p:tgtEl>
                                          <p:spTgt spid="100647"/>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0513"/>
                                        </p:tgtEl>
                                        <p:attrNameLst>
                                          <p:attrName>style.visibility</p:attrName>
                                        </p:attrNameLst>
                                      </p:cBhvr>
                                      <p:to>
                                        <p:strVal val="visible"/>
                                      </p:to>
                                    </p:set>
                                    <p:animEffect transition="in" filter="wipe(left)">
                                      <p:cBhvr>
                                        <p:cTn id="15" dur="2000"/>
                                        <p:tgtEl>
                                          <p:spTgt spid="1005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0514"/>
                                        </p:tgtEl>
                                        <p:attrNameLst>
                                          <p:attrName>style.visibility</p:attrName>
                                        </p:attrNameLst>
                                      </p:cBhvr>
                                      <p:to>
                                        <p:strVal val="visible"/>
                                      </p:to>
                                    </p:set>
                                    <p:animEffect transition="in" filter="wipe(left)">
                                      <p:cBhvr>
                                        <p:cTn id="20" dur="2000"/>
                                        <p:tgtEl>
                                          <p:spTgt spid="1005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0515"/>
                                        </p:tgtEl>
                                        <p:attrNameLst>
                                          <p:attrName>style.visibility</p:attrName>
                                        </p:attrNameLst>
                                      </p:cBhvr>
                                      <p:to>
                                        <p:strVal val="visible"/>
                                      </p:to>
                                    </p:set>
                                    <p:animEffect transition="in" filter="wipe(left)">
                                      <p:cBhvr>
                                        <p:cTn id="25" dur="2000"/>
                                        <p:tgtEl>
                                          <p:spTgt spid="1005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0516"/>
                                        </p:tgtEl>
                                        <p:attrNameLst>
                                          <p:attrName>style.visibility</p:attrName>
                                        </p:attrNameLst>
                                      </p:cBhvr>
                                      <p:to>
                                        <p:strVal val="visible"/>
                                      </p:to>
                                    </p:set>
                                    <p:animEffect transition="in" filter="wipe(left)">
                                      <p:cBhvr>
                                        <p:cTn id="30" dur="2000"/>
                                        <p:tgtEl>
                                          <p:spTgt spid="10051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0517"/>
                                        </p:tgtEl>
                                        <p:attrNameLst>
                                          <p:attrName>style.visibility</p:attrName>
                                        </p:attrNameLst>
                                      </p:cBhvr>
                                      <p:to>
                                        <p:strVal val="visible"/>
                                      </p:to>
                                    </p:set>
                                    <p:animEffect transition="in" filter="wipe(left)">
                                      <p:cBhvr>
                                        <p:cTn id="35" dur="2000"/>
                                        <p:tgtEl>
                                          <p:spTgt spid="1005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0518"/>
                                        </p:tgtEl>
                                        <p:attrNameLst>
                                          <p:attrName>style.visibility</p:attrName>
                                        </p:attrNameLst>
                                      </p:cBhvr>
                                      <p:to>
                                        <p:strVal val="visible"/>
                                      </p:to>
                                    </p:set>
                                    <p:animEffect transition="in" filter="wipe(left)">
                                      <p:cBhvr>
                                        <p:cTn id="40" dur="2000"/>
                                        <p:tgtEl>
                                          <p:spTgt spid="100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513" grpId="0"/>
      <p:bldP spid="100514" grpId="0"/>
      <p:bldP spid="100515" grpId="0"/>
      <p:bldP spid="100516" grpId="0"/>
      <p:bldP spid="100517" grpId="0"/>
      <p:bldP spid="1005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44" name="Rectangle 68"/>
          <p:cNvSpPr>
            <a:spLocks noGrp="1" noChangeArrowheads="1"/>
          </p:cNvSpPr>
          <p:nvPr>
            <p:ph type="title"/>
          </p:nvPr>
        </p:nvSpPr>
        <p:spPr/>
        <p:txBody>
          <a:bodyPr>
            <a:normAutofit fontScale="90000"/>
          </a:bodyPr>
          <a:lstStyle/>
          <a:p>
            <a:r>
              <a:rPr lang="en-GB"/>
              <a:t>      Compound ions</a:t>
            </a:r>
          </a:p>
        </p:txBody>
      </p:sp>
      <p:sp>
        <p:nvSpPr>
          <p:cNvPr id="101445" name="Rectangle 69"/>
          <p:cNvSpPr>
            <a:spLocks noChangeArrowheads="1"/>
          </p:cNvSpPr>
          <p:nvPr/>
        </p:nvSpPr>
        <p:spPr bwMode="auto">
          <a:xfrm>
            <a:off x="568325" y="701675"/>
            <a:ext cx="8575675" cy="822325"/>
          </a:xfrm>
          <a:prstGeom prst="rect">
            <a:avLst/>
          </a:prstGeom>
          <a:noFill/>
          <a:ln w="9525" algn="ctr">
            <a:noFill/>
            <a:miter lim="800000"/>
            <a:headEnd/>
            <a:tailEnd/>
          </a:ln>
          <a:effectLst/>
        </p:spPr>
        <p:txBody>
          <a:bodyPr>
            <a:spAutoFit/>
          </a:bodyPr>
          <a:lstStyle/>
          <a:p>
            <a:pPr>
              <a:spcBef>
                <a:spcPct val="0"/>
              </a:spcBef>
            </a:pPr>
            <a:r>
              <a:rPr lang="en-GB"/>
              <a:t>Ionic compounds can contain ions consisting of groups of atoms rather than a single atom. These are </a:t>
            </a:r>
            <a:r>
              <a:rPr lang="en-GB" b="1">
                <a:solidFill>
                  <a:srgbClr val="FF6600"/>
                </a:solidFill>
              </a:rPr>
              <a:t>compound ions</a:t>
            </a:r>
            <a:r>
              <a:rPr lang="en-GB"/>
              <a:t>.</a:t>
            </a:r>
          </a:p>
        </p:txBody>
      </p:sp>
      <p:sp>
        <p:nvSpPr>
          <p:cNvPr id="101446" name="Oval 70"/>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1518" name="Oval 142"/>
          <p:cNvSpPr>
            <a:spLocks noChangeAspect="1" noChangeArrowheads="1"/>
          </p:cNvSpPr>
          <p:nvPr/>
        </p:nvSpPr>
        <p:spPr bwMode="auto">
          <a:xfrm>
            <a:off x="5487988" y="20939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24" name="Oval 148"/>
          <p:cNvSpPr>
            <a:spLocks noChangeAspect="1" noChangeArrowheads="1"/>
          </p:cNvSpPr>
          <p:nvPr/>
        </p:nvSpPr>
        <p:spPr bwMode="auto">
          <a:xfrm>
            <a:off x="6148388" y="2093913"/>
            <a:ext cx="566737" cy="566737"/>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25" name="Oval 149"/>
          <p:cNvSpPr>
            <a:spLocks noChangeAspect="1" noChangeArrowheads="1"/>
          </p:cNvSpPr>
          <p:nvPr/>
        </p:nvSpPr>
        <p:spPr bwMode="auto">
          <a:xfrm>
            <a:off x="5487988" y="2741613"/>
            <a:ext cx="566737" cy="566737"/>
          </a:xfrm>
          <a:prstGeom prst="ellipse">
            <a:avLst/>
          </a:prstGeom>
          <a:gradFill rotWithShape="1">
            <a:gsLst>
              <a:gs pos="0">
                <a:srgbClr val="FFCC00">
                  <a:gamma/>
                  <a:tint val="22353"/>
                  <a:invGamma/>
                </a:srgbClr>
              </a:gs>
              <a:gs pos="100000">
                <a:srgbClr val="FFCC00"/>
              </a:gs>
            </a:gsLst>
            <a:path path="shape">
              <a:fillToRect l="50000" t="50000" r="50000" b="50000"/>
            </a:path>
          </a:gradFill>
          <a:ln w="9525">
            <a:noFill/>
            <a:round/>
            <a:headEnd/>
            <a:tailEnd/>
          </a:ln>
          <a:effectLst/>
        </p:spPr>
        <p:txBody>
          <a:bodyPr wrap="none" anchor="ctr"/>
          <a:lstStyle/>
          <a:p>
            <a:pPr algn="ctr">
              <a:spcBef>
                <a:spcPct val="0"/>
              </a:spcBef>
            </a:pPr>
            <a:r>
              <a:rPr lang="en-GB" sz="2800" b="1"/>
              <a:t>S</a:t>
            </a:r>
            <a:endParaRPr lang="en-GB" sz="2800" b="1" baseline="30000"/>
          </a:p>
        </p:txBody>
      </p:sp>
      <p:sp>
        <p:nvSpPr>
          <p:cNvPr id="101526" name="Oval 150"/>
          <p:cNvSpPr>
            <a:spLocks noChangeAspect="1" noChangeArrowheads="1"/>
          </p:cNvSpPr>
          <p:nvPr/>
        </p:nvSpPr>
        <p:spPr bwMode="auto">
          <a:xfrm>
            <a:off x="5487988" y="3402013"/>
            <a:ext cx="566737" cy="566737"/>
          </a:xfrm>
          <a:prstGeom prst="ellipse">
            <a:avLst/>
          </a:prstGeom>
          <a:gradFill rotWithShape="1">
            <a:gsLst>
              <a:gs pos="0">
                <a:srgbClr val="3366FF">
                  <a:gamma/>
                  <a:tint val="28627"/>
                  <a:invGamma/>
                </a:srgbClr>
              </a:gs>
              <a:gs pos="100000">
                <a:srgbClr val="3366FF"/>
              </a:gs>
            </a:gsLst>
            <a:path path="shape">
              <a:fillToRect l="50000" t="50000" r="50000" b="50000"/>
            </a:path>
          </a:gradFill>
          <a:ln w="9525">
            <a:noFill/>
            <a:round/>
            <a:headEnd/>
            <a:tailEnd/>
          </a:ln>
          <a:effectLst/>
        </p:spPr>
        <p:txBody>
          <a:bodyPr wrap="none" anchor="ctr"/>
          <a:lstStyle/>
          <a:p>
            <a:pPr algn="ctr">
              <a:spcBef>
                <a:spcPct val="0"/>
              </a:spcBef>
            </a:pPr>
            <a:r>
              <a:rPr lang="en-GB" sz="2800" b="1"/>
              <a:t>N</a:t>
            </a:r>
            <a:endParaRPr lang="en-GB" sz="2800" b="1" baseline="30000"/>
          </a:p>
        </p:txBody>
      </p:sp>
      <p:sp>
        <p:nvSpPr>
          <p:cNvPr id="101527" name="Oval 151"/>
          <p:cNvSpPr>
            <a:spLocks noChangeAspect="1" noChangeArrowheads="1"/>
          </p:cNvSpPr>
          <p:nvPr/>
        </p:nvSpPr>
        <p:spPr bwMode="auto">
          <a:xfrm>
            <a:off x="5487988" y="4059238"/>
            <a:ext cx="566737" cy="566737"/>
          </a:xfrm>
          <a:prstGeom prst="ellipse">
            <a:avLst/>
          </a:prstGeom>
          <a:gradFill rotWithShape="1">
            <a:gsLst>
              <a:gs pos="0">
                <a:srgbClr val="000000">
                  <a:gamma/>
                  <a:tint val="22353"/>
                  <a:invGamma/>
                </a:srgbClr>
              </a:gs>
              <a:gs pos="100000">
                <a:srgbClr val="000000"/>
              </a:gs>
            </a:gsLst>
            <a:path path="shape">
              <a:fillToRect l="50000" t="50000" r="50000" b="50000"/>
            </a:path>
          </a:gradFill>
          <a:ln w="9525">
            <a:noFill/>
            <a:round/>
            <a:headEnd/>
            <a:tailEnd/>
          </a:ln>
          <a:effectLst/>
        </p:spPr>
        <p:txBody>
          <a:bodyPr wrap="none" anchor="ctr"/>
          <a:lstStyle/>
          <a:p>
            <a:pPr algn="ctr">
              <a:spcBef>
                <a:spcPct val="0"/>
              </a:spcBef>
            </a:pPr>
            <a:r>
              <a:rPr lang="en-GB" sz="2800" b="1"/>
              <a:t>C</a:t>
            </a:r>
            <a:endParaRPr lang="en-GB" sz="2800" b="1" baseline="30000"/>
          </a:p>
        </p:txBody>
      </p:sp>
      <p:sp>
        <p:nvSpPr>
          <p:cNvPr id="101528" name="Oval 152"/>
          <p:cNvSpPr>
            <a:spLocks noChangeAspect="1" noChangeArrowheads="1"/>
          </p:cNvSpPr>
          <p:nvPr/>
        </p:nvSpPr>
        <p:spPr bwMode="auto">
          <a:xfrm>
            <a:off x="6810375" y="2741613"/>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29" name="Oval 153"/>
          <p:cNvSpPr>
            <a:spLocks noChangeAspect="1" noChangeArrowheads="1"/>
          </p:cNvSpPr>
          <p:nvPr/>
        </p:nvSpPr>
        <p:spPr bwMode="auto">
          <a:xfrm>
            <a:off x="6148388" y="27416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0" name="Oval 154"/>
          <p:cNvSpPr>
            <a:spLocks noChangeAspect="1" noChangeArrowheads="1"/>
          </p:cNvSpPr>
          <p:nvPr/>
        </p:nvSpPr>
        <p:spPr bwMode="auto">
          <a:xfrm>
            <a:off x="7472363" y="27416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1" name="Oval 155"/>
          <p:cNvSpPr>
            <a:spLocks noChangeAspect="1" noChangeArrowheads="1"/>
          </p:cNvSpPr>
          <p:nvPr/>
        </p:nvSpPr>
        <p:spPr bwMode="auto">
          <a:xfrm>
            <a:off x="6810375" y="3402013"/>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2" name="Oval 156"/>
          <p:cNvSpPr>
            <a:spLocks noChangeAspect="1" noChangeArrowheads="1"/>
          </p:cNvSpPr>
          <p:nvPr/>
        </p:nvSpPr>
        <p:spPr bwMode="auto">
          <a:xfrm>
            <a:off x="6148388" y="34020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3" name="Oval 157"/>
          <p:cNvSpPr>
            <a:spLocks noChangeAspect="1" noChangeArrowheads="1"/>
          </p:cNvSpPr>
          <p:nvPr/>
        </p:nvSpPr>
        <p:spPr bwMode="auto">
          <a:xfrm>
            <a:off x="8134350" y="2741613"/>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4" name="Oval 158"/>
          <p:cNvSpPr>
            <a:spLocks noChangeAspect="1" noChangeArrowheads="1"/>
          </p:cNvSpPr>
          <p:nvPr/>
        </p:nvSpPr>
        <p:spPr bwMode="auto">
          <a:xfrm>
            <a:off x="7472363" y="4059238"/>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6" name="Oval 160"/>
          <p:cNvSpPr>
            <a:spLocks noChangeAspect="1" noChangeArrowheads="1"/>
          </p:cNvSpPr>
          <p:nvPr/>
        </p:nvSpPr>
        <p:spPr bwMode="auto">
          <a:xfrm>
            <a:off x="6810375" y="4059238"/>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7" name="Oval 161"/>
          <p:cNvSpPr>
            <a:spLocks noChangeAspect="1" noChangeArrowheads="1"/>
          </p:cNvSpPr>
          <p:nvPr/>
        </p:nvSpPr>
        <p:spPr bwMode="auto">
          <a:xfrm>
            <a:off x="6148388" y="4059238"/>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8" name="Oval 162"/>
          <p:cNvSpPr>
            <a:spLocks noChangeAspect="1" noChangeArrowheads="1"/>
          </p:cNvSpPr>
          <p:nvPr/>
        </p:nvSpPr>
        <p:spPr bwMode="auto">
          <a:xfrm>
            <a:off x="6810375" y="5446713"/>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39" name="Oval 163"/>
          <p:cNvSpPr>
            <a:spLocks noChangeAspect="1" noChangeArrowheads="1"/>
          </p:cNvSpPr>
          <p:nvPr/>
        </p:nvSpPr>
        <p:spPr bwMode="auto">
          <a:xfrm>
            <a:off x="7472363" y="54467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40" name="Oval 164"/>
          <p:cNvSpPr>
            <a:spLocks noChangeAspect="1" noChangeArrowheads="1"/>
          </p:cNvSpPr>
          <p:nvPr/>
        </p:nvSpPr>
        <p:spPr bwMode="auto">
          <a:xfrm>
            <a:off x="8134350" y="5446713"/>
            <a:ext cx="566738"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41" name="Oval 165"/>
          <p:cNvSpPr>
            <a:spLocks noChangeAspect="1" noChangeArrowheads="1"/>
          </p:cNvSpPr>
          <p:nvPr/>
        </p:nvSpPr>
        <p:spPr bwMode="auto">
          <a:xfrm>
            <a:off x="5487988" y="5446713"/>
            <a:ext cx="566737" cy="566737"/>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42" name="Oval 166"/>
          <p:cNvSpPr>
            <a:spLocks noChangeAspect="1" noChangeArrowheads="1"/>
          </p:cNvSpPr>
          <p:nvPr/>
        </p:nvSpPr>
        <p:spPr bwMode="auto">
          <a:xfrm>
            <a:off x="6148388" y="4711700"/>
            <a:ext cx="566737" cy="566738"/>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43" name="Oval 167"/>
          <p:cNvSpPr>
            <a:spLocks noChangeAspect="1" noChangeArrowheads="1"/>
          </p:cNvSpPr>
          <p:nvPr/>
        </p:nvSpPr>
        <p:spPr bwMode="auto">
          <a:xfrm>
            <a:off x="6810375" y="4711700"/>
            <a:ext cx="566738" cy="566738"/>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44" name="Oval 168"/>
          <p:cNvSpPr>
            <a:spLocks noChangeAspect="1" noChangeArrowheads="1"/>
          </p:cNvSpPr>
          <p:nvPr/>
        </p:nvSpPr>
        <p:spPr bwMode="auto">
          <a:xfrm>
            <a:off x="7472363" y="4711700"/>
            <a:ext cx="566737" cy="566738"/>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45" name="Oval 169"/>
          <p:cNvSpPr>
            <a:spLocks noChangeAspect="1" noChangeArrowheads="1"/>
          </p:cNvSpPr>
          <p:nvPr/>
        </p:nvSpPr>
        <p:spPr bwMode="auto">
          <a:xfrm>
            <a:off x="8134350" y="4711700"/>
            <a:ext cx="566738" cy="566738"/>
          </a:xfrm>
          <a:prstGeom prst="ellipse">
            <a:avLst/>
          </a:prstGeom>
          <a:gradFill rotWithShape="1">
            <a:gsLst>
              <a:gs pos="0">
                <a:schemeClr val="bg1"/>
              </a:gs>
              <a:gs pos="100000">
                <a:srgbClr val="DDDDDD"/>
              </a:gs>
            </a:gsLst>
            <a:path path="shape">
              <a:fillToRect l="50000" t="50000" r="50000" b="50000"/>
            </a:path>
          </a:gradFill>
          <a:ln w="9525">
            <a:noFill/>
            <a:round/>
            <a:headEnd/>
            <a:tailEnd/>
          </a:ln>
          <a:effectLst/>
        </p:spPr>
        <p:txBody>
          <a:bodyPr wrap="none" anchor="ctr"/>
          <a:lstStyle/>
          <a:p>
            <a:pPr algn="ctr">
              <a:spcBef>
                <a:spcPct val="0"/>
              </a:spcBef>
            </a:pPr>
            <a:r>
              <a:rPr lang="en-GB" sz="2800" b="1"/>
              <a:t>H</a:t>
            </a:r>
            <a:endParaRPr lang="en-GB" sz="2800" b="1" baseline="30000"/>
          </a:p>
        </p:txBody>
      </p:sp>
      <p:sp>
        <p:nvSpPr>
          <p:cNvPr id="101546" name="Oval 170"/>
          <p:cNvSpPr>
            <a:spLocks noChangeAspect="1" noChangeArrowheads="1"/>
          </p:cNvSpPr>
          <p:nvPr/>
        </p:nvSpPr>
        <p:spPr bwMode="auto">
          <a:xfrm>
            <a:off x="7472363" y="3402013"/>
            <a:ext cx="566737" cy="566737"/>
          </a:xfrm>
          <a:prstGeom prst="ellipse">
            <a:avLst/>
          </a:prstGeom>
          <a:gradFill rotWithShape="1">
            <a:gsLst>
              <a:gs pos="0">
                <a:srgbClr val="DB0303">
                  <a:gamma/>
                  <a:tint val="0"/>
                  <a:invGamma/>
                </a:srgbClr>
              </a:gs>
              <a:gs pos="100000">
                <a:srgbClr val="DB0303"/>
              </a:gs>
            </a:gsLst>
            <a:path path="shape">
              <a:fillToRect l="50000" t="50000" r="50000" b="50000"/>
            </a:path>
          </a:gradFill>
          <a:ln w="9525">
            <a:noFill/>
            <a:round/>
            <a:headEnd/>
            <a:tailEnd/>
          </a:ln>
          <a:effectLst/>
        </p:spPr>
        <p:txBody>
          <a:bodyPr wrap="none" anchor="ctr"/>
          <a:lstStyle/>
          <a:p>
            <a:pPr algn="ctr">
              <a:spcBef>
                <a:spcPct val="0"/>
              </a:spcBef>
            </a:pPr>
            <a:r>
              <a:rPr lang="en-GB" sz="2800" b="1"/>
              <a:t>O</a:t>
            </a:r>
            <a:endParaRPr lang="en-GB" sz="2800" b="1" baseline="30000"/>
          </a:p>
        </p:txBody>
      </p:sp>
      <p:sp>
        <p:nvSpPr>
          <p:cNvPr id="101547" name="Oval 171"/>
          <p:cNvSpPr>
            <a:spLocks noChangeAspect="1" noChangeArrowheads="1"/>
          </p:cNvSpPr>
          <p:nvPr/>
        </p:nvSpPr>
        <p:spPr bwMode="auto">
          <a:xfrm>
            <a:off x="5487988" y="4711700"/>
            <a:ext cx="566737" cy="566738"/>
          </a:xfrm>
          <a:prstGeom prst="ellipse">
            <a:avLst/>
          </a:prstGeom>
          <a:gradFill rotWithShape="1">
            <a:gsLst>
              <a:gs pos="0">
                <a:srgbClr val="3366FF">
                  <a:gamma/>
                  <a:tint val="28627"/>
                  <a:invGamma/>
                </a:srgbClr>
              </a:gs>
              <a:gs pos="100000">
                <a:srgbClr val="3366FF"/>
              </a:gs>
            </a:gsLst>
            <a:path path="shape">
              <a:fillToRect l="50000" t="50000" r="50000" b="50000"/>
            </a:path>
          </a:gradFill>
          <a:ln w="9525">
            <a:noFill/>
            <a:round/>
            <a:headEnd/>
            <a:tailEnd/>
          </a:ln>
          <a:effectLst/>
        </p:spPr>
        <p:txBody>
          <a:bodyPr wrap="none" anchor="ctr"/>
          <a:lstStyle/>
          <a:p>
            <a:pPr algn="ctr">
              <a:spcBef>
                <a:spcPct val="0"/>
              </a:spcBef>
            </a:pPr>
            <a:r>
              <a:rPr lang="en-GB" sz="2800" b="1"/>
              <a:t>N</a:t>
            </a:r>
            <a:endParaRPr lang="en-GB" sz="2800" b="1" baseline="30000"/>
          </a:p>
        </p:txBody>
      </p:sp>
      <p:sp>
        <p:nvSpPr>
          <p:cNvPr id="101548" name="Oval 172"/>
          <p:cNvSpPr>
            <a:spLocks noChangeAspect="1" noChangeArrowheads="1"/>
          </p:cNvSpPr>
          <p:nvPr/>
        </p:nvSpPr>
        <p:spPr bwMode="auto">
          <a:xfrm>
            <a:off x="6148388" y="5446713"/>
            <a:ext cx="566737" cy="566737"/>
          </a:xfrm>
          <a:prstGeom prst="ellipse">
            <a:avLst/>
          </a:prstGeom>
          <a:gradFill rotWithShape="1">
            <a:gsLst>
              <a:gs pos="0">
                <a:srgbClr val="000000">
                  <a:gamma/>
                  <a:tint val="22353"/>
                  <a:invGamma/>
                </a:srgbClr>
              </a:gs>
              <a:gs pos="100000">
                <a:srgbClr val="000000"/>
              </a:gs>
            </a:gsLst>
            <a:path path="shape">
              <a:fillToRect l="50000" t="50000" r="50000" b="50000"/>
            </a:path>
          </a:gradFill>
          <a:ln w="9525">
            <a:noFill/>
            <a:round/>
            <a:headEnd/>
            <a:tailEnd/>
          </a:ln>
          <a:effectLst/>
        </p:spPr>
        <p:txBody>
          <a:bodyPr wrap="none" anchor="ctr"/>
          <a:lstStyle/>
          <a:p>
            <a:pPr algn="ctr">
              <a:spcBef>
                <a:spcPct val="0"/>
              </a:spcBef>
            </a:pPr>
            <a:r>
              <a:rPr lang="en-GB" sz="2800" b="1"/>
              <a:t>C</a:t>
            </a:r>
            <a:endParaRPr lang="en-GB" sz="2800" b="1" baseline="30000"/>
          </a:p>
        </p:txBody>
      </p:sp>
      <p:sp>
        <p:nvSpPr>
          <p:cNvPr id="101567" name="Text Box 191"/>
          <p:cNvSpPr txBox="1">
            <a:spLocks noChangeArrowheads="1"/>
          </p:cNvSpPr>
          <p:nvPr/>
        </p:nvSpPr>
        <p:spPr bwMode="auto">
          <a:xfrm>
            <a:off x="481013" y="2133600"/>
            <a:ext cx="2698750" cy="457200"/>
          </a:xfrm>
          <a:prstGeom prst="rect">
            <a:avLst/>
          </a:prstGeom>
          <a:noFill/>
          <a:ln w="38100" algn="ctr">
            <a:noFill/>
            <a:miter lim="800000"/>
            <a:headEnd/>
            <a:tailEnd/>
          </a:ln>
          <a:effectLst/>
        </p:spPr>
        <p:txBody>
          <a:bodyPr>
            <a:spAutoFit/>
          </a:bodyPr>
          <a:lstStyle/>
          <a:p>
            <a:pPr>
              <a:tabLst>
                <a:tab pos="1885950" algn="l"/>
                <a:tab pos="3587750" algn="l"/>
              </a:tabLst>
            </a:pPr>
            <a:r>
              <a:rPr lang="en-GB"/>
              <a:t>hydroxide	OH</a:t>
            </a:r>
            <a:r>
              <a:rPr lang="en-GB" baseline="30000"/>
              <a:t>-</a:t>
            </a:r>
            <a:endParaRPr lang="en-GB"/>
          </a:p>
        </p:txBody>
      </p:sp>
      <p:sp>
        <p:nvSpPr>
          <p:cNvPr id="101568" name="Text Box 192"/>
          <p:cNvSpPr txBox="1">
            <a:spLocks noChangeArrowheads="1"/>
          </p:cNvSpPr>
          <p:nvPr/>
        </p:nvSpPr>
        <p:spPr bwMode="auto">
          <a:xfrm>
            <a:off x="493713" y="2790825"/>
            <a:ext cx="2876550" cy="457200"/>
          </a:xfrm>
          <a:prstGeom prst="rect">
            <a:avLst/>
          </a:prstGeom>
          <a:noFill/>
          <a:ln w="38100" algn="ctr">
            <a:noFill/>
            <a:miter lim="800000"/>
            <a:headEnd/>
            <a:tailEnd/>
          </a:ln>
          <a:effectLst/>
        </p:spPr>
        <p:txBody>
          <a:bodyPr>
            <a:spAutoFit/>
          </a:bodyPr>
          <a:lstStyle/>
          <a:p>
            <a:pPr>
              <a:tabLst>
                <a:tab pos="1885950" algn="l"/>
                <a:tab pos="3590925" algn="l"/>
              </a:tabLst>
            </a:pPr>
            <a:r>
              <a:rPr lang="en-GB"/>
              <a:t>sulfate	SO</a:t>
            </a:r>
            <a:r>
              <a:rPr lang="en-GB" baseline="-25000"/>
              <a:t>4</a:t>
            </a:r>
            <a:r>
              <a:rPr lang="en-GB" baseline="30000"/>
              <a:t>2-</a:t>
            </a:r>
            <a:endParaRPr lang="en-GB"/>
          </a:p>
        </p:txBody>
      </p:sp>
      <p:sp>
        <p:nvSpPr>
          <p:cNvPr id="101569" name="Text Box 193"/>
          <p:cNvSpPr txBox="1">
            <a:spLocks noChangeArrowheads="1"/>
          </p:cNvSpPr>
          <p:nvPr/>
        </p:nvSpPr>
        <p:spPr bwMode="auto">
          <a:xfrm>
            <a:off x="490538" y="3419475"/>
            <a:ext cx="2747962" cy="457200"/>
          </a:xfrm>
          <a:prstGeom prst="rect">
            <a:avLst/>
          </a:prstGeom>
          <a:noFill/>
          <a:ln w="38100" algn="ctr">
            <a:noFill/>
            <a:miter lim="800000"/>
            <a:headEnd/>
            <a:tailEnd/>
          </a:ln>
          <a:effectLst/>
        </p:spPr>
        <p:txBody>
          <a:bodyPr>
            <a:spAutoFit/>
          </a:bodyPr>
          <a:lstStyle/>
          <a:p>
            <a:pPr>
              <a:tabLst>
                <a:tab pos="1704975" algn="l"/>
                <a:tab pos="1885950" algn="l"/>
                <a:tab pos="3590925" algn="l"/>
              </a:tabLst>
            </a:pPr>
            <a:r>
              <a:rPr lang="en-GB"/>
              <a:t>nitrate		NO</a:t>
            </a:r>
            <a:r>
              <a:rPr lang="en-GB" baseline="-25000"/>
              <a:t>3</a:t>
            </a:r>
            <a:r>
              <a:rPr lang="en-GB" baseline="30000"/>
              <a:t>-</a:t>
            </a:r>
            <a:endParaRPr lang="en-GB"/>
          </a:p>
        </p:txBody>
      </p:sp>
      <p:sp>
        <p:nvSpPr>
          <p:cNvPr id="101570" name="Text Box 194"/>
          <p:cNvSpPr txBox="1">
            <a:spLocks noChangeArrowheads="1"/>
          </p:cNvSpPr>
          <p:nvPr/>
        </p:nvSpPr>
        <p:spPr bwMode="auto">
          <a:xfrm>
            <a:off x="493713" y="4095750"/>
            <a:ext cx="2917825" cy="457200"/>
          </a:xfrm>
          <a:prstGeom prst="rect">
            <a:avLst/>
          </a:prstGeom>
          <a:noFill/>
          <a:ln w="38100" algn="ctr">
            <a:noFill/>
            <a:miter lim="800000"/>
            <a:headEnd/>
            <a:tailEnd/>
          </a:ln>
          <a:effectLst/>
        </p:spPr>
        <p:txBody>
          <a:bodyPr>
            <a:spAutoFit/>
          </a:bodyPr>
          <a:lstStyle/>
          <a:p>
            <a:pPr>
              <a:tabLst>
                <a:tab pos="1885950" algn="l"/>
                <a:tab pos="3587750" algn="l"/>
              </a:tabLst>
            </a:pPr>
            <a:r>
              <a:rPr lang="en-GB"/>
              <a:t>carbonate	CO</a:t>
            </a:r>
            <a:r>
              <a:rPr lang="en-GB" baseline="-25000"/>
              <a:t>3</a:t>
            </a:r>
            <a:r>
              <a:rPr lang="en-GB" baseline="30000"/>
              <a:t>2-</a:t>
            </a:r>
            <a:endParaRPr lang="en-GB"/>
          </a:p>
        </p:txBody>
      </p:sp>
      <p:sp>
        <p:nvSpPr>
          <p:cNvPr id="101571" name="Text Box 195"/>
          <p:cNvSpPr txBox="1">
            <a:spLocks noChangeArrowheads="1"/>
          </p:cNvSpPr>
          <p:nvPr/>
        </p:nvSpPr>
        <p:spPr bwMode="auto">
          <a:xfrm>
            <a:off x="493713" y="4733925"/>
            <a:ext cx="2782887" cy="457200"/>
          </a:xfrm>
          <a:prstGeom prst="rect">
            <a:avLst/>
          </a:prstGeom>
          <a:noFill/>
          <a:ln w="38100" algn="ctr">
            <a:noFill/>
            <a:miter lim="800000"/>
            <a:headEnd/>
            <a:tailEnd/>
          </a:ln>
          <a:effectLst/>
        </p:spPr>
        <p:txBody>
          <a:bodyPr>
            <a:spAutoFit/>
          </a:bodyPr>
          <a:lstStyle/>
          <a:p>
            <a:pPr>
              <a:tabLst>
                <a:tab pos="1885950" algn="l"/>
                <a:tab pos="3587750" algn="l"/>
              </a:tabLst>
            </a:pPr>
            <a:r>
              <a:rPr lang="en-GB"/>
              <a:t>ammonium	NH</a:t>
            </a:r>
            <a:r>
              <a:rPr lang="en-GB" baseline="-25000"/>
              <a:t>4</a:t>
            </a:r>
            <a:r>
              <a:rPr lang="en-GB" baseline="30000"/>
              <a:t>+</a:t>
            </a:r>
            <a:endParaRPr lang="en-GB"/>
          </a:p>
        </p:txBody>
      </p:sp>
      <p:grpSp>
        <p:nvGrpSpPr>
          <p:cNvPr id="2" name="Group 302"/>
          <p:cNvGrpSpPr>
            <a:grpSpLocks/>
          </p:cNvGrpSpPr>
          <p:nvPr/>
        </p:nvGrpSpPr>
        <p:grpSpPr bwMode="auto">
          <a:xfrm>
            <a:off x="439738" y="1590675"/>
            <a:ext cx="8383587" cy="4556125"/>
            <a:chOff x="277" y="1002"/>
            <a:chExt cx="5281" cy="2870"/>
          </a:xfrm>
        </p:grpSpPr>
        <p:grpSp>
          <p:nvGrpSpPr>
            <p:cNvPr id="3" name="Group 300"/>
            <p:cNvGrpSpPr>
              <a:grpSpLocks/>
            </p:cNvGrpSpPr>
            <p:nvPr/>
          </p:nvGrpSpPr>
          <p:grpSpPr bwMode="auto">
            <a:xfrm>
              <a:off x="277" y="1007"/>
              <a:ext cx="5281" cy="2865"/>
              <a:chOff x="277" y="1007"/>
              <a:chExt cx="5281" cy="2865"/>
            </a:xfrm>
          </p:grpSpPr>
          <p:sp>
            <p:nvSpPr>
              <p:cNvPr id="101672" name="AutoShape 296"/>
              <p:cNvSpPr>
                <a:spLocks noChangeArrowheads="1"/>
              </p:cNvSpPr>
              <p:nvPr/>
            </p:nvSpPr>
            <p:spPr bwMode="auto">
              <a:xfrm>
                <a:off x="291" y="1015"/>
                <a:ext cx="5257" cy="278"/>
              </a:xfrm>
              <a:prstGeom prst="roundRect">
                <a:avLst>
                  <a:gd name="adj" fmla="val 8486"/>
                </a:avLst>
              </a:prstGeom>
              <a:solidFill>
                <a:srgbClr val="E1B7F7"/>
              </a:solidFill>
              <a:ln w="9525" algn="ctr">
                <a:noFill/>
                <a:round/>
                <a:headEnd/>
                <a:tailEnd/>
              </a:ln>
              <a:effectLst/>
            </p:spPr>
            <p:txBody>
              <a:bodyPr anchor="ctr">
                <a:spAutoFit/>
              </a:bodyPr>
              <a:lstStyle/>
              <a:p>
                <a:endParaRPr lang="en-GB"/>
              </a:p>
            </p:txBody>
          </p:sp>
          <p:grpSp>
            <p:nvGrpSpPr>
              <p:cNvPr id="4" name="Group 299"/>
              <p:cNvGrpSpPr>
                <a:grpSpLocks/>
              </p:cNvGrpSpPr>
              <p:nvPr/>
            </p:nvGrpSpPr>
            <p:grpSpPr bwMode="auto">
              <a:xfrm>
                <a:off x="277" y="1007"/>
                <a:ext cx="5281" cy="2865"/>
                <a:chOff x="277" y="1007"/>
                <a:chExt cx="5281" cy="2865"/>
              </a:xfrm>
            </p:grpSpPr>
            <p:sp>
              <p:nvSpPr>
                <p:cNvPr id="101660" name="AutoShape 284"/>
                <p:cNvSpPr>
                  <a:spLocks noChangeArrowheads="1"/>
                </p:cNvSpPr>
                <p:nvPr/>
              </p:nvSpPr>
              <p:spPr bwMode="auto">
                <a:xfrm>
                  <a:off x="285" y="1009"/>
                  <a:ext cx="5263" cy="2856"/>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101661" name="Line 285"/>
                <p:cNvSpPr>
                  <a:spLocks noChangeShapeType="1"/>
                </p:cNvSpPr>
                <p:nvPr/>
              </p:nvSpPr>
              <p:spPr bwMode="auto">
                <a:xfrm>
                  <a:off x="1372" y="1008"/>
                  <a:ext cx="0" cy="2854"/>
                </a:xfrm>
                <a:prstGeom prst="line">
                  <a:avLst/>
                </a:prstGeom>
                <a:noFill/>
                <a:ln w="25400">
                  <a:solidFill>
                    <a:srgbClr val="9900CC"/>
                  </a:solidFill>
                  <a:round/>
                  <a:headEnd/>
                  <a:tailEnd/>
                </a:ln>
                <a:effectLst/>
              </p:spPr>
              <p:txBody>
                <a:bodyPr>
                  <a:spAutoFit/>
                </a:bodyPr>
                <a:lstStyle/>
                <a:p>
                  <a:endParaRPr lang="en-GB"/>
                </a:p>
              </p:txBody>
            </p:sp>
            <p:sp>
              <p:nvSpPr>
                <p:cNvPr id="101662" name="Line 286"/>
                <p:cNvSpPr>
                  <a:spLocks noChangeShapeType="1"/>
                </p:cNvSpPr>
                <p:nvPr/>
              </p:nvSpPr>
              <p:spPr bwMode="auto">
                <a:xfrm rot="-5400000">
                  <a:off x="2919" y="716"/>
                  <a:ext cx="0" cy="5277"/>
                </a:xfrm>
                <a:prstGeom prst="line">
                  <a:avLst/>
                </a:prstGeom>
                <a:noFill/>
                <a:ln w="25400">
                  <a:solidFill>
                    <a:srgbClr val="9900CC"/>
                  </a:solidFill>
                  <a:round/>
                  <a:headEnd/>
                  <a:tailEnd/>
                </a:ln>
                <a:effectLst/>
              </p:spPr>
              <p:txBody>
                <a:bodyPr>
                  <a:spAutoFit/>
                </a:bodyPr>
                <a:lstStyle/>
                <a:p>
                  <a:endParaRPr lang="en-GB"/>
                </a:p>
              </p:txBody>
            </p:sp>
            <p:sp>
              <p:nvSpPr>
                <p:cNvPr id="101663" name="Line 287"/>
                <p:cNvSpPr>
                  <a:spLocks noChangeShapeType="1"/>
                </p:cNvSpPr>
                <p:nvPr/>
              </p:nvSpPr>
              <p:spPr bwMode="auto">
                <a:xfrm rot="-5400000">
                  <a:off x="2917" y="309"/>
                  <a:ext cx="0" cy="5265"/>
                </a:xfrm>
                <a:prstGeom prst="line">
                  <a:avLst/>
                </a:prstGeom>
                <a:noFill/>
                <a:ln w="25400">
                  <a:solidFill>
                    <a:srgbClr val="9900CC"/>
                  </a:solidFill>
                  <a:round/>
                  <a:headEnd/>
                  <a:tailEnd/>
                </a:ln>
                <a:effectLst/>
              </p:spPr>
              <p:txBody>
                <a:bodyPr>
                  <a:spAutoFit/>
                </a:bodyPr>
                <a:lstStyle/>
                <a:p>
                  <a:endParaRPr lang="en-GB"/>
                </a:p>
              </p:txBody>
            </p:sp>
            <p:sp>
              <p:nvSpPr>
                <p:cNvPr id="101664" name="Line 288"/>
                <p:cNvSpPr>
                  <a:spLocks noChangeShapeType="1"/>
                </p:cNvSpPr>
                <p:nvPr/>
              </p:nvSpPr>
              <p:spPr bwMode="auto">
                <a:xfrm rot="-5400000">
                  <a:off x="2914" y="-100"/>
                  <a:ext cx="0" cy="5257"/>
                </a:xfrm>
                <a:prstGeom prst="line">
                  <a:avLst/>
                </a:prstGeom>
                <a:noFill/>
                <a:ln w="25400">
                  <a:solidFill>
                    <a:srgbClr val="9900CC"/>
                  </a:solidFill>
                  <a:round/>
                  <a:headEnd/>
                  <a:tailEnd/>
                </a:ln>
                <a:effectLst/>
              </p:spPr>
              <p:txBody>
                <a:bodyPr>
                  <a:spAutoFit/>
                </a:bodyPr>
                <a:lstStyle/>
                <a:p>
                  <a:endParaRPr lang="en-GB"/>
                </a:p>
              </p:txBody>
            </p:sp>
            <p:sp>
              <p:nvSpPr>
                <p:cNvPr id="101665" name="Line 289"/>
                <p:cNvSpPr>
                  <a:spLocks noChangeShapeType="1"/>
                </p:cNvSpPr>
                <p:nvPr/>
              </p:nvSpPr>
              <p:spPr bwMode="auto">
                <a:xfrm rot="-5400000">
                  <a:off x="2918" y="-509"/>
                  <a:ext cx="0" cy="5253"/>
                </a:xfrm>
                <a:prstGeom prst="line">
                  <a:avLst/>
                </a:prstGeom>
                <a:noFill/>
                <a:ln w="25400">
                  <a:solidFill>
                    <a:srgbClr val="9900CC"/>
                  </a:solidFill>
                  <a:round/>
                  <a:headEnd/>
                  <a:tailEnd/>
                </a:ln>
                <a:effectLst/>
              </p:spPr>
              <p:txBody>
                <a:bodyPr>
                  <a:spAutoFit/>
                </a:bodyPr>
                <a:lstStyle/>
                <a:p>
                  <a:endParaRPr lang="en-GB"/>
                </a:p>
              </p:txBody>
            </p:sp>
            <p:sp>
              <p:nvSpPr>
                <p:cNvPr id="101666" name="Line 290"/>
                <p:cNvSpPr>
                  <a:spLocks noChangeShapeType="1"/>
                </p:cNvSpPr>
                <p:nvPr/>
              </p:nvSpPr>
              <p:spPr bwMode="auto">
                <a:xfrm rot="-5400000">
                  <a:off x="2916" y="-934"/>
                  <a:ext cx="0" cy="5277"/>
                </a:xfrm>
                <a:prstGeom prst="line">
                  <a:avLst/>
                </a:prstGeom>
                <a:noFill/>
                <a:ln w="25400">
                  <a:solidFill>
                    <a:srgbClr val="9900CC"/>
                  </a:solidFill>
                  <a:round/>
                  <a:headEnd/>
                  <a:tailEnd/>
                </a:ln>
                <a:effectLst/>
              </p:spPr>
              <p:txBody>
                <a:bodyPr>
                  <a:spAutoFit/>
                </a:bodyPr>
                <a:lstStyle/>
                <a:p>
                  <a:endParaRPr lang="en-GB"/>
                </a:p>
              </p:txBody>
            </p:sp>
            <p:sp>
              <p:nvSpPr>
                <p:cNvPr id="101667" name="Line 291"/>
                <p:cNvSpPr>
                  <a:spLocks noChangeShapeType="1"/>
                </p:cNvSpPr>
                <p:nvPr/>
              </p:nvSpPr>
              <p:spPr bwMode="auto">
                <a:xfrm rot="-5400000">
                  <a:off x="2920" y="-1342"/>
                  <a:ext cx="0" cy="5277"/>
                </a:xfrm>
                <a:prstGeom prst="line">
                  <a:avLst/>
                </a:prstGeom>
                <a:noFill/>
                <a:ln w="25400">
                  <a:solidFill>
                    <a:srgbClr val="9900CC"/>
                  </a:solidFill>
                  <a:round/>
                  <a:headEnd/>
                  <a:tailEnd/>
                </a:ln>
                <a:effectLst/>
              </p:spPr>
              <p:txBody>
                <a:bodyPr>
                  <a:spAutoFit/>
                </a:bodyPr>
                <a:lstStyle/>
                <a:p>
                  <a:endParaRPr lang="en-GB"/>
                </a:p>
              </p:txBody>
            </p:sp>
            <p:sp>
              <p:nvSpPr>
                <p:cNvPr id="101668" name="Line 292"/>
                <p:cNvSpPr>
                  <a:spLocks noChangeShapeType="1"/>
                </p:cNvSpPr>
                <p:nvPr/>
              </p:nvSpPr>
              <p:spPr bwMode="auto">
                <a:xfrm>
                  <a:off x="2363" y="1018"/>
                  <a:ext cx="0" cy="2854"/>
                </a:xfrm>
                <a:prstGeom prst="line">
                  <a:avLst/>
                </a:prstGeom>
                <a:noFill/>
                <a:ln w="25400">
                  <a:solidFill>
                    <a:srgbClr val="9900CC"/>
                  </a:solidFill>
                  <a:round/>
                  <a:headEnd/>
                  <a:tailEnd/>
                </a:ln>
                <a:effectLst/>
              </p:spPr>
              <p:txBody>
                <a:bodyPr>
                  <a:spAutoFit/>
                </a:bodyPr>
                <a:lstStyle/>
                <a:p>
                  <a:endParaRPr lang="en-GB"/>
                </a:p>
              </p:txBody>
            </p:sp>
            <p:sp>
              <p:nvSpPr>
                <p:cNvPr id="101669" name="Line 293"/>
                <p:cNvSpPr>
                  <a:spLocks noChangeShapeType="1"/>
                </p:cNvSpPr>
                <p:nvPr/>
              </p:nvSpPr>
              <p:spPr bwMode="auto">
                <a:xfrm>
                  <a:off x="3396" y="1007"/>
                  <a:ext cx="0" cy="2854"/>
                </a:xfrm>
                <a:prstGeom prst="line">
                  <a:avLst/>
                </a:prstGeom>
                <a:noFill/>
                <a:ln w="25400">
                  <a:solidFill>
                    <a:srgbClr val="9900CC"/>
                  </a:solidFill>
                  <a:round/>
                  <a:headEnd/>
                  <a:tailEnd/>
                </a:ln>
                <a:effectLst/>
              </p:spPr>
              <p:txBody>
                <a:bodyPr>
                  <a:spAutoFit/>
                </a:bodyPr>
                <a:lstStyle/>
                <a:p>
                  <a:endParaRPr lang="en-GB"/>
                </a:p>
              </p:txBody>
            </p:sp>
          </p:grpSp>
        </p:grpSp>
        <p:sp>
          <p:nvSpPr>
            <p:cNvPr id="101580" name="Text Box 204"/>
            <p:cNvSpPr txBox="1">
              <a:spLocks noChangeArrowheads="1"/>
            </p:cNvSpPr>
            <p:nvPr/>
          </p:nvSpPr>
          <p:spPr bwMode="auto">
            <a:xfrm>
              <a:off x="303" y="1002"/>
              <a:ext cx="5166" cy="288"/>
            </a:xfrm>
            <a:prstGeom prst="rect">
              <a:avLst/>
            </a:prstGeom>
            <a:noFill/>
            <a:ln w="38100" algn="ctr">
              <a:noFill/>
              <a:miter lim="800000"/>
              <a:headEnd/>
              <a:tailEnd/>
            </a:ln>
            <a:effectLst/>
          </p:spPr>
          <p:txBody>
            <a:bodyPr>
              <a:spAutoFit/>
            </a:bodyPr>
            <a:lstStyle/>
            <a:p>
              <a:pPr defTabSz="942975">
                <a:tabLst>
                  <a:tab pos="1790700" algn="l"/>
                  <a:tab pos="3314700" algn="l"/>
                  <a:tab pos="4933950" algn="l"/>
                </a:tabLst>
              </a:pPr>
              <a:r>
                <a:rPr lang="en-GB" b="1"/>
                <a:t>Ion	Formula	Charge	Atoms present</a:t>
              </a:r>
            </a:p>
          </p:txBody>
        </p:sp>
      </p:grpSp>
      <p:grpSp>
        <p:nvGrpSpPr>
          <p:cNvPr id="5" name="Group 301"/>
          <p:cNvGrpSpPr>
            <a:grpSpLocks/>
          </p:cNvGrpSpPr>
          <p:nvPr/>
        </p:nvGrpSpPr>
        <p:grpSpPr bwMode="auto">
          <a:xfrm>
            <a:off x="490538" y="5267325"/>
            <a:ext cx="4545012" cy="822325"/>
            <a:chOff x="309" y="3318"/>
            <a:chExt cx="2863" cy="518"/>
          </a:xfrm>
        </p:grpSpPr>
        <p:sp>
          <p:nvSpPr>
            <p:cNvPr id="101572" name="Text Box 196"/>
            <p:cNvSpPr txBox="1">
              <a:spLocks noChangeArrowheads="1"/>
            </p:cNvSpPr>
            <p:nvPr/>
          </p:nvSpPr>
          <p:spPr bwMode="auto">
            <a:xfrm>
              <a:off x="309" y="3318"/>
              <a:ext cx="1016" cy="518"/>
            </a:xfrm>
            <a:prstGeom prst="rect">
              <a:avLst/>
            </a:prstGeom>
            <a:noFill/>
            <a:ln w="38100" algn="ctr">
              <a:noFill/>
              <a:miter lim="800000"/>
              <a:headEnd/>
              <a:tailEnd/>
            </a:ln>
            <a:effectLst/>
          </p:spPr>
          <p:txBody>
            <a:bodyPr>
              <a:spAutoFit/>
            </a:bodyPr>
            <a:lstStyle/>
            <a:p>
              <a:pPr>
                <a:spcBef>
                  <a:spcPct val="0"/>
                </a:spcBef>
                <a:tabLst>
                  <a:tab pos="1885950" algn="l"/>
                  <a:tab pos="3587750" algn="l"/>
                  <a:tab pos="3771900" algn="l"/>
                </a:tabLst>
              </a:pPr>
              <a:r>
                <a:rPr lang="en-GB"/>
                <a:t>hydrogen-</a:t>
              </a:r>
              <a:r>
                <a:rPr lang="en-GB">
                  <a:solidFill>
                    <a:schemeClr val="tx1"/>
                  </a:solidFill>
                </a:rPr>
                <a:t/>
              </a:r>
              <a:br>
                <a:rPr lang="en-GB">
                  <a:solidFill>
                    <a:schemeClr val="tx1"/>
                  </a:solidFill>
                </a:rPr>
              </a:br>
              <a:r>
                <a:rPr lang="en-GB"/>
                <a:t>carbonate</a:t>
              </a:r>
            </a:p>
          </p:txBody>
        </p:sp>
        <p:sp>
          <p:nvSpPr>
            <p:cNvPr id="101671" name="Text Box 295"/>
            <p:cNvSpPr txBox="1">
              <a:spLocks noChangeArrowheads="1"/>
            </p:cNvSpPr>
            <p:nvPr/>
          </p:nvSpPr>
          <p:spPr bwMode="auto">
            <a:xfrm>
              <a:off x="1503" y="3439"/>
              <a:ext cx="1669" cy="288"/>
            </a:xfrm>
            <a:prstGeom prst="rect">
              <a:avLst/>
            </a:prstGeom>
            <a:noFill/>
            <a:ln w="38100" algn="ctr">
              <a:noFill/>
              <a:miter lim="800000"/>
              <a:headEnd/>
              <a:tailEnd/>
            </a:ln>
            <a:effectLst/>
          </p:spPr>
          <p:txBody>
            <a:bodyPr>
              <a:spAutoFit/>
            </a:bodyPr>
            <a:lstStyle/>
            <a:p>
              <a:pPr>
                <a:spcBef>
                  <a:spcPct val="0"/>
                </a:spcBef>
                <a:tabLst>
                  <a:tab pos="1706563" algn="l"/>
                  <a:tab pos="3587750" algn="l"/>
                  <a:tab pos="3771900" algn="l"/>
                </a:tabLst>
              </a:pPr>
              <a:r>
                <a:rPr lang="en-GB"/>
                <a:t>HCO</a:t>
              </a:r>
              <a:r>
                <a:rPr lang="en-GB" baseline="-25000"/>
                <a:t>3</a:t>
              </a:r>
              <a:r>
                <a:rPr lang="en-GB" baseline="30000"/>
                <a:t>-</a:t>
              </a:r>
              <a:endParaRPr lang="en-GB"/>
            </a:p>
          </p:txBody>
        </p:sp>
      </p:grpSp>
      <p:sp>
        <p:nvSpPr>
          <p:cNvPr id="101679" name="Rectangle 303"/>
          <p:cNvSpPr>
            <a:spLocks noChangeArrowheads="1"/>
          </p:cNvSpPr>
          <p:nvPr/>
        </p:nvSpPr>
        <p:spPr bwMode="auto">
          <a:xfrm>
            <a:off x="4065588" y="2136775"/>
            <a:ext cx="455612" cy="457200"/>
          </a:xfrm>
          <a:prstGeom prst="rect">
            <a:avLst/>
          </a:prstGeom>
          <a:noFill/>
          <a:ln w="38100" algn="ctr">
            <a:noFill/>
            <a:miter lim="800000"/>
            <a:headEnd/>
            <a:tailEnd/>
          </a:ln>
          <a:effectLst/>
        </p:spPr>
        <p:txBody>
          <a:bodyPr wrap="none">
            <a:spAutoFit/>
          </a:bodyPr>
          <a:lstStyle/>
          <a:p>
            <a:r>
              <a:rPr lang="en-GB"/>
              <a:t>1-</a:t>
            </a:r>
          </a:p>
        </p:txBody>
      </p:sp>
      <p:sp>
        <p:nvSpPr>
          <p:cNvPr id="101680" name="Rectangle 304"/>
          <p:cNvSpPr>
            <a:spLocks noChangeArrowheads="1"/>
          </p:cNvSpPr>
          <p:nvPr/>
        </p:nvSpPr>
        <p:spPr bwMode="auto">
          <a:xfrm>
            <a:off x="4065588" y="2794000"/>
            <a:ext cx="455612" cy="457200"/>
          </a:xfrm>
          <a:prstGeom prst="rect">
            <a:avLst/>
          </a:prstGeom>
          <a:noFill/>
          <a:ln w="38100" algn="ctr">
            <a:noFill/>
            <a:miter lim="800000"/>
            <a:headEnd/>
            <a:tailEnd/>
          </a:ln>
          <a:effectLst/>
        </p:spPr>
        <p:txBody>
          <a:bodyPr wrap="none">
            <a:spAutoFit/>
          </a:bodyPr>
          <a:lstStyle/>
          <a:p>
            <a:r>
              <a:rPr lang="en-GB"/>
              <a:t>2-</a:t>
            </a:r>
          </a:p>
        </p:txBody>
      </p:sp>
      <p:sp>
        <p:nvSpPr>
          <p:cNvPr id="101681" name="Rectangle 305"/>
          <p:cNvSpPr>
            <a:spLocks noChangeArrowheads="1"/>
          </p:cNvSpPr>
          <p:nvPr/>
        </p:nvSpPr>
        <p:spPr bwMode="auto">
          <a:xfrm>
            <a:off x="4065588" y="3421063"/>
            <a:ext cx="455612" cy="457200"/>
          </a:xfrm>
          <a:prstGeom prst="rect">
            <a:avLst/>
          </a:prstGeom>
          <a:noFill/>
          <a:ln w="38100" algn="ctr">
            <a:noFill/>
            <a:miter lim="800000"/>
            <a:headEnd/>
            <a:tailEnd/>
          </a:ln>
          <a:effectLst/>
        </p:spPr>
        <p:txBody>
          <a:bodyPr wrap="none">
            <a:spAutoFit/>
          </a:bodyPr>
          <a:lstStyle/>
          <a:p>
            <a:r>
              <a:rPr lang="en-GB"/>
              <a:t>1-</a:t>
            </a:r>
          </a:p>
        </p:txBody>
      </p:sp>
      <p:sp>
        <p:nvSpPr>
          <p:cNvPr id="101682" name="Rectangle 306"/>
          <p:cNvSpPr>
            <a:spLocks noChangeArrowheads="1"/>
          </p:cNvSpPr>
          <p:nvPr/>
        </p:nvSpPr>
        <p:spPr bwMode="auto">
          <a:xfrm>
            <a:off x="4065588" y="4095750"/>
            <a:ext cx="455612" cy="457200"/>
          </a:xfrm>
          <a:prstGeom prst="rect">
            <a:avLst/>
          </a:prstGeom>
          <a:noFill/>
          <a:ln w="38100" algn="ctr">
            <a:noFill/>
            <a:miter lim="800000"/>
            <a:headEnd/>
            <a:tailEnd/>
          </a:ln>
          <a:effectLst/>
        </p:spPr>
        <p:txBody>
          <a:bodyPr wrap="none">
            <a:spAutoFit/>
          </a:bodyPr>
          <a:lstStyle/>
          <a:p>
            <a:r>
              <a:rPr lang="en-GB"/>
              <a:t>2-</a:t>
            </a:r>
          </a:p>
        </p:txBody>
      </p:sp>
      <p:sp>
        <p:nvSpPr>
          <p:cNvPr id="101683" name="Rectangle 307"/>
          <p:cNvSpPr>
            <a:spLocks noChangeArrowheads="1"/>
          </p:cNvSpPr>
          <p:nvPr/>
        </p:nvSpPr>
        <p:spPr bwMode="auto">
          <a:xfrm>
            <a:off x="4065588" y="4733925"/>
            <a:ext cx="531812" cy="457200"/>
          </a:xfrm>
          <a:prstGeom prst="rect">
            <a:avLst/>
          </a:prstGeom>
          <a:noFill/>
          <a:ln w="38100" algn="ctr">
            <a:noFill/>
            <a:miter lim="800000"/>
            <a:headEnd/>
            <a:tailEnd/>
          </a:ln>
          <a:effectLst/>
        </p:spPr>
        <p:txBody>
          <a:bodyPr wrap="none">
            <a:spAutoFit/>
          </a:bodyPr>
          <a:lstStyle/>
          <a:p>
            <a:r>
              <a:rPr lang="en-GB"/>
              <a:t>1+</a:t>
            </a:r>
          </a:p>
        </p:txBody>
      </p:sp>
      <p:sp>
        <p:nvSpPr>
          <p:cNvPr id="101684" name="Rectangle 308"/>
          <p:cNvSpPr>
            <a:spLocks noChangeArrowheads="1"/>
          </p:cNvSpPr>
          <p:nvPr/>
        </p:nvSpPr>
        <p:spPr bwMode="auto">
          <a:xfrm>
            <a:off x="4065588" y="5462588"/>
            <a:ext cx="455612" cy="457200"/>
          </a:xfrm>
          <a:prstGeom prst="rect">
            <a:avLst/>
          </a:prstGeom>
          <a:noFill/>
          <a:ln w="38100" algn="ctr">
            <a:noFill/>
            <a:miter lim="800000"/>
            <a:headEnd/>
            <a:tailEnd/>
          </a:ln>
          <a:effectLst/>
        </p:spPr>
        <p:txBody>
          <a:bodyPr wrap="none">
            <a:spAutoFit/>
          </a:bodyPr>
          <a:lstStyle/>
          <a:p>
            <a:r>
              <a:rPr lang="en-GB"/>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1567"/>
                                        </p:tgtEl>
                                        <p:attrNameLst>
                                          <p:attrName>style.visibility</p:attrName>
                                        </p:attrNameLst>
                                      </p:cBhvr>
                                      <p:to>
                                        <p:strVal val="visible"/>
                                      </p:to>
                                    </p:set>
                                    <p:animEffect transition="in" filter="wipe(left)">
                                      <p:cBhvr>
                                        <p:cTn id="11" dur="1000"/>
                                        <p:tgtEl>
                                          <p:spTgt spid="10156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01568"/>
                                        </p:tgtEl>
                                        <p:attrNameLst>
                                          <p:attrName>style.visibility</p:attrName>
                                        </p:attrNameLst>
                                      </p:cBhvr>
                                      <p:to>
                                        <p:strVal val="visible"/>
                                      </p:to>
                                    </p:set>
                                    <p:animEffect transition="in" filter="wipe(left)">
                                      <p:cBhvr>
                                        <p:cTn id="15" dur="1000"/>
                                        <p:tgtEl>
                                          <p:spTgt spid="101568"/>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01569"/>
                                        </p:tgtEl>
                                        <p:attrNameLst>
                                          <p:attrName>style.visibility</p:attrName>
                                        </p:attrNameLst>
                                      </p:cBhvr>
                                      <p:to>
                                        <p:strVal val="visible"/>
                                      </p:to>
                                    </p:set>
                                    <p:animEffect transition="in" filter="wipe(left)">
                                      <p:cBhvr>
                                        <p:cTn id="19" dur="1000"/>
                                        <p:tgtEl>
                                          <p:spTgt spid="101569"/>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101570"/>
                                        </p:tgtEl>
                                        <p:attrNameLst>
                                          <p:attrName>style.visibility</p:attrName>
                                        </p:attrNameLst>
                                      </p:cBhvr>
                                      <p:to>
                                        <p:strVal val="visible"/>
                                      </p:to>
                                    </p:set>
                                    <p:animEffect transition="in" filter="wipe(left)">
                                      <p:cBhvr>
                                        <p:cTn id="23" dur="1000"/>
                                        <p:tgtEl>
                                          <p:spTgt spid="101570"/>
                                        </p:tgtEl>
                                      </p:cBhvr>
                                    </p:animEffect>
                                  </p:childTnLst>
                                </p:cTn>
                              </p:par>
                            </p:childTnLst>
                          </p:cTn>
                        </p:par>
                        <p:par>
                          <p:cTn id="24" fill="hold">
                            <p:stCondLst>
                              <p:cond delay="4500"/>
                            </p:stCondLst>
                            <p:childTnLst>
                              <p:par>
                                <p:cTn id="25" presetID="22" presetClass="entr" presetSubtype="8" fill="hold" grpId="0" nodeType="afterEffect">
                                  <p:stCondLst>
                                    <p:cond delay="0"/>
                                  </p:stCondLst>
                                  <p:childTnLst>
                                    <p:set>
                                      <p:cBhvr>
                                        <p:cTn id="26" dur="1" fill="hold">
                                          <p:stCondLst>
                                            <p:cond delay="0"/>
                                          </p:stCondLst>
                                        </p:cTn>
                                        <p:tgtEl>
                                          <p:spTgt spid="101571"/>
                                        </p:tgtEl>
                                        <p:attrNameLst>
                                          <p:attrName>style.visibility</p:attrName>
                                        </p:attrNameLst>
                                      </p:cBhvr>
                                      <p:to>
                                        <p:strVal val="visible"/>
                                      </p:to>
                                    </p:set>
                                    <p:animEffect transition="in" filter="wipe(left)">
                                      <p:cBhvr>
                                        <p:cTn id="27" dur="1000"/>
                                        <p:tgtEl>
                                          <p:spTgt spid="101571"/>
                                        </p:tgtEl>
                                      </p:cBhvr>
                                    </p:animEffect>
                                  </p:childTnLst>
                                </p:cTn>
                              </p:par>
                            </p:childTnLst>
                          </p:cTn>
                        </p:par>
                        <p:par>
                          <p:cTn id="28" fill="hold">
                            <p:stCondLst>
                              <p:cond delay="5500"/>
                            </p:stCondLst>
                            <p:childTnLst>
                              <p:par>
                                <p:cTn id="29" presetID="22" presetClass="entr" presetSubtype="8"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01679"/>
                                        </p:tgtEl>
                                        <p:attrNameLst>
                                          <p:attrName>style.visibility</p:attrName>
                                        </p:attrNameLst>
                                      </p:cBhvr>
                                      <p:to>
                                        <p:strVal val="visible"/>
                                      </p:to>
                                    </p:set>
                                    <p:anim calcmode="lin" valueType="num">
                                      <p:cBhvr additive="base">
                                        <p:cTn id="36" dur="500" fill="hold"/>
                                        <p:tgtEl>
                                          <p:spTgt spid="101679"/>
                                        </p:tgtEl>
                                        <p:attrNameLst>
                                          <p:attrName>ppt_x</p:attrName>
                                        </p:attrNameLst>
                                      </p:cBhvr>
                                      <p:tavLst>
                                        <p:tav tm="0">
                                          <p:val>
                                            <p:strVal val="1+#ppt_w/2"/>
                                          </p:val>
                                        </p:tav>
                                        <p:tav tm="100000">
                                          <p:val>
                                            <p:strVal val="#ppt_x"/>
                                          </p:val>
                                        </p:tav>
                                      </p:tavLst>
                                    </p:anim>
                                    <p:anim calcmode="lin" valueType="num">
                                      <p:cBhvr additive="base">
                                        <p:cTn id="37" dur="500" fill="hold"/>
                                        <p:tgtEl>
                                          <p:spTgt spid="101679"/>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2" presetClass="entr" presetSubtype="2" fill="hold" grpId="0" nodeType="afterEffect">
                                  <p:stCondLst>
                                    <p:cond delay="0"/>
                                  </p:stCondLst>
                                  <p:childTnLst>
                                    <p:set>
                                      <p:cBhvr>
                                        <p:cTn id="40" dur="1" fill="hold">
                                          <p:stCondLst>
                                            <p:cond delay="0"/>
                                          </p:stCondLst>
                                        </p:cTn>
                                        <p:tgtEl>
                                          <p:spTgt spid="101518"/>
                                        </p:tgtEl>
                                        <p:attrNameLst>
                                          <p:attrName>style.visibility</p:attrName>
                                        </p:attrNameLst>
                                      </p:cBhvr>
                                      <p:to>
                                        <p:strVal val="visible"/>
                                      </p:to>
                                    </p:set>
                                    <p:anim calcmode="lin" valueType="num">
                                      <p:cBhvr additive="base">
                                        <p:cTn id="41" dur="500" fill="hold"/>
                                        <p:tgtEl>
                                          <p:spTgt spid="101518"/>
                                        </p:tgtEl>
                                        <p:attrNameLst>
                                          <p:attrName>ppt_x</p:attrName>
                                        </p:attrNameLst>
                                      </p:cBhvr>
                                      <p:tavLst>
                                        <p:tav tm="0">
                                          <p:val>
                                            <p:strVal val="1+#ppt_w/2"/>
                                          </p:val>
                                        </p:tav>
                                        <p:tav tm="100000">
                                          <p:val>
                                            <p:strVal val="#ppt_x"/>
                                          </p:val>
                                        </p:tav>
                                      </p:tavLst>
                                    </p:anim>
                                    <p:anim calcmode="lin" valueType="num">
                                      <p:cBhvr additive="base">
                                        <p:cTn id="42" dur="500" fill="hold"/>
                                        <p:tgtEl>
                                          <p:spTgt spid="101518"/>
                                        </p:tgtEl>
                                        <p:attrNameLst>
                                          <p:attrName>ppt_y</p:attrName>
                                        </p:attrNameLst>
                                      </p:cBhvr>
                                      <p:tavLst>
                                        <p:tav tm="0">
                                          <p:val>
                                            <p:strVal val="#ppt_y"/>
                                          </p:val>
                                        </p:tav>
                                        <p:tav tm="100000">
                                          <p:val>
                                            <p:strVal val="#ppt_y"/>
                                          </p:val>
                                        </p:tav>
                                      </p:tavLst>
                                    </p:anim>
                                  </p:childTnLst>
                                </p:cTn>
                              </p:par>
                            </p:childTnLst>
                          </p:cTn>
                        </p:par>
                        <p:par>
                          <p:cTn id="43" fill="hold">
                            <p:stCondLst>
                              <p:cond delay="1000"/>
                            </p:stCondLst>
                            <p:childTnLst>
                              <p:par>
                                <p:cTn id="44" presetID="2" presetClass="entr" presetSubtype="2" fill="hold" grpId="0" nodeType="afterEffect">
                                  <p:stCondLst>
                                    <p:cond delay="0"/>
                                  </p:stCondLst>
                                  <p:childTnLst>
                                    <p:set>
                                      <p:cBhvr>
                                        <p:cTn id="45" dur="1" fill="hold">
                                          <p:stCondLst>
                                            <p:cond delay="0"/>
                                          </p:stCondLst>
                                        </p:cTn>
                                        <p:tgtEl>
                                          <p:spTgt spid="101524"/>
                                        </p:tgtEl>
                                        <p:attrNameLst>
                                          <p:attrName>style.visibility</p:attrName>
                                        </p:attrNameLst>
                                      </p:cBhvr>
                                      <p:to>
                                        <p:strVal val="visible"/>
                                      </p:to>
                                    </p:set>
                                    <p:anim calcmode="lin" valueType="num">
                                      <p:cBhvr additive="base">
                                        <p:cTn id="46" dur="500" fill="hold"/>
                                        <p:tgtEl>
                                          <p:spTgt spid="101524"/>
                                        </p:tgtEl>
                                        <p:attrNameLst>
                                          <p:attrName>ppt_x</p:attrName>
                                        </p:attrNameLst>
                                      </p:cBhvr>
                                      <p:tavLst>
                                        <p:tav tm="0">
                                          <p:val>
                                            <p:strVal val="1+#ppt_w/2"/>
                                          </p:val>
                                        </p:tav>
                                        <p:tav tm="100000">
                                          <p:val>
                                            <p:strVal val="#ppt_x"/>
                                          </p:val>
                                        </p:tav>
                                      </p:tavLst>
                                    </p:anim>
                                    <p:anim calcmode="lin" valueType="num">
                                      <p:cBhvr additive="base">
                                        <p:cTn id="47" dur="500" fill="hold"/>
                                        <p:tgtEl>
                                          <p:spTgt spid="10152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01680"/>
                                        </p:tgtEl>
                                        <p:attrNameLst>
                                          <p:attrName>style.visibility</p:attrName>
                                        </p:attrNameLst>
                                      </p:cBhvr>
                                      <p:to>
                                        <p:strVal val="visible"/>
                                      </p:to>
                                    </p:set>
                                    <p:anim calcmode="lin" valueType="num">
                                      <p:cBhvr additive="base">
                                        <p:cTn id="52" dur="500" fill="hold"/>
                                        <p:tgtEl>
                                          <p:spTgt spid="101680"/>
                                        </p:tgtEl>
                                        <p:attrNameLst>
                                          <p:attrName>ppt_x</p:attrName>
                                        </p:attrNameLst>
                                      </p:cBhvr>
                                      <p:tavLst>
                                        <p:tav tm="0">
                                          <p:val>
                                            <p:strVal val="1+#ppt_w/2"/>
                                          </p:val>
                                        </p:tav>
                                        <p:tav tm="100000">
                                          <p:val>
                                            <p:strVal val="#ppt_x"/>
                                          </p:val>
                                        </p:tav>
                                      </p:tavLst>
                                    </p:anim>
                                    <p:anim calcmode="lin" valueType="num">
                                      <p:cBhvr additive="base">
                                        <p:cTn id="53" dur="500" fill="hold"/>
                                        <p:tgtEl>
                                          <p:spTgt spid="101680"/>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2" presetClass="entr" presetSubtype="2" fill="hold" grpId="0" nodeType="afterEffect">
                                  <p:stCondLst>
                                    <p:cond delay="0"/>
                                  </p:stCondLst>
                                  <p:childTnLst>
                                    <p:set>
                                      <p:cBhvr>
                                        <p:cTn id="56" dur="1" fill="hold">
                                          <p:stCondLst>
                                            <p:cond delay="0"/>
                                          </p:stCondLst>
                                        </p:cTn>
                                        <p:tgtEl>
                                          <p:spTgt spid="101525"/>
                                        </p:tgtEl>
                                        <p:attrNameLst>
                                          <p:attrName>style.visibility</p:attrName>
                                        </p:attrNameLst>
                                      </p:cBhvr>
                                      <p:to>
                                        <p:strVal val="visible"/>
                                      </p:to>
                                    </p:set>
                                    <p:anim calcmode="lin" valueType="num">
                                      <p:cBhvr additive="base">
                                        <p:cTn id="57" dur="500" fill="hold"/>
                                        <p:tgtEl>
                                          <p:spTgt spid="101525"/>
                                        </p:tgtEl>
                                        <p:attrNameLst>
                                          <p:attrName>ppt_x</p:attrName>
                                        </p:attrNameLst>
                                      </p:cBhvr>
                                      <p:tavLst>
                                        <p:tav tm="0">
                                          <p:val>
                                            <p:strVal val="1+#ppt_w/2"/>
                                          </p:val>
                                        </p:tav>
                                        <p:tav tm="100000">
                                          <p:val>
                                            <p:strVal val="#ppt_x"/>
                                          </p:val>
                                        </p:tav>
                                      </p:tavLst>
                                    </p:anim>
                                    <p:anim calcmode="lin" valueType="num">
                                      <p:cBhvr additive="base">
                                        <p:cTn id="58" dur="500" fill="hold"/>
                                        <p:tgtEl>
                                          <p:spTgt spid="101525"/>
                                        </p:tgtEl>
                                        <p:attrNameLst>
                                          <p:attrName>ppt_y</p:attrName>
                                        </p:attrNameLst>
                                      </p:cBhvr>
                                      <p:tavLst>
                                        <p:tav tm="0">
                                          <p:val>
                                            <p:strVal val="#ppt_y"/>
                                          </p:val>
                                        </p:tav>
                                        <p:tav tm="100000">
                                          <p:val>
                                            <p:strVal val="#ppt_y"/>
                                          </p:val>
                                        </p:tav>
                                      </p:tavLst>
                                    </p:anim>
                                  </p:childTnLst>
                                </p:cTn>
                              </p:par>
                            </p:childTnLst>
                          </p:cTn>
                        </p:par>
                        <p:par>
                          <p:cTn id="59" fill="hold">
                            <p:stCondLst>
                              <p:cond delay="1000"/>
                            </p:stCondLst>
                            <p:childTnLst>
                              <p:par>
                                <p:cTn id="60" presetID="2" presetClass="entr" presetSubtype="2" fill="hold" grpId="0" nodeType="afterEffect">
                                  <p:stCondLst>
                                    <p:cond delay="0"/>
                                  </p:stCondLst>
                                  <p:childTnLst>
                                    <p:set>
                                      <p:cBhvr>
                                        <p:cTn id="61" dur="1" fill="hold">
                                          <p:stCondLst>
                                            <p:cond delay="0"/>
                                          </p:stCondLst>
                                        </p:cTn>
                                        <p:tgtEl>
                                          <p:spTgt spid="101529"/>
                                        </p:tgtEl>
                                        <p:attrNameLst>
                                          <p:attrName>style.visibility</p:attrName>
                                        </p:attrNameLst>
                                      </p:cBhvr>
                                      <p:to>
                                        <p:strVal val="visible"/>
                                      </p:to>
                                    </p:set>
                                    <p:anim calcmode="lin" valueType="num">
                                      <p:cBhvr additive="base">
                                        <p:cTn id="62" dur="500" fill="hold"/>
                                        <p:tgtEl>
                                          <p:spTgt spid="101529"/>
                                        </p:tgtEl>
                                        <p:attrNameLst>
                                          <p:attrName>ppt_x</p:attrName>
                                        </p:attrNameLst>
                                      </p:cBhvr>
                                      <p:tavLst>
                                        <p:tav tm="0">
                                          <p:val>
                                            <p:strVal val="1+#ppt_w/2"/>
                                          </p:val>
                                        </p:tav>
                                        <p:tav tm="100000">
                                          <p:val>
                                            <p:strVal val="#ppt_x"/>
                                          </p:val>
                                        </p:tav>
                                      </p:tavLst>
                                    </p:anim>
                                    <p:anim calcmode="lin" valueType="num">
                                      <p:cBhvr additive="base">
                                        <p:cTn id="63" dur="500" fill="hold"/>
                                        <p:tgtEl>
                                          <p:spTgt spid="101529"/>
                                        </p:tgtEl>
                                        <p:attrNameLst>
                                          <p:attrName>ppt_y</p:attrName>
                                        </p:attrNameLst>
                                      </p:cBhvr>
                                      <p:tavLst>
                                        <p:tav tm="0">
                                          <p:val>
                                            <p:strVal val="#ppt_y"/>
                                          </p:val>
                                        </p:tav>
                                        <p:tav tm="100000">
                                          <p:val>
                                            <p:strVal val="#ppt_y"/>
                                          </p:val>
                                        </p:tav>
                                      </p:tavLst>
                                    </p:anim>
                                  </p:childTnLst>
                                </p:cTn>
                              </p:par>
                            </p:childTnLst>
                          </p:cTn>
                        </p:par>
                        <p:par>
                          <p:cTn id="64" fill="hold">
                            <p:stCondLst>
                              <p:cond delay="1500"/>
                            </p:stCondLst>
                            <p:childTnLst>
                              <p:par>
                                <p:cTn id="65" presetID="2" presetClass="entr" presetSubtype="2" fill="hold" grpId="0" nodeType="afterEffect">
                                  <p:stCondLst>
                                    <p:cond delay="0"/>
                                  </p:stCondLst>
                                  <p:childTnLst>
                                    <p:set>
                                      <p:cBhvr>
                                        <p:cTn id="66" dur="1" fill="hold">
                                          <p:stCondLst>
                                            <p:cond delay="0"/>
                                          </p:stCondLst>
                                        </p:cTn>
                                        <p:tgtEl>
                                          <p:spTgt spid="101528"/>
                                        </p:tgtEl>
                                        <p:attrNameLst>
                                          <p:attrName>style.visibility</p:attrName>
                                        </p:attrNameLst>
                                      </p:cBhvr>
                                      <p:to>
                                        <p:strVal val="visible"/>
                                      </p:to>
                                    </p:set>
                                    <p:anim calcmode="lin" valueType="num">
                                      <p:cBhvr additive="base">
                                        <p:cTn id="67" dur="500" fill="hold"/>
                                        <p:tgtEl>
                                          <p:spTgt spid="101528"/>
                                        </p:tgtEl>
                                        <p:attrNameLst>
                                          <p:attrName>ppt_x</p:attrName>
                                        </p:attrNameLst>
                                      </p:cBhvr>
                                      <p:tavLst>
                                        <p:tav tm="0">
                                          <p:val>
                                            <p:strVal val="1+#ppt_w/2"/>
                                          </p:val>
                                        </p:tav>
                                        <p:tav tm="100000">
                                          <p:val>
                                            <p:strVal val="#ppt_x"/>
                                          </p:val>
                                        </p:tav>
                                      </p:tavLst>
                                    </p:anim>
                                    <p:anim calcmode="lin" valueType="num">
                                      <p:cBhvr additive="base">
                                        <p:cTn id="68" dur="500" fill="hold"/>
                                        <p:tgtEl>
                                          <p:spTgt spid="101528"/>
                                        </p:tgtEl>
                                        <p:attrNameLst>
                                          <p:attrName>ppt_y</p:attrName>
                                        </p:attrNameLst>
                                      </p:cBhvr>
                                      <p:tavLst>
                                        <p:tav tm="0">
                                          <p:val>
                                            <p:strVal val="#ppt_y"/>
                                          </p:val>
                                        </p:tav>
                                        <p:tav tm="100000">
                                          <p:val>
                                            <p:strVal val="#ppt_y"/>
                                          </p:val>
                                        </p:tav>
                                      </p:tavLst>
                                    </p:anim>
                                  </p:childTnLst>
                                </p:cTn>
                              </p:par>
                            </p:childTnLst>
                          </p:cTn>
                        </p:par>
                        <p:par>
                          <p:cTn id="69" fill="hold">
                            <p:stCondLst>
                              <p:cond delay="2000"/>
                            </p:stCondLst>
                            <p:childTnLst>
                              <p:par>
                                <p:cTn id="70" presetID="2" presetClass="entr" presetSubtype="2" fill="hold" grpId="0" nodeType="afterEffect">
                                  <p:stCondLst>
                                    <p:cond delay="0"/>
                                  </p:stCondLst>
                                  <p:childTnLst>
                                    <p:set>
                                      <p:cBhvr>
                                        <p:cTn id="71" dur="1" fill="hold">
                                          <p:stCondLst>
                                            <p:cond delay="0"/>
                                          </p:stCondLst>
                                        </p:cTn>
                                        <p:tgtEl>
                                          <p:spTgt spid="101530"/>
                                        </p:tgtEl>
                                        <p:attrNameLst>
                                          <p:attrName>style.visibility</p:attrName>
                                        </p:attrNameLst>
                                      </p:cBhvr>
                                      <p:to>
                                        <p:strVal val="visible"/>
                                      </p:to>
                                    </p:set>
                                    <p:anim calcmode="lin" valueType="num">
                                      <p:cBhvr additive="base">
                                        <p:cTn id="72" dur="500" fill="hold"/>
                                        <p:tgtEl>
                                          <p:spTgt spid="101530"/>
                                        </p:tgtEl>
                                        <p:attrNameLst>
                                          <p:attrName>ppt_x</p:attrName>
                                        </p:attrNameLst>
                                      </p:cBhvr>
                                      <p:tavLst>
                                        <p:tav tm="0">
                                          <p:val>
                                            <p:strVal val="1+#ppt_w/2"/>
                                          </p:val>
                                        </p:tav>
                                        <p:tav tm="100000">
                                          <p:val>
                                            <p:strVal val="#ppt_x"/>
                                          </p:val>
                                        </p:tav>
                                      </p:tavLst>
                                    </p:anim>
                                    <p:anim calcmode="lin" valueType="num">
                                      <p:cBhvr additive="base">
                                        <p:cTn id="73" dur="500" fill="hold"/>
                                        <p:tgtEl>
                                          <p:spTgt spid="101530"/>
                                        </p:tgtEl>
                                        <p:attrNameLst>
                                          <p:attrName>ppt_y</p:attrName>
                                        </p:attrNameLst>
                                      </p:cBhvr>
                                      <p:tavLst>
                                        <p:tav tm="0">
                                          <p:val>
                                            <p:strVal val="#ppt_y"/>
                                          </p:val>
                                        </p:tav>
                                        <p:tav tm="100000">
                                          <p:val>
                                            <p:strVal val="#ppt_y"/>
                                          </p:val>
                                        </p:tav>
                                      </p:tavLst>
                                    </p:anim>
                                  </p:childTnLst>
                                </p:cTn>
                              </p:par>
                            </p:childTnLst>
                          </p:cTn>
                        </p:par>
                        <p:par>
                          <p:cTn id="74" fill="hold">
                            <p:stCondLst>
                              <p:cond delay="2500"/>
                            </p:stCondLst>
                            <p:childTnLst>
                              <p:par>
                                <p:cTn id="75" presetID="2" presetClass="entr" presetSubtype="2" fill="hold" grpId="0" nodeType="afterEffect">
                                  <p:stCondLst>
                                    <p:cond delay="0"/>
                                  </p:stCondLst>
                                  <p:childTnLst>
                                    <p:set>
                                      <p:cBhvr>
                                        <p:cTn id="76" dur="1" fill="hold">
                                          <p:stCondLst>
                                            <p:cond delay="0"/>
                                          </p:stCondLst>
                                        </p:cTn>
                                        <p:tgtEl>
                                          <p:spTgt spid="101533"/>
                                        </p:tgtEl>
                                        <p:attrNameLst>
                                          <p:attrName>style.visibility</p:attrName>
                                        </p:attrNameLst>
                                      </p:cBhvr>
                                      <p:to>
                                        <p:strVal val="visible"/>
                                      </p:to>
                                    </p:set>
                                    <p:anim calcmode="lin" valueType="num">
                                      <p:cBhvr additive="base">
                                        <p:cTn id="77" dur="500" fill="hold"/>
                                        <p:tgtEl>
                                          <p:spTgt spid="101533"/>
                                        </p:tgtEl>
                                        <p:attrNameLst>
                                          <p:attrName>ppt_x</p:attrName>
                                        </p:attrNameLst>
                                      </p:cBhvr>
                                      <p:tavLst>
                                        <p:tav tm="0">
                                          <p:val>
                                            <p:strVal val="1+#ppt_w/2"/>
                                          </p:val>
                                        </p:tav>
                                        <p:tav tm="100000">
                                          <p:val>
                                            <p:strVal val="#ppt_x"/>
                                          </p:val>
                                        </p:tav>
                                      </p:tavLst>
                                    </p:anim>
                                    <p:anim calcmode="lin" valueType="num">
                                      <p:cBhvr additive="base">
                                        <p:cTn id="78" dur="500" fill="hold"/>
                                        <p:tgtEl>
                                          <p:spTgt spid="101533"/>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101681"/>
                                        </p:tgtEl>
                                        <p:attrNameLst>
                                          <p:attrName>style.visibility</p:attrName>
                                        </p:attrNameLst>
                                      </p:cBhvr>
                                      <p:to>
                                        <p:strVal val="visible"/>
                                      </p:to>
                                    </p:set>
                                    <p:anim calcmode="lin" valueType="num">
                                      <p:cBhvr additive="base">
                                        <p:cTn id="83" dur="500" fill="hold"/>
                                        <p:tgtEl>
                                          <p:spTgt spid="101681"/>
                                        </p:tgtEl>
                                        <p:attrNameLst>
                                          <p:attrName>ppt_x</p:attrName>
                                        </p:attrNameLst>
                                      </p:cBhvr>
                                      <p:tavLst>
                                        <p:tav tm="0">
                                          <p:val>
                                            <p:strVal val="1+#ppt_w/2"/>
                                          </p:val>
                                        </p:tav>
                                        <p:tav tm="100000">
                                          <p:val>
                                            <p:strVal val="#ppt_x"/>
                                          </p:val>
                                        </p:tav>
                                      </p:tavLst>
                                    </p:anim>
                                    <p:anim calcmode="lin" valueType="num">
                                      <p:cBhvr additive="base">
                                        <p:cTn id="84" dur="500" fill="hold"/>
                                        <p:tgtEl>
                                          <p:spTgt spid="101681"/>
                                        </p:tgtEl>
                                        <p:attrNameLst>
                                          <p:attrName>ppt_y</p:attrName>
                                        </p:attrNameLst>
                                      </p:cBhvr>
                                      <p:tavLst>
                                        <p:tav tm="0">
                                          <p:val>
                                            <p:strVal val="#ppt_y"/>
                                          </p:val>
                                        </p:tav>
                                        <p:tav tm="100000">
                                          <p:val>
                                            <p:strVal val="#ppt_y"/>
                                          </p:val>
                                        </p:tav>
                                      </p:tavLst>
                                    </p:anim>
                                  </p:childTnLst>
                                </p:cTn>
                              </p:par>
                            </p:childTnLst>
                          </p:cTn>
                        </p:par>
                        <p:par>
                          <p:cTn id="85" fill="hold">
                            <p:stCondLst>
                              <p:cond delay="500"/>
                            </p:stCondLst>
                            <p:childTnLst>
                              <p:par>
                                <p:cTn id="86" presetID="2" presetClass="entr" presetSubtype="2" fill="hold" grpId="0" nodeType="afterEffect">
                                  <p:stCondLst>
                                    <p:cond delay="0"/>
                                  </p:stCondLst>
                                  <p:childTnLst>
                                    <p:set>
                                      <p:cBhvr>
                                        <p:cTn id="87" dur="1" fill="hold">
                                          <p:stCondLst>
                                            <p:cond delay="0"/>
                                          </p:stCondLst>
                                        </p:cTn>
                                        <p:tgtEl>
                                          <p:spTgt spid="101526"/>
                                        </p:tgtEl>
                                        <p:attrNameLst>
                                          <p:attrName>style.visibility</p:attrName>
                                        </p:attrNameLst>
                                      </p:cBhvr>
                                      <p:to>
                                        <p:strVal val="visible"/>
                                      </p:to>
                                    </p:set>
                                    <p:anim calcmode="lin" valueType="num">
                                      <p:cBhvr additive="base">
                                        <p:cTn id="88" dur="500" fill="hold"/>
                                        <p:tgtEl>
                                          <p:spTgt spid="101526"/>
                                        </p:tgtEl>
                                        <p:attrNameLst>
                                          <p:attrName>ppt_x</p:attrName>
                                        </p:attrNameLst>
                                      </p:cBhvr>
                                      <p:tavLst>
                                        <p:tav tm="0">
                                          <p:val>
                                            <p:strVal val="1+#ppt_w/2"/>
                                          </p:val>
                                        </p:tav>
                                        <p:tav tm="100000">
                                          <p:val>
                                            <p:strVal val="#ppt_x"/>
                                          </p:val>
                                        </p:tav>
                                      </p:tavLst>
                                    </p:anim>
                                    <p:anim calcmode="lin" valueType="num">
                                      <p:cBhvr additive="base">
                                        <p:cTn id="89" dur="500" fill="hold"/>
                                        <p:tgtEl>
                                          <p:spTgt spid="101526"/>
                                        </p:tgtEl>
                                        <p:attrNameLst>
                                          <p:attrName>ppt_y</p:attrName>
                                        </p:attrNameLst>
                                      </p:cBhvr>
                                      <p:tavLst>
                                        <p:tav tm="0">
                                          <p:val>
                                            <p:strVal val="#ppt_y"/>
                                          </p:val>
                                        </p:tav>
                                        <p:tav tm="100000">
                                          <p:val>
                                            <p:strVal val="#ppt_y"/>
                                          </p:val>
                                        </p:tav>
                                      </p:tavLst>
                                    </p:anim>
                                  </p:childTnLst>
                                </p:cTn>
                              </p:par>
                            </p:childTnLst>
                          </p:cTn>
                        </p:par>
                        <p:par>
                          <p:cTn id="90" fill="hold">
                            <p:stCondLst>
                              <p:cond delay="1000"/>
                            </p:stCondLst>
                            <p:childTnLst>
                              <p:par>
                                <p:cTn id="91" presetID="2" presetClass="entr" presetSubtype="2" fill="hold" grpId="0" nodeType="afterEffect">
                                  <p:stCondLst>
                                    <p:cond delay="0"/>
                                  </p:stCondLst>
                                  <p:childTnLst>
                                    <p:set>
                                      <p:cBhvr>
                                        <p:cTn id="92" dur="1" fill="hold">
                                          <p:stCondLst>
                                            <p:cond delay="0"/>
                                          </p:stCondLst>
                                        </p:cTn>
                                        <p:tgtEl>
                                          <p:spTgt spid="101532"/>
                                        </p:tgtEl>
                                        <p:attrNameLst>
                                          <p:attrName>style.visibility</p:attrName>
                                        </p:attrNameLst>
                                      </p:cBhvr>
                                      <p:to>
                                        <p:strVal val="visible"/>
                                      </p:to>
                                    </p:set>
                                    <p:anim calcmode="lin" valueType="num">
                                      <p:cBhvr additive="base">
                                        <p:cTn id="93" dur="500" fill="hold"/>
                                        <p:tgtEl>
                                          <p:spTgt spid="101532"/>
                                        </p:tgtEl>
                                        <p:attrNameLst>
                                          <p:attrName>ppt_x</p:attrName>
                                        </p:attrNameLst>
                                      </p:cBhvr>
                                      <p:tavLst>
                                        <p:tav tm="0">
                                          <p:val>
                                            <p:strVal val="1+#ppt_w/2"/>
                                          </p:val>
                                        </p:tav>
                                        <p:tav tm="100000">
                                          <p:val>
                                            <p:strVal val="#ppt_x"/>
                                          </p:val>
                                        </p:tav>
                                      </p:tavLst>
                                    </p:anim>
                                    <p:anim calcmode="lin" valueType="num">
                                      <p:cBhvr additive="base">
                                        <p:cTn id="94" dur="500" fill="hold"/>
                                        <p:tgtEl>
                                          <p:spTgt spid="101532"/>
                                        </p:tgtEl>
                                        <p:attrNameLst>
                                          <p:attrName>ppt_y</p:attrName>
                                        </p:attrNameLst>
                                      </p:cBhvr>
                                      <p:tavLst>
                                        <p:tav tm="0">
                                          <p:val>
                                            <p:strVal val="#ppt_y"/>
                                          </p:val>
                                        </p:tav>
                                        <p:tav tm="100000">
                                          <p:val>
                                            <p:strVal val="#ppt_y"/>
                                          </p:val>
                                        </p:tav>
                                      </p:tavLst>
                                    </p:anim>
                                  </p:childTnLst>
                                </p:cTn>
                              </p:par>
                            </p:childTnLst>
                          </p:cTn>
                        </p:par>
                        <p:par>
                          <p:cTn id="95" fill="hold">
                            <p:stCondLst>
                              <p:cond delay="1500"/>
                            </p:stCondLst>
                            <p:childTnLst>
                              <p:par>
                                <p:cTn id="96" presetID="2" presetClass="entr" presetSubtype="2" fill="hold" grpId="0" nodeType="afterEffect">
                                  <p:stCondLst>
                                    <p:cond delay="0"/>
                                  </p:stCondLst>
                                  <p:childTnLst>
                                    <p:set>
                                      <p:cBhvr>
                                        <p:cTn id="97" dur="1" fill="hold">
                                          <p:stCondLst>
                                            <p:cond delay="0"/>
                                          </p:stCondLst>
                                        </p:cTn>
                                        <p:tgtEl>
                                          <p:spTgt spid="101531"/>
                                        </p:tgtEl>
                                        <p:attrNameLst>
                                          <p:attrName>style.visibility</p:attrName>
                                        </p:attrNameLst>
                                      </p:cBhvr>
                                      <p:to>
                                        <p:strVal val="visible"/>
                                      </p:to>
                                    </p:set>
                                    <p:anim calcmode="lin" valueType="num">
                                      <p:cBhvr additive="base">
                                        <p:cTn id="98" dur="500" fill="hold"/>
                                        <p:tgtEl>
                                          <p:spTgt spid="101531"/>
                                        </p:tgtEl>
                                        <p:attrNameLst>
                                          <p:attrName>ppt_x</p:attrName>
                                        </p:attrNameLst>
                                      </p:cBhvr>
                                      <p:tavLst>
                                        <p:tav tm="0">
                                          <p:val>
                                            <p:strVal val="1+#ppt_w/2"/>
                                          </p:val>
                                        </p:tav>
                                        <p:tav tm="100000">
                                          <p:val>
                                            <p:strVal val="#ppt_x"/>
                                          </p:val>
                                        </p:tav>
                                      </p:tavLst>
                                    </p:anim>
                                    <p:anim calcmode="lin" valueType="num">
                                      <p:cBhvr additive="base">
                                        <p:cTn id="99" dur="500" fill="hold"/>
                                        <p:tgtEl>
                                          <p:spTgt spid="101531"/>
                                        </p:tgtEl>
                                        <p:attrNameLst>
                                          <p:attrName>ppt_y</p:attrName>
                                        </p:attrNameLst>
                                      </p:cBhvr>
                                      <p:tavLst>
                                        <p:tav tm="0">
                                          <p:val>
                                            <p:strVal val="#ppt_y"/>
                                          </p:val>
                                        </p:tav>
                                        <p:tav tm="100000">
                                          <p:val>
                                            <p:strVal val="#ppt_y"/>
                                          </p:val>
                                        </p:tav>
                                      </p:tavLst>
                                    </p:anim>
                                  </p:childTnLst>
                                </p:cTn>
                              </p:par>
                            </p:childTnLst>
                          </p:cTn>
                        </p:par>
                        <p:par>
                          <p:cTn id="100" fill="hold">
                            <p:stCondLst>
                              <p:cond delay="2000"/>
                            </p:stCondLst>
                            <p:childTnLst>
                              <p:par>
                                <p:cTn id="101" presetID="2" presetClass="entr" presetSubtype="2" fill="hold" grpId="0" nodeType="afterEffect">
                                  <p:stCondLst>
                                    <p:cond delay="0"/>
                                  </p:stCondLst>
                                  <p:childTnLst>
                                    <p:set>
                                      <p:cBhvr>
                                        <p:cTn id="102" dur="1" fill="hold">
                                          <p:stCondLst>
                                            <p:cond delay="0"/>
                                          </p:stCondLst>
                                        </p:cTn>
                                        <p:tgtEl>
                                          <p:spTgt spid="101546"/>
                                        </p:tgtEl>
                                        <p:attrNameLst>
                                          <p:attrName>style.visibility</p:attrName>
                                        </p:attrNameLst>
                                      </p:cBhvr>
                                      <p:to>
                                        <p:strVal val="visible"/>
                                      </p:to>
                                    </p:set>
                                    <p:anim calcmode="lin" valueType="num">
                                      <p:cBhvr additive="base">
                                        <p:cTn id="103" dur="500" fill="hold"/>
                                        <p:tgtEl>
                                          <p:spTgt spid="101546"/>
                                        </p:tgtEl>
                                        <p:attrNameLst>
                                          <p:attrName>ppt_x</p:attrName>
                                        </p:attrNameLst>
                                      </p:cBhvr>
                                      <p:tavLst>
                                        <p:tav tm="0">
                                          <p:val>
                                            <p:strVal val="1+#ppt_w/2"/>
                                          </p:val>
                                        </p:tav>
                                        <p:tav tm="100000">
                                          <p:val>
                                            <p:strVal val="#ppt_x"/>
                                          </p:val>
                                        </p:tav>
                                      </p:tavLst>
                                    </p:anim>
                                    <p:anim calcmode="lin" valueType="num">
                                      <p:cBhvr additive="base">
                                        <p:cTn id="104" dur="500" fill="hold"/>
                                        <p:tgtEl>
                                          <p:spTgt spid="101546"/>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101682"/>
                                        </p:tgtEl>
                                        <p:attrNameLst>
                                          <p:attrName>style.visibility</p:attrName>
                                        </p:attrNameLst>
                                      </p:cBhvr>
                                      <p:to>
                                        <p:strVal val="visible"/>
                                      </p:to>
                                    </p:set>
                                    <p:anim calcmode="lin" valueType="num">
                                      <p:cBhvr additive="base">
                                        <p:cTn id="109" dur="500" fill="hold"/>
                                        <p:tgtEl>
                                          <p:spTgt spid="101682"/>
                                        </p:tgtEl>
                                        <p:attrNameLst>
                                          <p:attrName>ppt_x</p:attrName>
                                        </p:attrNameLst>
                                      </p:cBhvr>
                                      <p:tavLst>
                                        <p:tav tm="0">
                                          <p:val>
                                            <p:strVal val="1+#ppt_w/2"/>
                                          </p:val>
                                        </p:tav>
                                        <p:tav tm="100000">
                                          <p:val>
                                            <p:strVal val="#ppt_x"/>
                                          </p:val>
                                        </p:tav>
                                      </p:tavLst>
                                    </p:anim>
                                    <p:anim calcmode="lin" valueType="num">
                                      <p:cBhvr additive="base">
                                        <p:cTn id="110" dur="500" fill="hold"/>
                                        <p:tgtEl>
                                          <p:spTgt spid="101682"/>
                                        </p:tgtEl>
                                        <p:attrNameLst>
                                          <p:attrName>ppt_y</p:attrName>
                                        </p:attrNameLst>
                                      </p:cBhvr>
                                      <p:tavLst>
                                        <p:tav tm="0">
                                          <p:val>
                                            <p:strVal val="#ppt_y"/>
                                          </p:val>
                                        </p:tav>
                                        <p:tav tm="100000">
                                          <p:val>
                                            <p:strVal val="#ppt_y"/>
                                          </p:val>
                                        </p:tav>
                                      </p:tavLst>
                                    </p:anim>
                                  </p:childTnLst>
                                </p:cTn>
                              </p:par>
                            </p:childTnLst>
                          </p:cTn>
                        </p:par>
                        <p:par>
                          <p:cTn id="111" fill="hold">
                            <p:stCondLst>
                              <p:cond delay="500"/>
                            </p:stCondLst>
                            <p:childTnLst>
                              <p:par>
                                <p:cTn id="112" presetID="2" presetClass="entr" presetSubtype="2" fill="hold" grpId="0" nodeType="afterEffect">
                                  <p:stCondLst>
                                    <p:cond delay="0"/>
                                  </p:stCondLst>
                                  <p:childTnLst>
                                    <p:set>
                                      <p:cBhvr>
                                        <p:cTn id="113" dur="1" fill="hold">
                                          <p:stCondLst>
                                            <p:cond delay="0"/>
                                          </p:stCondLst>
                                        </p:cTn>
                                        <p:tgtEl>
                                          <p:spTgt spid="101527"/>
                                        </p:tgtEl>
                                        <p:attrNameLst>
                                          <p:attrName>style.visibility</p:attrName>
                                        </p:attrNameLst>
                                      </p:cBhvr>
                                      <p:to>
                                        <p:strVal val="visible"/>
                                      </p:to>
                                    </p:set>
                                    <p:anim calcmode="lin" valueType="num">
                                      <p:cBhvr additive="base">
                                        <p:cTn id="114" dur="500" fill="hold"/>
                                        <p:tgtEl>
                                          <p:spTgt spid="101527"/>
                                        </p:tgtEl>
                                        <p:attrNameLst>
                                          <p:attrName>ppt_x</p:attrName>
                                        </p:attrNameLst>
                                      </p:cBhvr>
                                      <p:tavLst>
                                        <p:tav tm="0">
                                          <p:val>
                                            <p:strVal val="1+#ppt_w/2"/>
                                          </p:val>
                                        </p:tav>
                                        <p:tav tm="100000">
                                          <p:val>
                                            <p:strVal val="#ppt_x"/>
                                          </p:val>
                                        </p:tav>
                                      </p:tavLst>
                                    </p:anim>
                                    <p:anim calcmode="lin" valueType="num">
                                      <p:cBhvr additive="base">
                                        <p:cTn id="115" dur="500" fill="hold"/>
                                        <p:tgtEl>
                                          <p:spTgt spid="101527"/>
                                        </p:tgtEl>
                                        <p:attrNameLst>
                                          <p:attrName>ppt_y</p:attrName>
                                        </p:attrNameLst>
                                      </p:cBhvr>
                                      <p:tavLst>
                                        <p:tav tm="0">
                                          <p:val>
                                            <p:strVal val="#ppt_y"/>
                                          </p:val>
                                        </p:tav>
                                        <p:tav tm="100000">
                                          <p:val>
                                            <p:strVal val="#ppt_y"/>
                                          </p:val>
                                        </p:tav>
                                      </p:tavLst>
                                    </p:anim>
                                  </p:childTnLst>
                                </p:cTn>
                              </p:par>
                            </p:childTnLst>
                          </p:cTn>
                        </p:par>
                        <p:par>
                          <p:cTn id="116" fill="hold">
                            <p:stCondLst>
                              <p:cond delay="1000"/>
                            </p:stCondLst>
                            <p:childTnLst>
                              <p:par>
                                <p:cTn id="117" presetID="2" presetClass="entr" presetSubtype="2" fill="hold" grpId="0" nodeType="afterEffect">
                                  <p:stCondLst>
                                    <p:cond delay="0"/>
                                  </p:stCondLst>
                                  <p:childTnLst>
                                    <p:set>
                                      <p:cBhvr>
                                        <p:cTn id="118" dur="1" fill="hold">
                                          <p:stCondLst>
                                            <p:cond delay="0"/>
                                          </p:stCondLst>
                                        </p:cTn>
                                        <p:tgtEl>
                                          <p:spTgt spid="101537"/>
                                        </p:tgtEl>
                                        <p:attrNameLst>
                                          <p:attrName>style.visibility</p:attrName>
                                        </p:attrNameLst>
                                      </p:cBhvr>
                                      <p:to>
                                        <p:strVal val="visible"/>
                                      </p:to>
                                    </p:set>
                                    <p:anim calcmode="lin" valueType="num">
                                      <p:cBhvr additive="base">
                                        <p:cTn id="119" dur="500" fill="hold"/>
                                        <p:tgtEl>
                                          <p:spTgt spid="101537"/>
                                        </p:tgtEl>
                                        <p:attrNameLst>
                                          <p:attrName>ppt_x</p:attrName>
                                        </p:attrNameLst>
                                      </p:cBhvr>
                                      <p:tavLst>
                                        <p:tav tm="0">
                                          <p:val>
                                            <p:strVal val="1+#ppt_w/2"/>
                                          </p:val>
                                        </p:tav>
                                        <p:tav tm="100000">
                                          <p:val>
                                            <p:strVal val="#ppt_x"/>
                                          </p:val>
                                        </p:tav>
                                      </p:tavLst>
                                    </p:anim>
                                    <p:anim calcmode="lin" valueType="num">
                                      <p:cBhvr additive="base">
                                        <p:cTn id="120" dur="500" fill="hold"/>
                                        <p:tgtEl>
                                          <p:spTgt spid="101537"/>
                                        </p:tgtEl>
                                        <p:attrNameLst>
                                          <p:attrName>ppt_y</p:attrName>
                                        </p:attrNameLst>
                                      </p:cBhvr>
                                      <p:tavLst>
                                        <p:tav tm="0">
                                          <p:val>
                                            <p:strVal val="#ppt_y"/>
                                          </p:val>
                                        </p:tav>
                                        <p:tav tm="100000">
                                          <p:val>
                                            <p:strVal val="#ppt_y"/>
                                          </p:val>
                                        </p:tav>
                                      </p:tavLst>
                                    </p:anim>
                                  </p:childTnLst>
                                </p:cTn>
                              </p:par>
                            </p:childTnLst>
                          </p:cTn>
                        </p:par>
                        <p:par>
                          <p:cTn id="121" fill="hold">
                            <p:stCondLst>
                              <p:cond delay="1500"/>
                            </p:stCondLst>
                            <p:childTnLst>
                              <p:par>
                                <p:cTn id="122" presetID="2" presetClass="entr" presetSubtype="2" fill="hold" grpId="0" nodeType="afterEffect">
                                  <p:stCondLst>
                                    <p:cond delay="0"/>
                                  </p:stCondLst>
                                  <p:childTnLst>
                                    <p:set>
                                      <p:cBhvr>
                                        <p:cTn id="123" dur="1" fill="hold">
                                          <p:stCondLst>
                                            <p:cond delay="0"/>
                                          </p:stCondLst>
                                        </p:cTn>
                                        <p:tgtEl>
                                          <p:spTgt spid="101536"/>
                                        </p:tgtEl>
                                        <p:attrNameLst>
                                          <p:attrName>style.visibility</p:attrName>
                                        </p:attrNameLst>
                                      </p:cBhvr>
                                      <p:to>
                                        <p:strVal val="visible"/>
                                      </p:to>
                                    </p:set>
                                    <p:anim calcmode="lin" valueType="num">
                                      <p:cBhvr additive="base">
                                        <p:cTn id="124" dur="500" fill="hold"/>
                                        <p:tgtEl>
                                          <p:spTgt spid="101536"/>
                                        </p:tgtEl>
                                        <p:attrNameLst>
                                          <p:attrName>ppt_x</p:attrName>
                                        </p:attrNameLst>
                                      </p:cBhvr>
                                      <p:tavLst>
                                        <p:tav tm="0">
                                          <p:val>
                                            <p:strVal val="1+#ppt_w/2"/>
                                          </p:val>
                                        </p:tav>
                                        <p:tav tm="100000">
                                          <p:val>
                                            <p:strVal val="#ppt_x"/>
                                          </p:val>
                                        </p:tav>
                                      </p:tavLst>
                                    </p:anim>
                                    <p:anim calcmode="lin" valueType="num">
                                      <p:cBhvr additive="base">
                                        <p:cTn id="125" dur="500" fill="hold"/>
                                        <p:tgtEl>
                                          <p:spTgt spid="101536"/>
                                        </p:tgtEl>
                                        <p:attrNameLst>
                                          <p:attrName>ppt_y</p:attrName>
                                        </p:attrNameLst>
                                      </p:cBhvr>
                                      <p:tavLst>
                                        <p:tav tm="0">
                                          <p:val>
                                            <p:strVal val="#ppt_y"/>
                                          </p:val>
                                        </p:tav>
                                        <p:tav tm="100000">
                                          <p:val>
                                            <p:strVal val="#ppt_y"/>
                                          </p:val>
                                        </p:tav>
                                      </p:tavLst>
                                    </p:anim>
                                  </p:childTnLst>
                                </p:cTn>
                              </p:par>
                            </p:childTnLst>
                          </p:cTn>
                        </p:par>
                        <p:par>
                          <p:cTn id="126" fill="hold">
                            <p:stCondLst>
                              <p:cond delay="2000"/>
                            </p:stCondLst>
                            <p:childTnLst>
                              <p:par>
                                <p:cTn id="127" presetID="2" presetClass="entr" presetSubtype="2" fill="hold" grpId="0" nodeType="afterEffect">
                                  <p:stCondLst>
                                    <p:cond delay="0"/>
                                  </p:stCondLst>
                                  <p:childTnLst>
                                    <p:set>
                                      <p:cBhvr>
                                        <p:cTn id="128" dur="1" fill="hold">
                                          <p:stCondLst>
                                            <p:cond delay="0"/>
                                          </p:stCondLst>
                                        </p:cTn>
                                        <p:tgtEl>
                                          <p:spTgt spid="101534"/>
                                        </p:tgtEl>
                                        <p:attrNameLst>
                                          <p:attrName>style.visibility</p:attrName>
                                        </p:attrNameLst>
                                      </p:cBhvr>
                                      <p:to>
                                        <p:strVal val="visible"/>
                                      </p:to>
                                    </p:set>
                                    <p:anim calcmode="lin" valueType="num">
                                      <p:cBhvr additive="base">
                                        <p:cTn id="129" dur="500" fill="hold"/>
                                        <p:tgtEl>
                                          <p:spTgt spid="101534"/>
                                        </p:tgtEl>
                                        <p:attrNameLst>
                                          <p:attrName>ppt_x</p:attrName>
                                        </p:attrNameLst>
                                      </p:cBhvr>
                                      <p:tavLst>
                                        <p:tav tm="0">
                                          <p:val>
                                            <p:strVal val="1+#ppt_w/2"/>
                                          </p:val>
                                        </p:tav>
                                        <p:tav tm="100000">
                                          <p:val>
                                            <p:strVal val="#ppt_x"/>
                                          </p:val>
                                        </p:tav>
                                      </p:tavLst>
                                    </p:anim>
                                    <p:anim calcmode="lin" valueType="num">
                                      <p:cBhvr additive="base">
                                        <p:cTn id="130" dur="500" fill="hold"/>
                                        <p:tgtEl>
                                          <p:spTgt spid="101534"/>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2" fill="hold" grpId="0" nodeType="clickEffect">
                                  <p:stCondLst>
                                    <p:cond delay="0"/>
                                  </p:stCondLst>
                                  <p:childTnLst>
                                    <p:set>
                                      <p:cBhvr>
                                        <p:cTn id="134" dur="1" fill="hold">
                                          <p:stCondLst>
                                            <p:cond delay="0"/>
                                          </p:stCondLst>
                                        </p:cTn>
                                        <p:tgtEl>
                                          <p:spTgt spid="101683"/>
                                        </p:tgtEl>
                                        <p:attrNameLst>
                                          <p:attrName>style.visibility</p:attrName>
                                        </p:attrNameLst>
                                      </p:cBhvr>
                                      <p:to>
                                        <p:strVal val="visible"/>
                                      </p:to>
                                    </p:set>
                                    <p:anim calcmode="lin" valueType="num">
                                      <p:cBhvr additive="base">
                                        <p:cTn id="135" dur="500" fill="hold"/>
                                        <p:tgtEl>
                                          <p:spTgt spid="101683"/>
                                        </p:tgtEl>
                                        <p:attrNameLst>
                                          <p:attrName>ppt_x</p:attrName>
                                        </p:attrNameLst>
                                      </p:cBhvr>
                                      <p:tavLst>
                                        <p:tav tm="0">
                                          <p:val>
                                            <p:strVal val="1+#ppt_w/2"/>
                                          </p:val>
                                        </p:tav>
                                        <p:tav tm="100000">
                                          <p:val>
                                            <p:strVal val="#ppt_x"/>
                                          </p:val>
                                        </p:tav>
                                      </p:tavLst>
                                    </p:anim>
                                    <p:anim calcmode="lin" valueType="num">
                                      <p:cBhvr additive="base">
                                        <p:cTn id="136" dur="500" fill="hold"/>
                                        <p:tgtEl>
                                          <p:spTgt spid="101683"/>
                                        </p:tgtEl>
                                        <p:attrNameLst>
                                          <p:attrName>ppt_y</p:attrName>
                                        </p:attrNameLst>
                                      </p:cBhvr>
                                      <p:tavLst>
                                        <p:tav tm="0">
                                          <p:val>
                                            <p:strVal val="#ppt_y"/>
                                          </p:val>
                                        </p:tav>
                                        <p:tav tm="100000">
                                          <p:val>
                                            <p:strVal val="#ppt_y"/>
                                          </p:val>
                                        </p:tav>
                                      </p:tavLst>
                                    </p:anim>
                                  </p:childTnLst>
                                </p:cTn>
                              </p:par>
                            </p:childTnLst>
                          </p:cTn>
                        </p:par>
                        <p:par>
                          <p:cTn id="137" fill="hold">
                            <p:stCondLst>
                              <p:cond delay="500"/>
                            </p:stCondLst>
                            <p:childTnLst>
                              <p:par>
                                <p:cTn id="138" presetID="2" presetClass="entr" presetSubtype="2" fill="hold" grpId="0" nodeType="afterEffect">
                                  <p:stCondLst>
                                    <p:cond delay="0"/>
                                  </p:stCondLst>
                                  <p:childTnLst>
                                    <p:set>
                                      <p:cBhvr>
                                        <p:cTn id="139" dur="1" fill="hold">
                                          <p:stCondLst>
                                            <p:cond delay="0"/>
                                          </p:stCondLst>
                                        </p:cTn>
                                        <p:tgtEl>
                                          <p:spTgt spid="101547"/>
                                        </p:tgtEl>
                                        <p:attrNameLst>
                                          <p:attrName>style.visibility</p:attrName>
                                        </p:attrNameLst>
                                      </p:cBhvr>
                                      <p:to>
                                        <p:strVal val="visible"/>
                                      </p:to>
                                    </p:set>
                                    <p:anim calcmode="lin" valueType="num">
                                      <p:cBhvr additive="base">
                                        <p:cTn id="140" dur="500" fill="hold"/>
                                        <p:tgtEl>
                                          <p:spTgt spid="101547"/>
                                        </p:tgtEl>
                                        <p:attrNameLst>
                                          <p:attrName>ppt_x</p:attrName>
                                        </p:attrNameLst>
                                      </p:cBhvr>
                                      <p:tavLst>
                                        <p:tav tm="0">
                                          <p:val>
                                            <p:strVal val="1+#ppt_w/2"/>
                                          </p:val>
                                        </p:tav>
                                        <p:tav tm="100000">
                                          <p:val>
                                            <p:strVal val="#ppt_x"/>
                                          </p:val>
                                        </p:tav>
                                      </p:tavLst>
                                    </p:anim>
                                    <p:anim calcmode="lin" valueType="num">
                                      <p:cBhvr additive="base">
                                        <p:cTn id="141" dur="500" fill="hold"/>
                                        <p:tgtEl>
                                          <p:spTgt spid="101547"/>
                                        </p:tgtEl>
                                        <p:attrNameLst>
                                          <p:attrName>ppt_y</p:attrName>
                                        </p:attrNameLst>
                                      </p:cBhvr>
                                      <p:tavLst>
                                        <p:tav tm="0">
                                          <p:val>
                                            <p:strVal val="#ppt_y"/>
                                          </p:val>
                                        </p:tav>
                                        <p:tav tm="100000">
                                          <p:val>
                                            <p:strVal val="#ppt_y"/>
                                          </p:val>
                                        </p:tav>
                                      </p:tavLst>
                                    </p:anim>
                                  </p:childTnLst>
                                </p:cTn>
                              </p:par>
                            </p:childTnLst>
                          </p:cTn>
                        </p:par>
                        <p:par>
                          <p:cTn id="142" fill="hold">
                            <p:stCondLst>
                              <p:cond delay="1000"/>
                            </p:stCondLst>
                            <p:childTnLst>
                              <p:par>
                                <p:cTn id="143" presetID="2" presetClass="entr" presetSubtype="2" fill="hold" grpId="0" nodeType="afterEffect">
                                  <p:stCondLst>
                                    <p:cond delay="0"/>
                                  </p:stCondLst>
                                  <p:childTnLst>
                                    <p:set>
                                      <p:cBhvr>
                                        <p:cTn id="144" dur="1" fill="hold">
                                          <p:stCondLst>
                                            <p:cond delay="0"/>
                                          </p:stCondLst>
                                        </p:cTn>
                                        <p:tgtEl>
                                          <p:spTgt spid="101542"/>
                                        </p:tgtEl>
                                        <p:attrNameLst>
                                          <p:attrName>style.visibility</p:attrName>
                                        </p:attrNameLst>
                                      </p:cBhvr>
                                      <p:to>
                                        <p:strVal val="visible"/>
                                      </p:to>
                                    </p:set>
                                    <p:anim calcmode="lin" valueType="num">
                                      <p:cBhvr additive="base">
                                        <p:cTn id="145" dur="500" fill="hold"/>
                                        <p:tgtEl>
                                          <p:spTgt spid="101542"/>
                                        </p:tgtEl>
                                        <p:attrNameLst>
                                          <p:attrName>ppt_x</p:attrName>
                                        </p:attrNameLst>
                                      </p:cBhvr>
                                      <p:tavLst>
                                        <p:tav tm="0">
                                          <p:val>
                                            <p:strVal val="1+#ppt_w/2"/>
                                          </p:val>
                                        </p:tav>
                                        <p:tav tm="100000">
                                          <p:val>
                                            <p:strVal val="#ppt_x"/>
                                          </p:val>
                                        </p:tav>
                                      </p:tavLst>
                                    </p:anim>
                                    <p:anim calcmode="lin" valueType="num">
                                      <p:cBhvr additive="base">
                                        <p:cTn id="146" dur="500" fill="hold"/>
                                        <p:tgtEl>
                                          <p:spTgt spid="101542"/>
                                        </p:tgtEl>
                                        <p:attrNameLst>
                                          <p:attrName>ppt_y</p:attrName>
                                        </p:attrNameLst>
                                      </p:cBhvr>
                                      <p:tavLst>
                                        <p:tav tm="0">
                                          <p:val>
                                            <p:strVal val="#ppt_y"/>
                                          </p:val>
                                        </p:tav>
                                        <p:tav tm="100000">
                                          <p:val>
                                            <p:strVal val="#ppt_y"/>
                                          </p:val>
                                        </p:tav>
                                      </p:tavLst>
                                    </p:anim>
                                  </p:childTnLst>
                                </p:cTn>
                              </p:par>
                            </p:childTnLst>
                          </p:cTn>
                        </p:par>
                        <p:par>
                          <p:cTn id="147" fill="hold">
                            <p:stCondLst>
                              <p:cond delay="1500"/>
                            </p:stCondLst>
                            <p:childTnLst>
                              <p:par>
                                <p:cTn id="148" presetID="2" presetClass="entr" presetSubtype="2" fill="hold" grpId="0" nodeType="afterEffect">
                                  <p:stCondLst>
                                    <p:cond delay="0"/>
                                  </p:stCondLst>
                                  <p:childTnLst>
                                    <p:set>
                                      <p:cBhvr>
                                        <p:cTn id="149" dur="1" fill="hold">
                                          <p:stCondLst>
                                            <p:cond delay="0"/>
                                          </p:stCondLst>
                                        </p:cTn>
                                        <p:tgtEl>
                                          <p:spTgt spid="101543"/>
                                        </p:tgtEl>
                                        <p:attrNameLst>
                                          <p:attrName>style.visibility</p:attrName>
                                        </p:attrNameLst>
                                      </p:cBhvr>
                                      <p:to>
                                        <p:strVal val="visible"/>
                                      </p:to>
                                    </p:set>
                                    <p:anim calcmode="lin" valueType="num">
                                      <p:cBhvr additive="base">
                                        <p:cTn id="150" dur="500" fill="hold"/>
                                        <p:tgtEl>
                                          <p:spTgt spid="101543"/>
                                        </p:tgtEl>
                                        <p:attrNameLst>
                                          <p:attrName>ppt_x</p:attrName>
                                        </p:attrNameLst>
                                      </p:cBhvr>
                                      <p:tavLst>
                                        <p:tav tm="0">
                                          <p:val>
                                            <p:strVal val="1+#ppt_w/2"/>
                                          </p:val>
                                        </p:tav>
                                        <p:tav tm="100000">
                                          <p:val>
                                            <p:strVal val="#ppt_x"/>
                                          </p:val>
                                        </p:tav>
                                      </p:tavLst>
                                    </p:anim>
                                    <p:anim calcmode="lin" valueType="num">
                                      <p:cBhvr additive="base">
                                        <p:cTn id="151" dur="500" fill="hold"/>
                                        <p:tgtEl>
                                          <p:spTgt spid="101543"/>
                                        </p:tgtEl>
                                        <p:attrNameLst>
                                          <p:attrName>ppt_y</p:attrName>
                                        </p:attrNameLst>
                                      </p:cBhvr>
                                      <p:tavLst>
                                        <p:tav tm="0">
                                          <p:val>
                                            <p:strVal val="#ppt_y"/>
                                          </p:val>
                                        </p:tav>
                                        <p:tav tm="100000">
                                          <p:val>
                                            <p:strVal val="#ppt_y"/>
                                          </p:val>
                                        </p:tav>
                                      </p:tavLst>
                                    </p:anim>
                                  </p:childTnLst>
                                </p:cTn>
                              </p:par>
                            </p:childTnLst>
                          </p:cTn>
                        </p:par>
                        <p:par>
                          <p:cTn id="152" fill="hold">
                            <p:stCondLst>
                              <p:cond delay="2000"/>
                            </p:stCondLst>
                            <p:childTnLst>
                              <p:par>
                                <p:cTn id="153" presetID="2" presetClass="entr" presetSubtype="2" fill="hold" grpId="0" nodeType="afterEffect">
                                  <p:stCondLst>
                                    <p:cond delay="0"/>
                                  </p:stCondLst>
                                  <p:childTnLst>
                                    <p:set>
                                      <p:cBhvr>
                                        <p:cTn id="154" dur="1" fill="hold">
                                          <p:stCondLst>
                                            <p:cond delay="0"/>
                                          </p:stCondLst>
                                        </p:cTn>
                                        <p:tgtEl>
                                          <p:spTgt spid="101544"/>
                                        </p:tgtEl>
                                        <p:attrNameLst>
                                          <p:attrName>style.visibility</p:attrName>
                                        </p:attrNameLst>
                                      </p:cBhvr>
                                      <p:to>
                                        <p:strVal val="visible"/>
                                      </p:to>
                                    </p:set>
                                    <p:anim calcmode="lin" valueType="num">
                                      <p:cBhvr additive="base">
                                        <p:cTn id="155" dur="500" fill="hold"/>
                                        <p:tgtEl>
                                          <p:spTgt spid="101544"/>
                                        </p:tgtEl>
                                        <p:attrNameLst>
                                          <p:attrName>ppt_x</p:attrName>
                                        </p:attrNameLst>
                                      </p:cBhvr>
                                      <p:tavLst>
                                        <p:tav tm="0">
                                          <p:val>
                                            <p:strVal val="1+#ppt_w/2"/>
                                          </p:val>
                                        </p:tav>
                                        <p:tav tm="100000">
                                          <p:val>
                                            <p:strVal val="#ppt_x"/>
                                          </p:val>
                                        </p:tav>
                                      </p:tavLst>
                                    </p:anim>
                                    <p:anim calcmode="lin" valueType="num">
                                      <p:cBhvr additive="base">
                                        <p:cTn id="156" dur="500" fill="hold"/>
                                        <p:tgtEl>
                                          <p:spTgt spid="101544"/>
                                        </p:tgtEl>
                                        <p:attrNameLst>
                                          <p:attrName>ppt_y</p:attrName>
                                        </p:attrNameLst>
                                      </p:cBhvr>
                                      <p:tavLst>
                                        <p:tav tm="0">
                                          <p:val>
                                            <p:strVal val="#ppt_y"/>
                                          </p:val>
                                        </p:tav>
                                        <p:tav tm="100000">
                                          <p:val>
                                            <p:strVal val="#ppt_y"/>
                                          </p:val>
                                        </p:tav>
                                      </p:tavLst>
                                    </p:anim>
                                  </p:childTnLst>
                                </p:cTn>
                              </p:par>
                            </p:childTnLst>
                          </p:cTn>
                        </p:par>
                        <p:par>
                          <p:cTn id="157" fill="hold">
                            <p:stCondLst>
                              <p:cond delay="2500"/>
                            </p:stCondLst>
                            <p:childTnLst>
                              <p:par>
                                <p:cTn id="158" presetID="2" presetClass="entr" presetSubtype="2" fill="hold" grpId="0" nodeType="afterEffect">
                                  <p:stCondLst>
                                    <p:cond delay="0"/>
                                  </p:stCondLst>
                                  <p:childTnLst>
                                    <p:set>
                                      <p:cBhvr>
                                        <p:cTn id="159" dur="1" fill="hold">
                                          <p:stCondLst>
                                            <p:cond delay="0"/>
                                          </p:stCondLst>
                                        </p:cTn>
                                        <p:tgtEl>
                                          <p:spTgt spid="101545"/>
                                        </p:tgtEl>
                                        <p:attrNameLst>
                                          <p:attrName>style.visibility</p:attrName>
                                        </p:attrNameLst>
                                      </p:cBhvr>
                                      <p:to>
                                        <p:strVal val="visible"/>
                                      </p:to>
                                    </p:set>
                                    <p:anim calcmode="lin" valueType="num">
                                      <p:cBhvr additive="base">
                                        <p:cTn id="160" dur="500" fill="hold"/>
                                        <p:tgtEl>
                                          <p:spTgt spid="101545"/>
                                        </p:tgtEl>
                                        <p:attrNameLst>
                                          <p:attrName>ppt_x</p:attrName>
                                        </p:attrNameLst>
                                      </p:cBhvr>
                                      <p:tavLst>
                                        <p:tav tm="0">
                                          <p:val>
                                            <p:strVal val="1+#ppt_w/2"/>
                                          </p:val>
                                        </p:tav>
                                        <p:tav tm="100000">
                                          <p:val>
                                            <p:strVal val="#ppt_x"/>
                                          </p:val>
                                        </p:tav>
                                      </p:tavLst>
                                    </p:anim>
                                    <p:anim calcmode="lin" valueType="num">
                                      <p:cBhvr additive="base">
                                        <p:cTn id="161" dur="500" fill="hold"/>
                                        <p:tgtEl>
                                          <p:spTgt spid="101545"/>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2" fill="hold" grpId="0" nodeType="clickEffect">
                                  <p:stCondLst>
                                    <p:cond delay="0"/>
                                  </p:stCondLst>
                                  <p:childTnLst>
                                    <p:set>
                                      <p:cBhvr>
                                        <p:cTn id="165" dur="1" fill="hold">
                                          <p:stCondLst>
                                            <p:cond delay="0"/>
                                          </p:stCondLst>
                                        </p:cTn>
                                        <p:tgtEl>
                                          <p:spTgt spid="101684"/>
                                        </p:tgtEl>
                                        <p:attrNameLst>
                                          <p:attrName>style.visibility</p:attrName>
                                        </p:attrNameLst>
                                      </p:cBhvr>
                                      <p:to>
                                        <p:strVal val="visible"/>
                                      </p:to>
                                    </p:set>
                                    <p:anim calcmode="lin" valueType="num">
                                      <p:cBhvr additive="base">
                                        <p:cTn id="166" dur="500" fill="hold"/>
                                        <p:tgtEl>
                                          <p:spTgt spid="101684"/>
                                        </p:tgtEl>
                                        <p:attrNameLst>
                                          <p:attrName>ppt_x</p:attrName>
                                        </p:attrNameLst>
                                      </p:cBhvr>
                                      <p:tavLst>
                                        <p:tav tm="0">
                                          <p:val>
                                            <p:strVal val="1+#ppt_w/2"/>
                                          </p:val>
                                        </p:tav>
                                        <p:tav tm="100000">
                                          <p:val>
                                            <p:strVal val="#ppt_x"/>
                                          </p:val>
                                        </p:tav>
                                      </p:tavLst>
                                    </p:anim>
                                    <p:anim calcmode="lin" valueType="num">
                                      <p:cBhvr additive="base">
                                        <p:cTn id="167" dur="500" fill="hold"/>
                                        <p:tgtEl>
                                          <p:spTgt spid="101684"/>
                                        </p:tgtEl>
                                        <p:attrNameLst>
                                          <p:attrName>ppt_y</p:attrName>
                                        </p:attrNameLst>
                                      </p:cBhvr>
                                      <p:tavLst>
                                        <p:tav tm="0">
                                          <p:val>
                                            <p:strVal val="#ppt_y"/>
                                          </p:val>
                                        </p:tav>
                                        <p:tav tm="100000">
                                          <p:val>
                                            <p:strVal val="#ppt_y"/>
                                          </p:val>
                                        </p:tav>
                                      </p:tavLst>
                                    </p:anim>
                                  </p:childTnLst>
                                </p:cTn>
                              </p:par>
                            </p:childTnLst>
                          </p:cTn>
                        </p:par>
                        <p:par>
                          <p:cTn id="168" fill="hold">
                            <p:stCondLst>
                              <p:cond delay="500"/>
                            </p:stCondLst>
                            <p:childTnLst>
                              <p:par>
                                <p:cTn id="169" presetID="2" presetClass="entr" presetSubtype="2" fill="hold" grpId="0" nodeType="afterEffect">
                                  <p:stCondLst>
                                    <p:cond delay="0"/>
                                  </p:stCondLst>
                                  <p:childTnLst>
                                    <p:set>
                                      <p:cBhvr>
                                        <p:cTn id="170" dur="1" fill="hold">
                                          <p:stCondLst>
                                            <p:cond delay="0"/>
                                          </p:stCondLst>
                                        </p:cTn>
                                        <p:tgtEl>
                                          <p:spTgt spid="101541"/>
                                        </p:tgtEl>
                                        <p:attrNameLst>
                                          <p:attrName>style.visibility</p:attrName>
                                        </p:attrNameLst>
                                      </p:cBhvr>
                                      <p:to>
                                        <p:strVal val="visible"/>
                                      </p:to>
                                    </p:set>
                                    <p:anim calcmode="lin" valueType="num">
                                      <p:cBhvr additive="base">
                                        <p:cTn id="171" dur="500" fill="hold"/>
                                        <p:tgtEl>
                                          <p:spTgt spid="101541"/>
                                        </p:tgtEl>
                                        <p:attrNameLst>
                                          <p:attrName>ppt_x</p:attrName>
                                        </p:attrNameLst>
                                      </p:cBhvr>
                                      <p:tavLst>
                                        <p:tav tm="0">
                                          <p:val>
                                            <p:strVal val="1+#ppt_w/2"/>
                                          </p:val>
                                        </p:tav>
                                        <p:tav tm="100000">
                                          <p:val>
                                            <p:strVal val="#ppt_x"/>
                                          </p:val>
                                        </p:tav>
                                      </p:tavLst>
                                    </p:anim>
                                    <p:anim calcmode="lin" valueType="num">
                                      <p:cBhvr additive="base">
                                        <p:cTn id="172" dur="500" fill="hold"/>
                                        <p:tgtEl>
                                          <p:spTgt spid="101541"/>
                                        </p:tgtEl>
                                        <p:attrNameLst>
                                          <p:attrName>ppt_y</p:attrName>
                                        </p:attrNameLst>
                                      </p:cBhvr>
                                      <p:tavLst>
                                        <p:tav tm="0">
                                          <p:val>
                                            <p:strVal val="#ppt_y"/>
                                          </p:val>
                                        </p:tav>
                                        <p:tav tm="100000">
                                          <p:val>
                                            <p:strVal val="#ppt_y"/>
                                          </p:val>
                                        </p:tav>
                                      </p:tavLst>
                                    </p:anim>
                                  </p:childTnLst>
                                </p:cTn>
                              </p:par>
                            </p:childTnLst>
                          </p:cTn>
                        </p:par>
                        <p:par>
                          <p:cTn id="173" fill="hold">
                            <p:stCondLst>
                              <p:cond delay="1000"/>
                            </p:stCondLst>
                            <p:childTnLst>
                              <p:par>
                                <p:cTn id="174" presetID="2" presetClass="entr" presetSubtype="2" fill="hold" grpId="0" nodeType="afterEffect">
                                  <p:stCondLst>
                                    <p:cond delay="0"/>
                                  </p:stCondLst>
                                  <p:childTnLst>
                                    <p:set>
                                      <p:cBhvr>
                                        <p:cTn id="175" dur="1" fill="hold">
                                          <p:stCondLst>
                                            <p:cond delay="0"/>
                                          </p:stCondLst>
                                        </p:cTn>
                                        <p:tgtEl>
                                          <p:spTgt spid="101548"/>
                                        </p:tgtEl>
                                        <p:attrNameLst>
                                          <p:attrName>style.visibility</p:attrName>
                                        </p:attrNameLst>
                                      </p:cBhvr>
                                      <p:to>
                                        <p:strVal val="visible"/>
                                      </p:to>
                                    </p:set>
                                    <p:anim calcmode="lin" valueType="num">
                                      <p:cBhvr additive="base">
                                        <p:cTn id="176" dur="500" fill="hold"/>
                                        <p:tgtEl>
                                          <p:spTgt spid="101548"/>
                                        </p:tgtEl>
                                        <p:attrNameLst>
                                          <p:attrName>ppt_x</p:attrName>
                                        </p:attrNameLst>
                                      </p:cBhvr>
                                      <p:tavLst>
                                        <p:tav tm="0">
                                          <p:val>
                                            <p:strVal val="1+#ppt_w/2"/>
                                          </p:val>
                                        </p:tav>
                                        <p:tav tm="100000">
                                          <p:val>
                                            <p:strVal val="#ppt_x"/>
                                          </p:val>
                                        </p:tav>
                                      </p:tavLst>
                                    </p:anim>
                                    <p:anim calcmode="lin" valueType="num">
                                      <p:cBhvr additive="base">
                                        <p:cTn id="177" dur="500" fill="hold"/>
                                        <p:tgtEl>
                                          <p:spTgt spid="101548"/>
                                        </p:tgtEl>
                                        <p:attrNameLst>
                                          <p:attrName>ppt_y</p:attrName>
                                        </p:attrNameLst>
                                      </p:cBhvr>
                                      <p:tavLst>
                                        <p:tav tm="0">
                                          <p:val>
                                            <p:strVal val="#ppt_y"/>
                                          </p:val>
                                        </p:tav>
                                        <p:tav tm="100000">
                                          <p:val>
                                            <p:strVal val="#ppt_y"/>
                                          </p:val>
                                        </p:tav>
                                      </p:tavLst>
                                    </p:anim>
                                  </p:childTnLst>
                                </p:cTn>
                              </p:par>
                            </p:childTnLst>
                          </p:cTn>
                        </p:par>
                        <p:par>
                          <p:cTn id="178" fill="hold">
                            <p:stCondLst>
                              <p:cond delay="1500"/>
                            </p:stCondLst>
                            <p:childTnLst>
                              <p:par>
                                <p:cTn id="179" presetID="2" presetClass="entr" presetSubtype="2" fill="hold" grpId="0" nodeType="afterEffect">
                                  <p:stCondLst>
                                    <p:cond delay="0"/>
                                  </p:stCondLst>
                                  <p:childTnLst>
                                    <p:set>
                                      <p:cBhvr>
                                        <p:cTn id="180" dur="1" fill="hold">
                                          <p:stCondLst>
                                            <p:cond delay="0"/>
                                          </p:stCondLst>
                                        </p:cTn>
                                        <p:tgtEl>
                                          <p:spTgt spid="101538"/>
                                        </p:tgtEl>
                                        <p:attrNameLst>
                                          <p:attrName>style.visibility</p:attrName>
                                        </p:attrNameLst>
                                      </p:cBhvr>
                                      <p:to>
                                        <p:strVal val="visible"/>
                                      </p:to>
                                    </p:set>
                                    <p:anim calcmode="lin" valueType="num">
                                      <p:cBhvr additive="base">
                                        <p:cTn id="181" dur="500" fill="hold"/>
                                        <p:tgtEl>
                                          <p:spTgt spid="101538"/>
                                        </p:tgtEl>
                                        <p:attrNameLst>
                                          <p:attrName>ppt_x</p:attrName>
                                        </p:attrNameLst>
                                      </p:cBhvr>
                                      <p:tavLst>
                                        <p:tav tm="0">
                                          <p:val>
                                            <p:strVal val="1+#ppt_w/2"/>
                                          </p:val>
                                        </p:tav>
                                        <p:tav tm="100000">
                                          <p:val>
                                            <p:strVal val="#ppt_x"/>
                                          </p:val>
                                        </p:tav>
                                      </p:tavLst>
                                    </p:anim>
                                    <p:anim calcmode="lin" valueType="num">
                                      <p:cBhvr additive="base">
                                        <p:cTn id="182" dur="500" fill="hold"/>
                                        <p:tgtEl>
                                          <p:spTgt spid="101538"/>
                                        </p:tgtEl>
                                        <p:attrNameLst>
                                          <p:attrName>ppt_y</p:attrName>
                                        </p:attrNameLst>
                                      </p:cBhvr>
                                      <p:tavLst>
                                        <p:tav tm="0">
                                          <p:val>
                                            <p:strVal val="#ppt_y"/>
                                          </p:val>
                                        </p:tav>
                                        <p:tav tm="100000">
                                          <p:val>
                                            <p:strVal val="#ppt_y"/>
                                          </p:val>
                                        </p:tav>
                                      </p:tavLst>
                                    </p:anim>
                                  </p:childTnLst>
                                </p:cTn>
                              </p:par>
                            </p:childTnLst>
                          </p:cTn>
                        </p:par>
                        <p:par>
                          <p:cTn id="183" fill="hold">
                            <p:stCondLst>
                              <p:cond delay="2000"/>
                            </p:stCondLst>
                            <p:childTnLst>
                              <p:par>
                                <p:cTn id="184" presetID="2" presetClass="entr" presetSubtype="2" fill="hold" grpId="0" nodeType="afterEffect">
                                  <p:stCondLst>
                                    <p:cond delay="0"/>
                                  </p:stCondLst>
                                  <p:childTnLst>
                                    <p:set>
                                      <p:cBhvr>
                                        <p:cTn id="185" dur="1" fill="hold">
                                          <p:stCondLst>
                                            <p:cond delay="0"/>
                                          </p:stCondLst>
                                        </p:cTn>
                                        <p:tgtEl>
                                          <p:spTgt spid="101539"/>
                                        </p:tgtEl>
                                        <p:attrNameLst>
                                          <p:attrName>style.visibility</p:attrName>
                                        </p:attrNameLst>
                                      </p:cBhvr>
                                      <p:to>
                                        <p:strVal val="visible"/>
                                      </p:to>
                                    </p:set>
                                    <p:anim calcmode="lin" valueType="num">
                                      <p:cBhvr additive="base">
                                        <p:cTn id="186" dur="500" fill="hold"/>
                                        <p:tgtEl>
                                          <p:spTgt spid="101539"/>
                                        </p:tgtEl>
                                        <p:attrNameLst>
                                          <p:attrName>ppt_x</p:attrName>
                                        </p:attrNameLst>
                                      </p:cBhvr>
                                      <p:tavLst>
                                        <p:tav tm="0">
                                          <p:val>
                                            <p:strVal val="1+#ppt_w/2"/>
                                          </p:val>
                                        </p:tav>
                                        <p:tav tm="100000">
                                          <p:val>
                                            <p:strVal val="#ppt_x"/>
                                          </p:val>
                                        </p:tav>
                                      </p:tavLst>
                                    </p:anim>
                                    <p:anim calcmode="lin" valueType="num">
                                      <p:cBhvr additive="base">
                                        <p:cTn id="187" dur="500" fill="hold"/>
                                        <p:tgtEl>
                                          <p:spTgt spid="101539"/>
                                        </p:tgtEl>
                                        <p:attrNameLst>
                                          <p:attrName>ppt_y</p:attrName>
                                        </p:attrNameLst>
                                      </p:cBhvr>
                                      <p:tavLst>
                                        <p:tav tm="0">
                                          <p:val>
                                            <p:strVal val="#ppt_y"/>
                                          </p:val>
                                        </p:tav>
                                        <p:tav tm="100000">
                                          <p:val>
                                            <p:strVal val="#ppt_y"/>
                                          </p:val>
                                        </p:tav>
                                      </p:tavLst>
                                    </p:anim>
                                  </p:childTnLst>
                                </p:cTn>
                              </p:par>
                            </p:childTnLst>
                          </p:cTn>
                        </p:par>
                        <p:par>
                          <p:cTn id="188" fill="hold">
                            <p:stCondLst>
                              <p:cond delay="2500"/>
                            </p:stCondLst>
                            <p:childTnLst>
                              <p:par>
                                <p:cTn id="189" presetID="2" presetClass="entr" presetSubtype="2" fill="hold" grpId="0" nodeType="afterEffect">
                                  <p:stCondLst>
                                    <p:cond delay="0"/>
                                  </p:stCondLst>
                                  <p:childTnLst>
                                    <p:set>
                                      <p:cBhvr>
                                        <p:cTn id="190" dur="1" fill="hold">
                                          <p:stCondLst>
                                            <p:cond delay="0"/>
                                          </p:stCondLst>
                                        </p:cTn>
                                        <p:tgtEl>
                                          <p:spTgt spid="101540"/>
                                        </p:tgtEl>
                                        <p:attrNameLst>
                                          <p:attrName>style.visibility</p:attrName>
                                        </p:attrNameLst>
                                      </p:cBhvr>
                                      <p:to>
                                        <p:strVal val="visible"/>
                                      </p:to>
                                    </p:set>
                                    <p:anim calcmode="lin" valueType="num">
                                      <p:cBhvr additive="base">
                                        <p:cTn id="191" dur="500" fill="hold"/>
                                        <p:tgtEl>
                                          <p:spTgt spid="101540"/>
                                        </p:tgtEl>
                                        <p:attrNameLst>
                                          <p:attrName>ppt_x</p:attrName>
                                        </p:attrNameLst>
                                      </p:cBhvr>
                                      <p:tavLst>
                                        <p:tav tm="0">
                                          <p:val>
                                            <p:strVal val="1+#ppt_w/2"/>
                                          </p:val>
                                        </p:tav>
                                        <p:tav tm="100000">
                                          <p:val>
                                            <p:strVal val="#ppt_x"/>
                                          </p:val>
                                        </p:tav>
                                      </p:tavLst>
                                    </p:anim>
                                    <p:anim calcmode="lin" valueType="num">
                                      <p:cBhvr additive="base">
                                        <p:cTn id="192" dur="500" fill="hold"/>
                                        <p:tgtEl>
                                          <p:spTgt spid="101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518" grpId="0" animBg="1"/>
      <p:bldP spid="101524" grpId="0" animBg="1"/>
      <p:bldP spid="101525" grpId="0" animBg="1"/>
      <p:bldP spid="101526" grpId="0" animBg="1"/>
      <p:bldP spid="101527" grpId="0" animBg="1"/>
      <p:bldP spid="101528" grpId="0" animBg="1"/>
      <p:bldP spid="101529" grpId="0" animBg="1"/>
      <p:bldP spid="101530" grpId="0" animBg="1"/>
      <p:bldP spid="101531" grpId="0" animBg="1"/>
      <p:bldP spid="101532" grpId="0" animBg="1"/>
      <p:bldP spid="101533" grpId="0" animBg="1"/>
      <p:bldP spid="101534" grpId="0" animBg="1"/>
      <p:bldP spid="101536" grpId="0" animBg="1"/>
      <p:bldP spid="101537" grpId="0" animBg="1"/>
      <p:bldP spid="101538" grpId="0" animBg="1"/>
      <p:bldP spid="101539" grpId="0" animBg="1"/>
      <p:bldP spid="101540" grpId="0" animBg="1"/>
      <p:bldP spid="101541" grpId="0" animBg="1"/>
      <p:bldP spid="101542" grpId="0" animBg="1"/>
      <p:bldP spid="101543" grpId="0" animBg="1"/>
      <p:bldP spid="101544" grpId="0" animBg="1"/>
      <p:bldP spid="101545" grpId="0" animBg="1"/>
      <p:bldP spid="101546" grpId="0" animBg="1"/>
      <p:bldP spid="101547" grpId="0" animBg="1"/>
      <p:bldP spid="101548" grpId="0" animBg="1"/>
      <p:bldP spid="101567" grpId="0"/>
      <p:bldP spid="101568" grpId="0"/>
      <p:bldP spid="101569" grpId="0"/>
      <p:bldP spid="101570" grpId="0"/>
      <p:bldP spid="101571" grpId="0"/>
      <p:bldP spid="101679" grpId="0"/>
      <p:bldP spid="101680" grpId="0"/>
      <p:bldP spid="101681" grpId="0"/>
      <p:bldP spid="101682" grpId="0"/>
      <p:bldP spid="101683" grpId="0"/>
      <p:bldP spid="10168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0" name="Rectangle 10"/>
          <p:cNvSpPr>
            <a:spLocks noGrp="1" noChangeArrowheads="1"/>
          </p:cNvSpPr>
          <p:nvPr>
            <p:ph type="title"/>
          </p:nvPr>
        </p:nvSpPr>
        <p:spPr>
          <a:xfrm>
            <a:off x="899592" y="0"/>
            <a:ext cx="7772400" cy="678706"/>
          </a:xfrm>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      More complicated formulae</a:t>
            </a:r>
          </a:p>
        </p:txBody>
      </p:sp>
      <p:sp>
        <p:nvSpPr>
          <p:cNvPr id="102411" name="Oval 11"/>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102412" name="Rectangle 12"/>
          <p:cNvSpPr>
            <a:spLocks noChangeArrowheads="1"/>
          </p:cNvSpPr>
          <p:nvPr/>
        </p:nvSpPr>
        <p:spPr bwMode="auto">
          <a:xfrm>
            <a:off x="568325" y="701675"/>
            <a:ext cx="8396288" cy="1552575"/>
          </a:xfrm>
          <a:prstGeom prst="rect">
            <a:avLst/>
          </a:prstGeom>
          <a:noFill/>
          <a:ln w="9525" algn="ctr">
            <a:noFill/>
            <a:miter lim="800000"/>
            <a:headEnd/>
            <a:tailEnd/>
          </a:ln>
          <a:effectLst/>
        </p:spPr>
        <p:txBody>
          <a:bodyPr>
            <a:spAutoFit/>
          </a:bodyPr>
          <a:lstStyle/>
          <a:p>
            <a:pPr eaLnBrk="1" hangingPunct="1">
              <a:spcBef>
                <a:spcPct val="20000"/>
              </a:spcBef>
            </a:pPr>
            <a:r>
              <a:rPr lang="en-GB" dirty="0"/>
              <a:t>Working out the formulae for compounds containing compound ions is the same as for simple ionic compounds. The compound ion is treated as a </a:t>
            </a:r>
            <a:r>
              <a:rPr lang="en-GB" b="1" dirty="0"/>
              <a:t>single particle</a:t>
            </a:r>
            <a:r>
              <a:rPr lang="en-GB" dirty="0"/>
              <a:t>, not individual particles.</a:t>
            </a:r>
          </a:p>
        </p:txBody>
      </p:sp>
      <p:sp>
        <p:nvSpPr>
          <p:cNvPr id="102415" name="Rectangle 15"/>
          <p:cNvSpPr>
            <a:spLocks noChangeArrowheads="1"/>
          </p:cNvSpPr>
          <p:nvPr/>
        </p:nvSpPr>
        <p:spPr bwMode="auto">
          <a:xfrm>
            <a:off x="534988" y="2411413"/>
            <a:ext cx="6456362" cy="457200"/>
          </a:xfrm>
          <a:prstGeom prst="rect">
            <a:avLst/>
          </a:prstGeom>
          <a:noFill/>
          <a:ln w="38100" algn="ctr">
            <a:noFill/>
            <a:miter lim="800000"/>
            <a:headEnd/>
            <a:tailEnd/>
          </a:ln>
          <a:effectLst/>
        </p:spPr>
        <p:txBody>
          <a:bodyPr>
            <a:spAutoFit/>
          </a:bodyPr>
          <a:lstStyle/>
          <a:p>
            <a:pPr marL="542925" indent="-542925" eaLnBrk="1" hangingPunct="1">
              <a:spcBef>
                <a:spcPct val="20000"/>
              </a:spcBef>
              <a:tabLst>
                <a:tab pos="447675" algn="l"/>
              </a:tabLst>
            </a:pPr>
            <a:r>
              <a:rPr lang="en-GB"/>
              <a:t>1.	Write down the symbol for each atom.</a:t>
            </a:r>
          </a:p>
        </p:txBody>
      </p:sp>
      <p:sp>
        <p:nvSpPr>
          <p:cNvPr id="102416" name="Rectangle 16"/>
          <p:cNvSpPr>
            <a:spLocks noChangeArrowheads="1"/>
          </p:cNvSpPr>
          <p:nvPr/>
        </p:nvSpPr>
        <p:spPr bwMode="auto">
          <a:xfrm>
            <a:off x="534988" y="2938463"/>
            <a:ext cx="6065837" cy="457200"/>
          </a:xfrm>
          <a:prstGeom prst="rect">
            <a:avLst/>
          </a:prstGeom>
          <a:noFill/>
          <a:ln w="38100" algn="ctr">
            <a:noFill/>
            <a:miter lim="800000"/>
            <a:headEnd/>
            <a:tailEnd/>
          </a:ln>
          <a:effectLst/>
        </p:spPr>
        <p:txBody>
          <a:bodyPr>
            <a:spAutoFit/>
          </a:bodyPr>
          <a:lstStyle/>
          <a:p>
            <a:pPr marL="457200" indent="-457200" eaLnBrk="1" hangingPunct="1">
              <a:spcBef>
                <a:spcPct val="20000"/>
              </a:spcBef>
              <a:tabLst>
                <a:tab pos="447675" algn="l"/>
              </a:tabLst>
            </a:pPr>
            <a:r>
              <a:rPr lang="en-GB"/>
              <a:t>2. 	Calculate the charge for each ion.</a:t>
            </a:r>
          </a:p>
        </p:txBody>
      </p:sp>
      <p:sp>
        <p:nvSpPr>
          <p:cNvPr id="102417" name="Rectangle 17"/>
          <p:cNvSpPr>
            <a:spLocks noChangeArrowheads="1"/>
          </p:cNvSpPr>
          <p:nvPr/>
        </p:nvSpPr>
        <p:spPr bwMode="auto">
          <a:xfrm>
            <a:off x="534988" y="3467100"/>
            <a:ext cx="8477250" cy="822325"/>
          </a:xfrm>
          <a:prstGeom prst="rect">
            <a:avLst/>
          </a:prstGeom>
          <a:noFill/>
          <a:ln w="38100" algn="ctr">
            <a:noFill/>
            <a:miter lim="800000"/>
            <a:headEnd/>
            <a:tailEnd/>
          </a:ln>
          <a:effectLst/>
        </p:spPr>
        <p:txBody>
          <a:bodyPr>
            <a:spAutoFit/>
          </a:bodyPr>
          <a:lstStyle/>
          <a:p>
            <a:pPr marL="457200" indent="-457200">
              <a:spcBef>
                <a:spcPct val="0"/>
              </a:spcBef>
              <a:tabLst>
                <a:tab pos="447675" algn="l"/>
              </a:tabLst>
            </a:pPr>
            <a:r>
              <a:rPr lang="en-GB"/>
              <a:t>3	Balance the number of ions so the positive and negative</a:t>
            </a:r>
          </a:p>
          <a:p>
            <a:pPr marL="457200" indent="-457200">
              <a:spcBef>
                <a:spcPct val="0"/>
              </a:spcBef>
              <a:tabLst>
                <a:tab pos="447675" algn="l"/>
              </a:tabLst>
            </a:pPr>
            <a:r>
              <a:rPr lang="en-GB"/>
              <a:t>	charges equal zero. This gives a ratio of ions.</a:t>
            </a:r>
          </a:p>
        </p:txBody>
      </p:sp>
      <p:sp>
        <p:nvSpPr>
          <p:cNvPr id="102418" name="Rectangle 18"/>
          <p:cNvSpPr>
            <a:spLocks noChangeArrowheads="1"/>
          </p:cNvSpPr>
          <p:nvPr/>
        </p:nvSpPr>
        <p:spPr bwMode="auto">
          <a:xfrm>
            <a:off x="534988" y="4360863"/>
            <a:ext cx="8475662" cy="1187450"/>
          </a:xfrm>
          <a:prstGeom prst="rect">
            <a:avLst/>
          </a:prstGeom>
          <a:noFill/>
          <a:ln w="38100" algn="ctr">
            <a:noFill/>
            <a:miter lim="800000"/>
            <a:headEnd/>
            <a:tailEnd/>
          </a:ln>
          <a:effectLst/>
        </p:spPr>
        <p:txBody>
          <a:bodyPr>
            <a:spAutoFit/>
          </a:bodyPr>
          <a:lstStyle/>
          <a:p>
            <a:pPr eaLnBrk="1" hangingPunct="1">
              <a:spcBef>
                <a:spcPct val="20000"/>
              </a:spcBef>
              <a:tabLst>
                <a:tab pos="447675" algn="l"/>
              </a:tabLst>
            </a:pPr>
            <a:r>
              <a:rPr lang="en-GB"/>
              <a:t>4.	Write down the formula without the ion charges. If more 	than one compound ion is required, brackets must be put 	around the ion, before the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15"/>
                                        </p:tgtEl>
                                        <p:attrNameLst>
                                          <p:attrName>style.visibility</p:attrName>
                                        </p:attrNameLst>
                                      </p:cBhvr>
                                      <p:to>
                                        <p:strVal val="visible"/>
                                      </p:to>
                                    </p:set>
                                    <p:animEffect transition="in" filter="wipe(left)">
                                      <p:cBhvr>
                                        <p:cTn id="7" dur="1000"/>
                                        <p:tgtEl>
                                          <p:spTgt spid="1024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16"/>
                                        </p:tgtEl>
                                        <p:attrNameLst>
                                          <p:attrName>style.visibility</p:attrName>
                                        </p:attrNameLst>
                                      </p:cBhvr>
                                      <p:to>
                                        <p:strVal val="visible"/>
                                      </p:to>
                                    </p:set>
                                    <p:animEffect transition="in" filter="wipe(left)">
                                      <p:cBhvr>
                                        <p:cTn id="12" dur="1000"/>
                                        <p:tgtEl>
                                          <p:spTgt spid="1024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17"/>
                                        </p:tgtEl>
                                        <p:attrNameLst>
                                          <p:attrName>style.visibility</p:attrName>
                                        </p:attrNameLst>
                                      </p:cBhvr>
                                      <p:to>
                                        <p:strVal val="visible"/>
                                      </p:to>
                                    </p:set>
                                    <p:animEffect transition="in" filter="wipe(left)">
                                      <p:cBhvr>
                                        <p:cTn id="17" dur="1000"/>
                                        <p:tgtEl>
                                          <p:spTgt spid="1024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18"/>
                                        </p:tgtEl>
                                        <p:attrNameLst>
                                          <p:attrName>style.visibility</p:attrName>
                                        </p:attrNameLst>
                                      </p:cBhvr>
                                      <p:to>
                                        <p:strVal val="visible"/>
                                      </p:to>
                                    </p:set>
                                    <p:animEffect transition="in" filter="wipe(left)">
                                      <p:cBhvr>
                                        <p:cTn id="22" dur="1000"/>
                                        <p:tgtEl>
                                          <p:spTgt spid="102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5" grpId="0"/>
      <p:bldP spid="102416" grpId="0"/>
      <p:bldP spid="102417" grpId="0"/>
      <p:bldP spid="1024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5"/>
          <p:cNvGrpSpPr>
            <a:grpSpLocks/>
          </p:cNvGrpSpPr>
          <p:nvPr/>
        </p:nvGrpSpPr>
        <p:grpSpPr bwMode="auto">
          <a:xfrm>
            <a:off x="1350963" y="1668463"/>
            <a:ext cx="6673850" cy="2644775"/>
            <a:chOff x="851" y="1051"/>
            <a:chExt cx="4204" cy="1666"/>
          </a:xfrm>
        </p:grpSpPr>
        <p:sp>
          <p:nvSpPr>
            <p:cNvPr id="289843" name="AutoShape 51"/>
            <p:cNvSpPr>
              <a:spLocks noChangeArrowheads="1"/>
            </p:cNvSpPr>
            <p:nvPr/>
          </p:nvSpPr>
          <p:spPr bwMode="auto">
            <a:xfrm rot="-5400000">
              <a:off x="790" y="1124"/>
              <a:ext cx="1661" cy="1516"/>
            </a:xfrm>
            <a:prstGeom prst="roundRect">
              <a:avLst>
                <a:gd name="adj" fmla="val 0"/>
              </a:avLst>
            </a:prstGeom>
            <a:solidFill>
              <a:srgbClr val="E1B7F7"/>
            </a:solidFill>
            <a:ln w="9525" algn="ctr">
              <a:noFill/>
              <a:round/>
              <a:headEnd/>
              <a:tailEnd/>
            </a:ln>
            <a:effectLst/>
          </p:spPr>
          <p:txBody>
            <a:bodyPr anchor="ctr">
              <a:spAutoFit/>
            </a:bodyPr>
            <a:lstStyle/>
            <a:p>
              <a:endParaRPr lang="en-GB"/>
            </a:p>
          </p:txBody>
        </p:sp>
        <p:sp>
          <p:nvSpPr>
            <p:cNvPr id="289845" name="AutoShape 53"/>
            <p:cNvSpPr>
              <a:spLocks noChangeArrowheads="1"/>
            </p:cNvSpPr>
            <p:nvPr/>
          </p:nvSpPr>
          <p:spPr bwMode="auto">
            <a:xfrm>
              <a:off x="861" y="1056"/>
              <a:ext cx="4190" cy="1661"/>
            </a:xfrm>
            <a:prstGeom prst="roundRect">
              <a:avLst>
                <a:gd name="adj" fmla="val 1708"/>
              </a:avLst>
            </a:prstGeom>
            <a:noFill/>
            <a:ln w="38100">
              <a:solidFill>
                <a:srgbClr val="9900CC"/>
              </a:solidFill>
              <a:round/>
              <a:headEnd/>
              <a:tailEnd/>
            </a:ln>
            <a:effectLst/>
          </p:spPr>
          <p:txBody>
            <a:bodyPr wrap="none" anchor="ctr"/>
            <a:lstStyle/>
            <a:p>
              <a:endParaRPr lang="en-GB"/>
            </a:p>
          </p:txBody>
        </p:sp>
        <p:sp>
          <p:nvSpPr>
            <p:cNvPr id="289846" name="Line 54"/>
            <p:cNvSpPr>
              <a:spLocks noChangeShapeType="1"/>
            </p:cNvSpPr>
            <p:nvPr/>
          </p:nvSpPr>
          <p:spPr bwMode="auto">
            <a:xfrm>
              <a:off x="2382" y="1061"/>
              <a:ext cx="0" cy="1646"/>
            </a:xfrm>
            <a:prstGeom prst="line">
              <a:avLst/>
            </a:prstGeom>
            <a:noFill/>
            <a:ln w="25400">
              <a:solidFill>
                <a:srgbClr val="9900CC"/>
              </a:solidFill>
              <a:round/>
              <a:headEnd/>
              <a:tailEnd/>
            </a:ln>
            <a:effectLst/>
          </p:spPr>
          <p:txBody>
            <a:bodyPr>
              <a:spAutoFit/>
            </a:bodyPr>
            <a:lstStyle/>
            <a:p>
              <a:endParaRPr lang="en-GB"/>
            </a:p>
          </p:txBody>
        </p:sp>
        <p:sp>
          <p:nvSpPr>
            <p:cNvPr id="289847" name="Line 55"/>
            <p:cNvSpPr>
              <a:spLocks noChangeShapeType="1"/>
            </p:cNvSpPr>
            <p:nvPr/>
          </p:nvSpPr>
          <p:spPr bwMode="auto">
            <a:xfrm rot="-5400000">
              <a:off x="2959" y="-759"/>
              <a:ext cx="0" cy="4193"/>
            </a:xfrm>
            <a:prstGeom prst="line">
              <a:avLst/>
            </a:prstGeom>
            <a:noFill/>
            <a:ln w="25400">
              <a:solidFill>
                <a:srgbClr val="9900CC"/>
              </a:solidFill>
              <a:round/>
              <a:headEnd/>
              <a:tailEnd/>
            </a:ln>
            <a:effectLst/>
          </p:spPr>
          <p:txBody>
            <a:bodyPr>
              <a:spAutoFit/>
            </a:bodyPr>
            <a:lstStyle/>
            <a:p>
              <a:endParaRPr lang="en-GB"/>
            </a:p>
          </p:txBody>
        </p:sp>
        <p:sp>
          <p:nvSpPr>
            <p:cNvPr id="289848" name="Line 56"/>
            <p:cNvSpPr>
              <a:spLocks noChangeShapeType="1"/>
            </p:cNvSpPr>
            <p:nvPr/>
          </p:nvSpPr>
          <p:spPr bwMode="auto">
            <a:xfrm rot="-5400000">
              <a:off x="2951" y="-474"/>
              <a:ext cx="0" cy="4196"/>
            </a:xfrm>
            <a:prstGeom prst="line">
              <a:avLst/>
            </a:prstGeom>
            <a:noFill/>
            <a:ln w="25400">
              <a:solidFill>
                <a:srgbClr val="9900CC"/>
              </a:solidFill>
              <a:round/>
              <a:headEnd/>
              <a:tailEnd/>
            </a:ln>
            <a:effectLst/>
          </p:spPr>
          <p:txBody>
            <a:bodyPr>
              <a:spAutoFit/>
            </a:bodyPr>
            <a:lstStyle/>
            <a:p>
              <a:endParaRPr lang="en-GB"/>
            </a:p>
          </p:txBody>
        </p:sp>
        <p:sp>
          <p:nvSpPr>
            <p:cNvPr id="289849" name="Line 57"/>
            <p:cNvSpPr>
              <a:spLocks noChangeShapeType="1"/>
            </p:cNvSpPr>
            <p:nvPr/>
          </p:nvSpPr>
          <p:spPr bwMode="auto">
            <a:xfrm rot="-5400000">
              <a:off x="2951" y="44"/>
              <a:ext cx="0" cy="4200"/>
            </a:xfrm>
            <a:prstGeom prst="line">
              <a:avLst/>
            </a:prstGeom>
            <a:noFill/>
            <a:ln w="25400">
              <a:solidFill>
                <a:srgbClr val="9900CC"/>
              </a:solidFill>
              <a:round/>
              <a:headEnd/>
              <a:tailEnd/>
            </a:ln>
            <a:effectLst/>
          </p:spPr>
          <p:txBody>
            <a:bodyPr>
              <a:spAutoFit/>
            </a:bodyPr>
            <a:lstStyle/>
            <a:p>
              <a:endParaRPr lang="en-GB"/>
            </a:p>
          </p:txBody>
        </p:sp>
        <p:sp>
          <p:nvSpPr>
            <p:cNvPr id="289850" name="Line 58"/>
            <p:cNvSpPr>
              <a:spLocks noChangeShapeType="1"/>
            </p:cNvSpPr>
            <p:nvPr/>
          </p:nvSpPr>
          <p:spPr bwMode="auto">
            <a:xfrm>
              <a:off x="3718" y="1051"/>
              <a:ext cx="0" cy="573"/>
            </a:xfrm>
            <a:prstGeom prst="line">
              <a:avLst/>
            </a:prstGeom>
            <a:noFill/>
            <a:ln w="25400">
              <a:solidFill>
                <a:srgbClr val="9900CC"/>
              </a:solidFill>
              <a:round/>
              <a:headEnd/>
              <a:tailEnd/>
            </a:ln>
            <a:effectLst/>
          </p:spPr>
          <p:txBody>
            <a:bodyPr>
              <a:spAutoFit/>
            </a:bodyPr>
            <a:lstStyle/>
            <a:p>
              <a:endParaRPr lang="en-GB"/>
            </a:p>
          </p:txBody>
        </p:sp>
        <p:sp>
          <p:nvSpPr>
            <p:cNvPr id="289856" name="Line 64"/>
            <p:cNvSpPr>
              <a:spLocks noChangeShapeType="1"/>
            </p:cNvSpPr>
            <p:nvPr/>
          </p:nvSpPr>
          <p:spPr bwMode="auto">
            <a:xfrm rot="-5400000">
              <a:off x="2951" y="315"/>
              <a:ext cx="0" cy="4200"/>
            </a:xfrm>
            <a:prstGeom prst="line">
              <a:avLst/>
            </a:prstGeom>
            <a:noFill/>
            <a:ln w="25400">
              <a:solidFill>
                <a:srgbClr val="9900CC"/>
              </a:solidFill>
              <a:round/>
              <a:headEnd/>
              <a:tailEnd/>
            </a:ln>
            <a:effectLst/>
          </p:spPr>
          <p:txBody>
            <a:bodyPr>
              <a:spAutoFit/>
            </a:bodyPr>
            <a:lstStyle/>
            <a:p>
              <a:endParaRPr lang="en-GB"/>
            </a:p>
          </p:txBody>
        </p:sp>
      </p:grpSp>
      <p:graphicFrame>
        <p:nvGraphicFramePr>
          <p:cNvPr id="289853" name="Group 61"/>
          <p:cNvGraphicFramePr>
            <a:graphicFrameLocks noGrp="1"/>
          </p:cNvGraphicFramePr>
          <p:nvPr/>
        </p:nvGraphicFramePr>
        <p:xfrm>
          <a:off x="1368425" y="1665288"/>
          <a:ext cx="2409825" cy="2633472"/>
        </p:xfrm>
        <a:graphic>
          <a:graphicData uri="http://schemas.openxmlformats.org/drawingml/2006/table">
            <a:tbl>
              <a:tblPr/>
              <a:tblGrid>
                <a:gridCol w="2409825"/>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Symbol</a:t>
                      </a:r>
                    </a:p>
                  </a:txBody>
                  <a:tcPr horzOverflow="overflow">
                    <a:lnL cap="flat">
                      <a:noFill/>
                    </a:lnL>
                    <a:lnR cap="flat">
                      <a:noFill/>
                    </a:lnR>
                    <a:lnT cap="flat">
                      <a:noFill/>
                    </a:lnT>
                    <a:lnB>
                      <a:noFill/>
                    </a:lnB>
                    <a:lnTlToBr>
                      <a:noFill/>
                    </a:lnTlToBr>
                    <a:lnBlToTr>
                      <a:noFill/>
                    </a:lnBlToTr>
                    <a:noFill/>
                  </a:tcPr>
                </a:tc>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Ion charge</a:t>
                      </a:r>
                    </a:p>
                  </a:txBody>
                  <a:tcPr horzOverflow="overflow">
                    <a:lnL cap="flat">
                      <a:noFill/>
                    </a:lnL>
                    <a:lnR cap="flat">
                      <a:noFill/>
                    </a:lnR>
                    <a:lnT>
                      <a:noFill/>
                    </a:lnT>
                    <a:lnB>
                      <a:noFill/>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Balance the number of ions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Ratio of ions</a:t>
                      </a:r>
                    </a:p>
                  </a:txBody>
                  <a:tcPr horzOverflow="overflow">
                    <a:lnL cap="flat">
                      <a:noFill/>
                    </a:lnL>
                    <a:lnR cap="flat">
                      <a:noFill/>
                    </a:lnR>
                    <a:lnT>
                      <a:noFill/>
                    </a:lnT>
                    <a:lnB>
                      <a:noFill/>
                    </a:lnB>
                    <a:lnTlToBr>
                      <a:noFill/>
                    </a:lnTlToBr>
                    <a:lnBlToTr>
                      <a:noFill/>
                    </a:lnBlToTr>
                    <a:noFill/>
                  </a:tcPr>
                </a:tc>
              </a:tr>
              <a:tr h="325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rgbClr val="010066"/>
                          </a:solidFill>
                          <a:effectLst/>
                          <a:latin typeface="Arial" charset="0"/>
                        </a:rPr>
                        <a:t>Formula</a:t>
                      </a:r>
                    </a:p>
                  </a:txBody>
                  <a:tcPr horzOverflow="overflow">
                    <a:lnL cap="flat">
                      <a:noFill/>
                    </a:lnL>
                    <a:lnR cap="flat">
                      <a:noFill/>
                    </a:lnR>
                    <a:lnT>
                      <a:noFill/>
                    </a:lnT>
                    <a:lnB cap="flat">
                      <a:noFill/>
                    </a:lnB>
                    <a:lnTlToBr>
                      <a:noFill/>
                    </a:lnTlToBr>
                    <a:lnBlToTr>
                      <a:noFill/>
                    </a:lnBlToTr>
                    <a:noFill/>
                  </a:tcPr>
                </a:tc>
              </a:tr>
            </a:tbl>
          </a:graphicData>
        </a:graphic>
      </p:graphicFrame>
      <p:sp>
        <p:nvSpPr>
          <p:cNvPr id="289797" name="Rectangle 5"/>
          <p:cNvSpPr>
            <a:spLocks noGrp="1" noChangeArrowheads="1"/>
          </p:cNvSpPr>
          <p:nvPr>
            <p:ph type="title"/>
          </p:nvPr>
        </p:nvSpPr>
        <p:spPr>
          <a:xfrm>
            <a:off x="899592" y="0"/>
            <a:ext cx="7772400" cy="764704"/>
          </a:xfrm>
          <a:ln/>
        </p:spPr>
        <p:style>
          <a:lnRef idx="2">
            <a:schemeClr val="accent2"/>
          </a:lnRef>
          <a:fillRef idx="1">
            <a:schemeClr val="lt1"/>
          </a:fillRef>
          <a:effectRef idx="0">
            <a:schemeClr val="accent2"/>
          </a:effectRef>
          <a:fontRef idx="minor">
            <a:schemeClr val="dk1"/>
          </a:fontRef>
        </p:style>
        <p:txBody>
          <a:bodyPr/>
          <a:lstStyle/>
          <a:p>
            <a:r>
              <a:rPr lang="en-GB" dirty="0"/>
              <a:t>      Formula of lithium nitrate</a:t>
            </a:r>
          </a:p>
        </p:txBody>
      </p:sp>
      <p:sp>
        <p:nvSpPr>
          <p:cNvPr id="289798" name="Rectangle 6"/>
          <p:cNvSpPr>
            <a:spLocks noChangeArrowheads="1"/>
          </p:cNvSpPr>
          <p:nvPr/>
        </p:nvSpPr>
        <p:spPr bwMode="auto">
          <a:xfrm>
            <a:off x="568325" y="701675"/>
            <a:ext cx="5645150" cy="457200"/>
          </a:xfrm>
          <a:prstGeom prst="rect">
            <a:avLst/>
          </a:prstGeom>
          <a:noFill/>
          <a:ln w="9525" algn="ctr">
            <a:noFill/>
            <a:miter lim="800000"/>
            <a:headEnd/>
            <a:tailEnd/>
          </a:ln>
          <a:effectLst/>
        </p:spPr>
        <p:txBody>
          <a:bodyPr>
            <a:spAutoFit/>
          </a:bodyPr>
          <a:lstStyle/>
          <a:p>
            <a:pPr eaLnBrk="1" hangingPunct="1">
              <a:spcBef>
                <a:spcPct val="20000"/>
              </a:spcBef>
            </a:pPr>
            <a:r>
              <a:rPr lang="en-GB"/>
              <a:t>What is the formula of lithium nitrate?</a:t>
            </a:r>
          </a:p>
        </p:txBody>
      </p:sp>
      <p:sp>
        <p:nvSpPr>
          <p:cNvPr id="289799" name="Oval 7"/>
          <p:cNvSpPr>
            <a:spLocks noChangeAspect="1" noChangeArrowheads="1"/>
          </p:cNvSpPr>
          <p:nvPr/>
        </p:nvSpPr>
        <p:spPr bwMode="auto">
          <a:xfrm>
            <a:off x="241300" y="809625"/>
            <a:ext cx="252413" cy="252413"/>
          </a:xfrm>
          <a:prstGeom prst="ellipse">
            <a:avLst/>
          </a:prstGeom>
          <a:gradFill rotWithShape="1">
            <a:gsLst>
              <a:gs pos="0">
                <a:schemeClr val="bg1"/>
              </a:gs>
              <a:gs pos="100000">
                <a:srgbClr val="9900CC"/>
              </a:gs>
            </a:gsLst>
            <a:path path="shape">
              <a:fillToRect l="50000" t="50000" r="50000" b="50000"/>
            </a:path>
          </a:gradFill>
          <a:ln w="9525">
            <a:noFill/>
            <a:round/>
            <a:headEnd/>
            <a:tailEnd/>
          </a:ln>
          <a:effectLst>
            <a:outerShdw dist="35921" dir="2700000" algn="ctr" rotWithShape="0">
              <a:srgbClr val="B2B2B2"/>
            </a:outerShdw>
          </a:effectLst>
        </p:spPr>
        <p:txBody>
          <a:bodyPr wrap="none" anchor="ctr"/>
          <a:lstStyle/>
          <a:p>
            <a:endParaRPr lang="en-GB"/>
          </a:p>
        </p:txBody>
      </p:sp>
      <p:sp>
        <p:nvSpPr>
          <p:cNvPr id="289832" name="Text Box 40"/>
          <p:cNvSpPr txBox="1">
            <a:spLocks noChangeArrowheads="1"/>
          </p:cNvSpPr>
          <p:nvPr/>
        </p:nvSpPr>
        <p:spPr bwMode="auto">
          <a:xfrm>
            <a:off x="4511675" y="1673225"/>
            <a:ext cx="685800" cy="457200"/>
          </a:xfrm>
          <a:prstGeom prst="rect">
            <a:avLst/>
          </a:prstGeom>
          <a:noFill/>
          <a:ln w="38100" algn="ctr">
            <a:noFill/>
            <a:miter lim="800000"/>
            <a:headEnd/>
            <a:tailEnd/>
          </a:ln>
          <a:effectLst/>
        </p:spPr>
        <p:txBody>
          <a:bodyPr>
            <a:spAutoFit/>
          </a:bodyPr>
          <a:lstStyle/>
          <a:p>
            <a:pPr algn="ctr"/>
            <a:r>
              <a:rPr lang="en-GB"/>
              <a:t>Li</a:t>
            </a:r>
          </a:p>
        </p:txBody>
      </p:sp>
      <p:sp>
        <p:nvSpPr>
          <p:cNvPr id="289833" name="Text Box 41"/>
          <p:cNvSpPr txBox="1">
            <a:spLocks noChangeArrowheads="1"/>
          </p:cNvSpPr>
          <p:nvPr/>
        </p:nvSpPr>
        <p:spPr bwMode="auto">
          <a:xfrm>
            <a:off x="6457950" y="1673225"/>
            <a:ext cx="962025" cy="457200"/>
          </a:xfrm>
          <a:prstGeom prst="rect">
            <a:avLst/>
          </a:prstGeom>
          <a:noFill/>
          <a:ln w="38100" algn="ctr">
            <a:noFill/>
            <a:miter lim="800000"/>
            <a:headEnd/>
            <a:tailEnd/>
          </a:ln>
          <a:effectLst/>
        </p:spPr>
        <p:txBody>
          <a:bodyPr>
            <a:spAutoFit/>
          </a:bodyPr>
          <a:lstStyle/>
          <a:p>
            <a:pPr algn="ctr"/>
            <a:r>
              <a:rPr lang="en-GB"/>
              <a:t>NO</a:t>
            </a:r>
            <a:r>
              <a:rPr lang="en-GB" baseline="-25000"/>
              <a:t>3</a:t>
            </a:r>
          </a:p>
        </p:txBody>
      </p:sp>
      <p:sp>
        <p:nvSpPr>
          <p:cNvPr id="289834" name="Text Box 42"/>
          <p:cNvSpPr txBox="1">
            <a:spLocks noChangeArrowheads="1"/>
          </p:cNvSpPr>
          <p:nvPr/>
        </p:nvSpPr>
        <p:spPr bwMode="auto">
          <a:xfrm>
            <a:off x="4475163" y="2130425"/>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289835" name="Text Box 43"/>
          <p:cNvSpPr txBox="1">
            <a:spLocks noChangeArrowheads="1"/>
          </p:cNvSpPr>
          <p:nvPr/>
        </p:nvSpPr>
        <p:spPr bwMode="auto">
          <a:xfrm>
            <a:off x="6473825" y="2127250"/>
            <a:ext cx="685800" cy="457200"/>
          </a:xfrm>
          <a:prstGeom prst="rect">
            <a:avLst/>
          </a:prstGeom>
          <a:noFill/>
          <a:ln w="38100" algn="ctr">
            <a:noFill/>
            <a:miter lim="800000"/>
            <a:headEnd/>
            <a:tailEnd/>
          </a:ln>
          <a:effectLst/>
        </p:spPr>
        <p:txBody>
          <a:bodyPr>
            <a:spAutoFit/>
          </a:bodyPr>
          <a:lstStyle/>
          <a:p>
            <a:pPr algn="ctr"/>
            <a:r>
              <a:rPr lang="en-GB"/>
              <a:t>1-</a:t>
            </a:r>
          </a:p>
        </p:txBody>
      </p:sp>
      <p:sp>
        <p:nvSpPr>
          <p:cNvPr id="289836" name="Text Box 44"/>
          <p:cNvSpPr txBox="1">
            <a:spLocks noChangeArrowheads="1"/>
          </p:cNvSpPr>
          <p:nvPr/>
        </p:nvSpPr>
        <p:spPr bwMode="auto">
          <a:xfrm>
            <a:off x="5391150" y="3835400"/>
            <a:ext cx="1009650" cy="457200"/>
          </a:xfrm>
          <a:prstGeom prst="rect">
            <a:avLst/>
          </a:prstGeom>
          <a:noFill/>
          <a:ln w="38100" algn="ctr">
            <a:noFill/>
            <a:miter lim="800000"/>
            <a:headEnd/>
            <a:tailEnd/>
          </a:ln>
          <a:effectLst/>
        </p:spPr>
        <p:txBody>
          <a:bodyPr>
            <a:spAutoFit/>
          </a:bodyPr>
          <a:lstStyle/>
          <a:p>
            <a:pPr algn="ctr"/>
            <a:r>
              <a:rPr lang="en-GB"/>
              <a:t>LiNO</a:t>
            </a:r>
            <a:r>
              <a:rPr lang="en-GB" baseline="-25000"/>
              <a:t>3</a:t>
            </a:r>
          </a:p>
        </p:txBody>
      </p:sp>
      <p:sp>
        <p:nvSpPr>
          <p:cNvPr id="289837" name="Rectangle 45"/>
          <p:cNvSpPr>
            <a:spLocks noChangeArrowheads="1"/>
          </p:cNvSpPr>
          <p:nvPr/>
        </p:nvSpPr>
        <p:spPr bwMode="auto">
          <a:xfrm>
            <a:off x="3983038" y="2586038"/>
            <a:ext cx="3825875" cy="822325"/>
          </a:xfrm>
          <a:prstGeom prst="rect">
            <a:avLst/>
          </a:prstGeom>
          <a:noFill/>
          <a:ln w="38100" algn="ctr">
            <a:noFill/>
            <a:miter lim="800000"/>
            <a:headEnd/>
            <a:tailEnd/>
          </a:ln>
          <a:effectLst/>
        </p:spPr>
        <p:txBody>
          <a:bodyPr>
            <a:spAutoFit/>
          </a:bodyPr>
          <a:lstStyle/>
          <a:p>
            <a:pPr algn="ctr">
              <a:spcBef>
                <a:spcPct val="20000"/>
              </a:spcBef>
            </a:pPr>
            <a:r>
              <a:rPr lang="en-GB"/>
              <a:t>1 lithium ion is needed for each nitrate ion</a:t>
            </a:r>
          </a:p>
        </p:txBody>
      </p:sp>
      <p:sp>
        <p:nvSpPr>
          <p:cNvPr id="289854" name="Text Box 62"/>
          <p:cNvSpPr txBox="1">
            <a:spLocks noChangeArrowheads="1"/>
          </p:cNvSpPr>
          <p:nvPr/>
        </p:nvSpPr>
        <p:spPr bwMode="auto">
          <a:xfrm>
            <a:off x="5391150" y="3382963"/>
            <a:ext cx="1009650" cy="457200"/>
          </a:xfrm>
          <a:prstGeom prst="rect">
            <a:avLst/>
          </a:prstGeom>
          <a:noFill/>
          <a:ln w="38100" algn="ctr">
            <a:noFill/>
            <a:miter lim="800000"/>
            <a:headEnd/>
            <a:tailEnd/>
          </a:ln>
          <a:effectLst/>
        </p:spPr>
        <p:txBody>
          <a:bodyPr>
            <a:spAutoFit/>
          </a:bodyPr>
          <a:lstStyle/>
          <a:p>
            <a:pPr algn="ctr"/>
            <a:r>
              <a:rPr lang="en-GB"/>
              <a:t>1 : 1</a:t>
            </a:r>
            <a:endParaRPr lang="en-GB"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89853"/>
                                        </p:tgtEl>
                                        <p:attrNameLst>
                                          <p:attrName>style.visibility</p:attrName>
                                        </p:attrNameLst>
                                      </p:cBhvr>
                                      <p:to>
                                        <p:strVal val="visible"/>
                                      </p:to>
                                    </p:set>
                                    <p:animEffect transition="in" filter="wipe(left)">
                                      <p:cBhvr>
                                        <p:cTn id="10" dur="500"/>
                                        <p:tgtEl>
                                          <p:spTgt spid="28985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9832"/>
                                        </p:tgtEl>
                                        <p:attrNameLst>
                                          <p:attrName>style.visibility</p:attrName>
                                        </p:attrNameLst>
                                      </p:cBhvr>
                                      <p:to>
                                        <p:strVal val="visible"/>
                                      </p:to>
                                    </p:set>
                                    <p:animEffect transition="in" filter="dissolve">
                                      <p:cBhvr>
                                        <p:cTn id="15" dur="500"/>
                                        <p:tgtEl>
                                          <p:spTgt spid="289832"/>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289833"/>
                                        </p:tgtEl>
                                        <p:attrNameLst>
                                          <p:attrName>style.visibility</p:attrName>
                                        </p:attrNameLst>
                                      </p:cBhvr>
                                      <p:to>
                                        <p:strVal val="visible"/>
                                      </p:to>
                                    </p:set>
                                    <p:animEffect transition="in" filter="dissolve">
                                      <p:cBhvr>
                                        <p:cTn id="19" dur="500"/>
                                        <p:tgtEl>
                                          <p:spTgt spid="2898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89834"/>
                                        </p:tgtEl>
                                        <p:attrNameLst>
                                          <p:attrName>style.visibility</p:attrName>
                                        </p:attrNameLst>
                                      </p:cBhvr>
                                      <p:to>
                                        <p:strVal val="visible"/>
                                      </p:to>
                                    </p:set>
                                    <p:animEffect transition="in" filter="dissolve">
                                      <p:cBhvr>
                                        <p:cTn id="24" dur="500"/>
                                        <p:tgtEl>
                                          <p:spTgt spid="289834"/>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89835"/>
                                        </p:tgtEl>
                                        <p:attrNameLst>
                                          <p:attrName>style.visibility</p:attrName>
                                        </p:attrNameLst>
                                      </p:cBhvr>
                                      <p:to>
                                        <p:strVal val="visible"/>
                                      </p:to>
                                    </p:set>
                                    <p:animEffect transition="in" filter="dissolve">
                                      <p:cBhvr>
                                        <p:cTn id="28" dur="500"/>
                                        <p:tgtEl>
                                          <p:spTgt spid="289835"/>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89837"/>
                                        </p:tgtEl>
                                        <p:attrNameLst>
                                          <p:attrName>style.visibility</p:attrName>
                                        </p:attrNameLst>
                                      </p:cBhvr>
                                      <p:to>
                                        <p:strVal val="visible"/>
                                      </p:to>
                                    </p:set>
                                    <p:animEffect transition="in" filter="dissolve">
                                      <p:cBhvr>
                                        <p:cTn id="33" dur="500"/>
                                        <p:tgtEl>
                                          <p:spTgt spid="289837"/>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89854"/>
                                        </p:tgtEl>
                                        <p:attrNameLst>
                                          <p:attrName>style.visibility</p:attrName>
                                        </p:attrNameLst>
                                      </p:cBhvr>
                                      <p:to>
                                        <p:strVal val="visible"/>
                                      </p:to>
                                    </p:set>
                                    <p:animEffect transition="in" filter="dissolve">
                                      <p:cBhvr>
                                        <p:cTn id="38" dur="500"/>
                                        <p:tgtEl>
                                          <p:spTgt spid="28985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89836"/>
                                        </p:tgtEl>
                                        <p:attrNameLst>
                                          <p:attrName>style.visibility</p:attrName>
                                        </p:attrNameLst>
                                      </p:cBhvr>
                                      <p:to>
                                        <p:strVal val="visible"/>
                                      </p:to>
                                    </p:set>
                                    <p:animEffect transition="in" filter="dissolve">
                                      <p:cBhvr>
                                        <p:cTn id="43" dur="500"/>
                                        <p:tgtEl>
                                          <p:spTgt spid="289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32" grpId="0"/>
      <p:bldP spid="289833" grpId="0"/>
      <p:bldP spid="289834" grpId="0"/>
      <p:bldP spid="289835" grpId="0"/>
      <p:bldP spid="289836" grpId="0"/>
      <p:bldP spid="289837" grpId="0"/>
      <p:bldP spid="28985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274</TotalTime>
  <Words>1133</Words>
  <Application>Microsoft Office PowerPoint</Application>
  <PresentationFormat>On-screen Show (4:3)</PresentationFormat>
  <Paragraphs>446</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Ionic charge and electrical conduction</vt:lpstr>
      <vt:lpstr>      Formulae of ionic compounds</vt:lpstr>
      <vt:lpstr>      Formula of sodium fluoride</vt:lpstr>
      <vt:lpstr>      </vt:lpstr>
      <vt:lpstr>      Formula of aluminium oxide</vt:lpstr>
      <vt:lpstr>      More ionic formulae</vt:lpstr>
      <vt:lpstr>      Compound ions</vt:lpstr>
      <vt:lpstr>      More complicated formulae</vt:lpstr>
      <vt:lpstr>      Formula of lithium nitrate</vt:lpstr>
      <vt:lpstr>      Formula of magnesium nitrate</vt:lpstr>
      <vt:lpstr>      Formula of sodium sulphate</vt:lpstr>
      <vt:lpstr>      Formula of aluminium hydroxide</vt:lpstr>
      <vt:lpstr>      Formula of ammonium sulphate</vt:lpstr>
      <vt:lpstr>      Formula of aluminium carbonate</vt:lpstr>
      <vt:lpstr>What are the charges on the following ions: </vt:lpstr>
      <vt:lpstr>      Ionic lattices</vt:lpstr>
      <vt:lpstr>      Ionic lattices and crystals</vt:lpstr>
      <vt:lpstr>      Heating ionic compounds</vt:lpstr>
      <vt:lpstr>      Electricity, solubility and ionic compounds</vt:lpstr>
    </vt:vector>
  </TitlesOfParts>
  <Company>London Borough of Havering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mmeyers</dc:creator>
  <cp:lastModifiedBy>Michelle Meyers</cp:lastModifiedBy>
  <cp:revision>5</cp:revision>
  <dcterms:created xsi:type="dcterms:W3CDTF">2015-01-06T16:55:55Z</dcterms:created>
  <dcterms:modified xsi:type="dcterms:W3CDTF">2015-01-07T13:30:46Z</dcterms:modified>
</cp:coreProperties>
</file>