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5"/>
  </p:notesMasterIdLst>
  <p:sldIdLst>
    <p:sldId id="280" r:id="rId3"/>
    <p:sldId id="26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FEDAA75-A311-4C94-9F46-07149E5ABFC8}" type="datetimeFigureOut">
              <a:rPr lang="en-US"/>
              <a:pPr>
                <a:defRPr/>
              </a:pPr>
              <a:t>4/1/2015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EC3D57B-1397-4AE3-B87E-4B10ECA7E1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084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4F00F55-C50C-4B71-98BD-784AA0157AFE}" type="slidenum">
              <a:rPr lang="en-GB" altLang="en-US" smtClean="0"/>
              <a:pPr eaLnBrk="1" hangingPunct="1"/>
              <a:t>2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5ADC2-7678-4E3B-A56B-169FADDFAC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45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834F1-9558-4613-8C73-A84344059E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34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E67DD-0F80-4997-BAF1-6909697291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368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7CEF005-8CAA-437C-8A84-9AE2CAE3CC82}" type="datetime1">
              <a:rPr lang="en-GB"/>
              <a:pPr>
                <a:defRPr/>
              </a:pPr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7DB437D-BA80-4DC0-8C67-A97C98E386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73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3EE39DD-373C-4C42-BD87-90C88BE1428F}" type="datetime1">
              <a:rPr lang="en-GB"/>
              <a:pPr>
                <a:defRPr/>
              </a:pPr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5B3FF55-F038-4E12-A6E5-40D4E06838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93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42A45FA-CC75-43A1-A187-B1C01C917473}" type="datetime1">
              <a:rPr lang="en-GB"/>
              <a:pPr>
                <a:defRPr/>
              </a:pPr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512128D-C6C5-4CD6-92AA-0DC64D28EF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60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FEE0708-906F-4237-AA12-78450E539C7C}" type="datetime1">
              <a:rPr lang="en-GB"/>
              <a:pPr>
                <a:defRPr/>
              </a:pPr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CA38F1-F492-4FBF-9D80-084FDCAF07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23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D0FE4EB-D480-4C01-A978-FF88691B2636}" type="datetime1">
              <a:rPr lang="en-GB"/>
              <a:pPr>
                <a:defRPr/>
              </a:pPr>
              <a:t>01/04/2015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681ADCF-3462-4272-8C76-5B512FB373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64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4593C76-E661-4FA8-97CD-332307D7279E}" type="datetime1">
              <a:rPr lang="en-GB"/>
              <a:pPr>
                <a:defRPr/>
              </a:pPr>
              <a:t>01/04/2015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09E48C0-2530-4D71-A00D-EB95BB2A09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28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5FDD73C-2FE9-4367-96D9-D7B3B24FEE46}" type="datetime1">
              <a:rPr lang="en-GB"/>
              <a:pPr>
                <a:defRPr/>
              </a:pPr>
              <a:t>01/04/2015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D4F4307-6429-42FB-AFE4-1CF7B0BC1D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16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A0247F-A8AA-43D5-9EA3-D13CD5CE4876}" type="datetime1">
              <a:rPr lang="en-GB"/>
              <a:pPr>
                <a:defRPr/>
              </a:pPr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CD69206-9F58-4D56-863A-9B417E6C2A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63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C354E-6D99-4523-B729-806644A5B7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3770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C595595-1FC3-4543-85D0-1A15CBFA5330}" type="datetime1">
              <a:rPr lang="en-GB"/>
              <a:pPr>
                <a:defRPr/>
              </a:pPr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30A8879-8F8B-49CA-B7E0-D4A9D74F89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26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4D4F8AE-08E9-474F-9F7C-2F4F4968797F}" type="datetime1">
              <a:rPr lang="en-GB"/>
              <a:pPr>
                <a:defRPr/>
              </a:pPr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8FA284B-2267-4DE3-A238-29890E9A5C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95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299F877-8658-4522-9317-FDDDA5E82786}" type="datetime1">
              <a:rPr lang="en-GB"/>
              <a:pPr>
                <a:defRPr/>
              </a:pPr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BF44B07-A6D8-43AD-B348-CE03273C5B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97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FF4AB-EA4D-4981-BA13-BA29F9FF4D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1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9307B-EE88-4D84-A0DB-F40C77D4C1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7858C-4173-4853-AC36-34C76527AB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5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EFE29-B835-46A6-B5CC-707B835D1E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49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93C01-B93A-4463-BBEA-66574DBBDB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62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779DF-1547-46C0-AE71-80F452AA4C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64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C847F-62ED-44DA-AB6A-6BE4524356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013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chemeClr val="accent1">
                <a:gamma/>
                <a:tint val="63922"/>
                <a:invGamma/>
              </a:schemeClr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22196EC-D6C1-4D2B-B021-65D616B63F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E4FF"/>
            </a:gs>
            <a:gs pos="50000">
              <a:srgbClr val="D4EBED"/>
            </a:gs>
            <a:gs pos="100000">
              <a:srgbClr val="D4EBE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30" r="82379" b="6250"/>
          <a:stretch>
            <a:fillRect/>
          </a:stretch>
        </p:blipFill>
        <p:spPr bwMode="auto">
          <a:xfrm>
            <a:off x="0" y="0"/>
            <a:ext cx="6492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9" descr="C:\Users\David\Documents\Consultant\Business\Website\Logo.gif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092825"/>
            <a:ext cx="21177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/>
                </a:solidFill>
                <a:latin typeface="Calibri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Last updated </a:t>
            </a:r>
            <a:fld id="{A5BC22E7-294B-475C-A237-BCA1CF347371}" type="datetime1">
              <a:rPr lang="en-GB"/>
              <a:pPr>
                <a:defRPr/>
              </a:pPr>
              <a:t>01/04/2015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/>
                </a:solidFill>
                <a:latin typeface="Calibri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/>
                </a:solidFill>
                <a:latin typeface="Calibri"/>
                <a:cs typeface="Arial" charset="0"/>
              </a:defRPr>
            </a:lvl1pPr>
          </a:lstStyle>
          <a:p>
            <a:pPr>
              <a:defRPr/>
            </a:pPr>
            <a:fld id="{A3F2391B-B7A4-4EC9-B662-E43899081A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94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9750" y="2205038"/>
            <a:ext cx="8229600" cy="1143000"/>
          </a:xfrm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rgbClr val="002060"/>
                </a:solidFill>
              </a:rPr>
              <a:t>Climate change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138" y="3716338"/>
            <a:ext cx="3178175" cy="129698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David Bailey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A83572-35D7-4F8E-BD2C-822976E98B94}" type="datetime1">
              <a:rPr lang="en-GB" sz="1100" smtClean="0">
                <a:solidFill>
                  <a:srgbClr val="000000"/>
                </a:solidFill>
                <a:cs typeface="Arial" charset="0"/>
              </a:rPr>
              <a:pPr/>
              <a:t>01/04/2015</a:t>
            </a:fld>
            <a:endParaRPr lang="en-GB" sz="11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813050" y="6356350"/>
            <a:ext cx="3414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100" dirty="0" smtClean="0">
                <a:solidFill>
                  <a:srgbClr val="000000"/>
                </a:solidFill>
                <a:cs typeface="Arial" charset="0"/>
              </a:rPr>
              <a:t>© Class Leading Ltd. 2013</a:t>
            </a:r>
          </a:p>
          <a:p>
            <a:r>
              <a:rPr lang="en-GB" sz="1100" dirty="0" smtClean="0">
                <a:solidFill>
                  <a:srgbClr val="000000"/>
                </a:solidFill>
                <a:cs typeface="Arial" charset="0"/>
              </a:rPr>
              <a:t>Permission granted for non-commercial educational use provided that this copyright notice is included.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36BCEF5-CF2F-4655-9A65-E304D2A3A911}" type="slidenum">
              <a:rPr lang="en-GB" sz="1100" smtClean="0">
                <a:solidFill>
                  <a:srgbClr val="000000"/>
                </a:solidFill>
                <a:cs typeface="Arial" charset="0"/>
              </a:rPr>
              <a:pPr/>
              <a:t>1</a:t>
            </a:fld>
            <a:endParaRPr lang="en-GB" sz="1100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93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411288"/>
            <a:ext cx="8208962" cy="5113337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200" smtClean="0">
                <a:solidFill>
                  <a:srgbClr val="003399"/>
                </a:solidFill>
              </a:rPr>
              <a:t>Give three possible effects of global warming.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GB" altLang="en-US" sz="2200" smtClean="0">
              <a:solidFill>
                <a:srgbClr val="0033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US" altLang="en-US" sz="2200" smtClean="0">
              <a:solidFill>
                <a:srgbClr val="0033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US" altLang="en-US" sz="2200" smtClean="0">
              <a:solidFill>
                <a:srgbClr val="0033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US" altLang="en-US" sz="2200" smtClean="0">
              <a:solidFill>
                <a:srgbClr val="0033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GB" altLang="en-US" sz="2200" smtClean="0">
              <a:solidFill>
                <a:schemeClr val="bg2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GB" altLang="en-US" sz="2200" smtClean="0">
                <a:solidFill>
                  <a:schemeClr val="bg2"/>
                </a:solidFill>
              </a:rPr>
              <a:t>Give three ways in which the risk of global warming can be reduced.</a:t>
            </a:r>
            <a:endParaRPr lang="en-US" altLang="en-US" sz="2200" smtClean="0">
              <a:solidFill>
                <a:schemeClr val="bg2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US" altLang="en-US" sz="2200" i="1" smtClean="0">
              <a:solidFill>
                <a:srgbClr val="0033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GB" altLang="en-US" sz="2200" smtClean="0">
                <a:solidFill>
                  <a:srgbClr val="003399"/>
                </a:solidFill>
              </a:rPr>
              <a:t>How big do you think the risk of global warming is? Explain your answer.</a:t>
            </a:r>
            <a:endParaRPr lang="en-US" altLang="en-US" sz="2200" smtClean="0">
              <a:solidFill>
                <a:srgbClr val="0033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US" altLang="en-US" sz="2200" smtClean="0">
              <a:solidFill>
                <a:srgbClr val="0033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US" altLang="en-US" sz="2200" i="1" smtClean="0">
              <a:solidFill>
                <a:srgbClr val="0033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200" i="1" smtClean="0">
                <a:solidFill>
                  <a:srgbClr val="003399"/>
                </a:solidFill>
              </a:rPr>
              <a:t>Give an example of how humans are trying to work out the size of the risk of global warming.</a:t>
            </a:r>
            <a:endParaRPr lang="en-US" altLang="en-US" sz="2200" b="1" smtClean="0">
              <a:solidFill>
                <a:schemeClr val="accent2"/>
              </a:solidFill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179388" y="404813"/>
            <a:ext cx="8713787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0" y="1412875"/>
            <a:ext cx="700088" cy="366713"/>
            <a:chOff x="0" y="2791"/>
            <a:chExt cx="441" cy="231"/>
          </a:xfrm>
        </p:grpSpPr>
        <p:sp>
          <p:nvSpPr>
            <p:cNvPr id="13332" name="Oval 6"/>
            <p:cNvSpPr>
              <a:spLocks noChangeArrowheads="1"/>
            </p:cNvSpPr>
            <p:nvPr/>
          </p:nvSpPr>
          <p:spPr bwMode="auto">
            <a:xfrm>
              <a:off x="0" y="2795"/>
              <a:ext cx="441" cy="227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DCDC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3333" name="Text Box 7"/>
            <p:cNvSpPr txBox="1">
              <a:spLocks noChangeArrowheads="1"/>
            </p:cNvSpPr>
            <p:nvPr/>
          </p:nvSpPr>
          <p:spPr bwMode="auto">
            <a:xfrm>
              <a:off x="123" y="2791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altLang="en-US" b="1">
                  <a:solidFill>
                    <a:schemeClr val="bg1"/>
                  </a:solidFill>
                </a:rPr>
                <a:t>D</a:t>
              </a:r>
            </a:p>
          </p:txBody>
        </p:sp>
      </p:grpSp>
      <p:grpSp>
        <p:nvGrpSpPr>
          <p:cNvPr id="13318" name="Group 8"/>
          <p:cNvGrpSpPr>
            <a:grpSpLocks/>
          </p:cNvGrpSpPr>
          <p:nvPr/>
        </p:nvGrpSpPr>
        <p:grpSpPr bwMode="auto">
          <a:xfrm>
            <a:off x="0" y="4724400"/>
            <a:ext cx="684213" cy="361950"/>
            <a:chOff x="0" y="4019"/>
            <a:chExt cx="431" cy="228"/>
          </a:xfrm>
        </p:grpSpPr>
        <p:sp>
          <p:nvSpPr>
            <p:cNvPr id="13330" name="Oval 9"/>
            <p:cNvSpPr>
              <a:spLocks noChangeArrowheads="1"/>
            </p:cNvSpPr>
            <p:nvPr/>
          </p:nvSpPr>
          <p:spPr bwMode="auto">
            <a:xfrm>
              <a:off x="0" y="4019"/>
              <a:ext cx="431" cy="227"/>
            </a:xfrm>
            <a:prstGeom prst="ellipse">
              <a:avLst/>
            </a:prstGeom>
            <a:gradFill rotWithShape="1">
              <a:gsLst>
                <a:gs pos="0">
                  <a:srgbClr val="3333CC"/>
                </a:gs>
                <a:gs pos="100000">
                  <a:srgbClr val="2C2CB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3331" name="Text Box 10"/>
            <p:cNvSpPr txBox="1">
              <a:spLocks noChangeArrowheads="1"/>
            </p:cNvSpPr>
            <p:nvPr/>
          </p:nvSpPr>
          <p:spPr bwMode="auto">
            <a:xfrm>
              <a:off x="68" y="4035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altLang="en-US" sz="1600" b="1">
                  <a:solidFill>
                    <a:schemeClr val="bg1"/>
                  </a:solidFill>
                </a:rPr>
                <a:t>A/B</a:t>
              </a:r>
            </a:p>
          </p:txBody>
        </p:sp>
      </p:grp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0" y="0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F59E4B19-B54B-4A00-8784-7C09BA559171}" type="datetime3">
              <a:rPr lang="ka-GE" sz="2400" i="1">
                <a:solidFill>
                  <a:schemeClr val="accent1"/>
                </a:solidFill>
                <a:effectDag name="">
                  <a:cont type="tree" name="">
                    <a:effect ref="fillLine"/>
                    <a:outerShdw dist="38100" dir="13500000" algn="br">
                      <a:srgbClr val="E1FDFF"/>
                    </a:outerShdw>
                  </a:cont>
                  <a:cont type="tree" name="">
                    <a:effect ref="fillLine"/>
                    <a:outerShdw dist="38100" dir="2700000" algn="tl">
                      <a:srgbClr val="708688"/>
                    </a:outerShdw>
                  </a:cont>
                  <a:effect ref="fillLine"/>
                </a:effectDag>
              </a:rPr>
              <a:pPr algn="ctr">
                <a:spcBef>
                  <a:spcPct val="50000"/>
                </a:spcBef>
                <a:defRPr/>
              </a:pPr>
              <a:t>01/04/15</a:t>
            </a:fld>
            <a:endParaRPr lang="en-GB" sz="2400" i="1">
              <a:solidFill>
                <a:schemeClr val="accent1"/>
              </a:solidFill>
              <a:effectDag name="">
                <a:cont type="tree" name="">
                  <a:effect ref="fillLine"/>
                  <a:outerShdw dist="38100" dir="13500000" algn="br">
                    <a:srgbClr val="E1FDFF"/>
                  </a:outerShdw>
                </a:cont>
                <a:cont type="tree" name="">
                  <a:effect ref="fillLine"/>
                  <a:outerShdw dist="38100" dir="2700000" algn="tl">
                    <a:srgbClr val="708688"/>
                  </a:outerShdw>
                </a:cont>
                <a:effect ref="fillLine"/>
              </a:effectDag>
            </a:endParaRPr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0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Climate change? – possible consequences</a:t>
            </a:r>
            <a:endParaRPr lang="en-GB" sz="3000" b="1" i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187450" y="1700213"/>
            <a:ext cx="78120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990000"/>
                </a:solidFill>
                <a:latin typeface="Comic Sans MS" pitchFamily="66" charset="0"/>
              </a:rPr>
              <a:t>climate change - this could make it impossible to continue growing some food crops in particular regions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187450" y="2270125"/>
            <a:ext cx="7812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990000"/>
                </a:solidFill>
                <a:latin typeface="Comic Sans MS" pitchFamily="66" charset="0"/>
              </a:rPr>
              <a:t>extreme weather conditions in some regions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1187450" y="2571750"/>
            <a:ext cx="78120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990000"/>
                </a:solidFill>
                <a:latin typeface="Comic Sans MS" pitchFamily="66" charset="0"/>
              </a:rPr>
              <a:t>rising sea levels due to melting continental ice and expansion of water in the oceans, which would cause flooding of low-lying land</a:t>
            </a:r>
          </a:p>
        </p:txBody>
      </p:sp>
      <p:grpSp>
        <p:nvGrpSpPr>
          <p:cNvPr id="13324" name="Group 17"/>
          <p:cNvGrpSpPr>
            <a:grpSpLocks/>
          </p:cNvGrpSpPr>
          <p:nvPr/>
        </p:nvGrpSpPr>
        <p:grpSpPr bwMode="auto">
          <a:xfrm>
            <a:off x="0" y="4365625"/>
            <a:ext cx="684213" cy="366713"/>
            <a:chOff x="0" y="3702"/>
            <a:chExt cx="431" cy="231"/>
          </a:xfrm>
        </p:grpSpPr>
        <p:sp>
          <p:nvSpPr>
            <p:cNvPr id="13328" name="Oval 18"/>
            <p:cNvSpPr>
              <a:spLocks noChangeArrowheads="1"/>
            </p:cNvSpPr>
            <p:nvPr/>
          </p:nvSpPr>
          <p:spPr bwMode="auto">
            <a:xfrm>
              <a:off x="0" y="3702"/>
              <a:ext cx="431" cy="227"/>
            </a:xfrm>
            <a:prstGeom prst="ellipse">
              <a:avLst/>
            </a:prstGeom>
            <a:gradFill rotWithShape="1">
              <a:gsLst>
                <a:gs pos="0">
                  <a:srgbClr val="00CC00"/>
                </a:gs>
                <a:gs pos="100000">
                  <a:srgbClr val="00B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3329" name="Text Box 19"/>
            <p:cNvSpPr txBox="1">
              <a:spLocks noChangeArrowheads="1"/>
            </p:cNvSpPr>
            <p:nvPr/>
          </p:nvSpPr>
          <p:spPr bwMode="auto">
            <a:xfrm>
              <a:off x="113" y="3702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altLang="en-US" b="1">
                  <a:solidFill>
                    <a:schemeClr val="bg1"/>
                  </a:solidFill>
                </a:rPr>
                <a:t>C</a:t>
              </a:r>
            </a:p>
          </p:txBody>
        </p:sp>
      </p:grp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1116013" y="3716338"/>
            <a:ext cx="8137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990000"/>
                </a:solidFill>
                <a:latin typeface="Comic Sans MS" pitchFamily="66" charset="0"/>
              </a:rPr>
              <a:t>	    Reduce amount of fossil fuels burnt, reduce burning of forests to clear land, use renewable energy sources, be more energy efficient.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1187450" y="4652963"/>
            <a:ext cx="8137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990000"/>
                </a:solidFill>
                <a:latin typeface="Comic Sans MS" pitchFamily="66" charset="0"/>
              </a:rPr>
              <a:t>		Big risk, </a:t>
            </a:r>
            <a:r>
              <a:rPr lang="en-GB" altLang="en-US" i="1">
                <a:solidFill>
                  <a:srgbClr val="990000"/>
                </a:solidFill>
                <a:latin typeface="Comic Sans MS" pitchFamily="66" charset="0"/>
              </a:rPr>
              <a:t>changes of it happening are high and the consequences of it happening are very serious.</a:t>
            </a:r>
            <a:endParaRPr lang="en-US" altLang="en-US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1187450" y="5876925"/>
            <a:ext cx="6985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990000"/>
                </a:solidFill>
                <a:latin typeface="Comic Sans MS" pitchFamily="66" charset="0"/>
              </a:rPr>
              <a:t>					Computer climate models using data from weather, atmospheric measurements and ice cores to predict what will happen in the future.</a:t>
            </a:r>
            <a:endParaRPr lang="en-US" altLang="en-US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22" name="Footer Placeholder 4"/>
          <p:cNvSpPr>
            <a:spLocks noGrp="1"/>
          </p:cNvSpPr>
          <p:nvPr/>
        </p:nvSpPr>
        <p:spPr bwMode="auto">
          <a:xfrm>
            <a:off x="5729287" y="44624"/>
            <a:ext cx="3414713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sz="1100" dirty="0" smtClean="0">
                <a:solidFill>
                  <a:srgbClr val="000000"/>
                </a:solidFill>
                <a:cs typeface="Arial" charset="0"/>
              </a:rPr>
              <a:t>© Class Leading Ltd. 2013</a:t>
            </a:r>
          </a:p>
          <a:p>
            <a:r>
              <a:rPr lang="en-GB" sz="1100" dirty="0" smtClean="0">
                <a:solidFill>
                  <a:srgbClr val="000000"/>
                </a:solidFill>
                <a:cs typeface="Arial" charset="0"/>
              </a:rPr>
              <a:t>Permission granted for non-commercial educational use provided that this copyright notice is included.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4" grpId="0"/>
      <p:bldP spid="15375" grpId="0"/>
      <p:bldP spid="15376" grpId="0"/>
      <p:bldP spid="15380" grpId="0"/>
      <p:bldP spid="15381" grpId="0"/>
      <p:bldP spid="15382" grpId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164</Words>
  <Application>Microsoft Office PowerPoint</Application>
  <PresentationFormat>On-screen Show (4:3)</PresentationFormat>
  <Paragraphs>32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1_Default Design</vt:lpstr>
      <vt:lpstr>Blank presentation</vt:lpstr>
      <vt:lpstr>Climate change (1)</vt:lpstr>
      <vt:lpstr>Climate change? – possible consequences</vt:lpstr>
    </vt:vector>
  </TitlesOfParts>
  <Company>Richmond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David M Bailey</dc:creator>
  <cp:lastModifiedBy>Michelle Meyers</cp:lastModifiedBy>
  <cp:revision>20</cp:revision>
  <dcterms:created xsi:type="dcterms:W3CDTF">2008-02-12T13:45:29Z</dcterms:created>
  <dcterms:modified xsi:type="dcterms:W3CDTF">2015-04-01T08:21:01Z</dcterms:modified>
</cp:coreProperties>
</file>