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61" r:id="rId5"/>
    <p:sldId id="262" r:id="rId6"/>
    <p:sldId id="267" r:id="rId7"/>
    <p:sldId id="268" r:id="rId8"/>
    <p:sldId id="263" r:id="rId9"/>
    <p:sldId id="270" r:id="rId10"/>
    <p:sldId id="279" r:id="rId11"/>
    <p:sldId id="280" r:id="rId12"/>
    <p:sldId id="269" r:id="rId13"/>
    <p:sldId id="275" r:id="rId14"/>
    <p:sldId id="283" r:id="rId15"/>
    <p:sldId id="284" r:id="rId16"/>
    <p:sldId id="281" r:id="rId17"/>
    <p:sldId id="271" r:id="rId18"/>
    <p:sldId id="276" r:id="rId19"/>
    <p:sldId id="273" r:id="rId20"/>
    <p:sldId id="264" r:id="rId21"/>
    <p:sldId id="282" r:id="rId22"/>
    <p:sldId id="274" r:id="rId23"/>
    <p:sldId id="272" r:id="rId24"/>
    <p:sldId id="265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C81D-F322-4902-BE01-D7DE148B74C0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0F01-5778-48B5-94DD-841C4B8EE24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1tb6HwyaH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_UBLFUpY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Earthquakes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L.O: explain how movement of these plates cause a variety of processes to occur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Test yourself – answer the following grade C questions!!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type of wave will reach a destination first; a p-wave or s-wave?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wave type is (a) longitudinal (b) transverse?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causes an earthquake?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moves through the Earth’s solid matter?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type of wave travels through (a) solids (b) solids and liquids?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wave type has areas of compression?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wave type travels at  90</a:t>
            </a:r>
            <a:r>
              <a:rPr lang="en-GB" baseline="30000" dirty="0" smtClean="0"/>
              <a:t>o</a:t>
            </a:r>
            <a:r>
              <a:rPr lang="en-GB" dirty="0" smtClean="0"/>
              <a:t> angles to the direction of movement?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02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P-wave arrives first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(a) p-wave is longitudinal (b) s-wave is transverse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</a:t>
            </a:r>
            <a:r>
              <a:rPr lang="en-GB" dirty="0" smtClean="0"/>
              <a:t>lates sliding past each other causes an earthquake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Energy moves through the Earth’s solid matter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(a) s-waves travel through solids (b) p-waves travel through solids and liquids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longitudinal p-wave has areas of compression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transverse s-wave travels at right angles to the direction of movement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3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038600" cy="609600"/>
          </a:xfrm>
          <a:solidFill>
            <a:srgbClr val="000066"/>
          </a:solidFill>
          <a:ln>
            <a:solidFill>
              <a:srgbClr val="CC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800" smtClean="0">
                <a:solidFill>
                  <a:schemeClr val="bg1"/>
                </a:solidFill>
                <a:latin typeface="Arial" charset="0"/>
              </a:rPr>
              <a:t>Seismic waves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828800" y="1219200"/>
            <a:ext cx="4800600" cy="4495800"/>
          </a:xfrm>
          <a:prstGeom prst="ellipse">
            <a:avLst/>
          </a:prstGeom>
          <a:solidFill>
            <a:srgbClr val="FF9900"/>
          </a:solidFill>
          <a:ln w="762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Oval 6"/>
          <p:cNvSpPr>
            <a:spLocks noChangeArrowheads="1"/>
          </p:cNvSpPr>
          <p:nvPr/>
        </p:nvSpPr>
        <p:spPr bwMode="auto">
          <a:xfrm>
            <a:off x="3352800" y="2438400"/>
            <a:ext cx="1981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3810000" y="2819400"/>
            <a:ext cx="10668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6" name="Oval 8"/>
          <p:cNvSpPr>
            <a:spLocks noChangeArrowheads="1"/>
          </p:cNvSpPr>
          <p:nvPr/>
        </p:nvSpPr>
        <p:spPr bwMode="auto">
          <a:xfrm>
            <a:off x="1676400" y="3200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1981200" y="3352800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68" name="Freeform 12"/>
          <p:cNvSpPr>
            <a:spLocks/>
          </p:cNvSpPr>
          <p:nvPr/>
        </p:nvSpPr>
        <p:spPr bwMode="auto">
          <a:xfrm>
            <a:off x="1981200" y="1143000"/>
            <a:ext cx="2286000" cy="2209800"/>
          </a:xfrm>
          <a:custGeom>
            <a:avLst/>
            <a:gdLst>
              <a:gd name="T0" fmla="*/ 0 w 1440"/>
              <a:gd name="T1" fmla="*/ 2147483647 h 1344"/>
              <a:gd name="T2" fmla="*/ 725804952 w 1440"/>
              <a:gd name="T3" fmla="*/ 2147483647 h 1344"/>
              <a:gd name="T4" fmla="*/ 1693545219 w 1440"/>
              <a:gd name="T5" fmla="*/ 2147483647 h 1344"/>
              <a:gd name="T6" fmla="*/ 2147483647 w 1440"/>
              <a:gd name="T7" fmla="*/ 2147483647 h 1344"/>
              <a:gd name="T8" fmla="*/ 2147483647 w 1440"/>
              <a:gd name="T9" fmla="*/ 2147483647 h 1344"/>
              <a:gd name="T10" fmla="*/ 2147483647 w 1440"/>
              <a:gd name="T11" fmla="*/ 1816672796 h 1344"/>
              <a:gd name="T12" fmla="*/ 2147483647 w 1440"/>
              <a:gd name="T13" fmla="*/ 908336398 h 1344"/>
              <a:gd name="T14" fmla="*/ 2147483647 w 1440"/>
              <a:gd name="T15" fmla="*/ 0 h 1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0"/>
              <a:gd name="T25" fmla="*/ 0 h 1344"/>
              <a:gd name="T26" fmla="*/ 1440 w 1440"/>
              <a:gd name="T27" fmla="*/ 1344 h 1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0" h="1344">
                <a:moveTo>
                  <a:pt x="0" y="1344"/>
                </a:moveTo>
                <a:cubicBezTo>
                  <a:pt x="88" y="1332"/>
                  <a:pt x="176" y="1320"/>
                  <a:pt x="288" y="1296"/>
                </a:cubicBezTo>
                <a:cubicBezTo>
                  <a:pt x="400" y="1272"/>
                  <a:pt x="568" y="1240"/>
                  <a:pt x="672" y="1200"/>
                </a:cubicBezTo>
                <a:cubicBezTo>
                  <a:pt x="776" y="1160"/>
                  <a:pt x="832" y="1120"/>
                  <a:pt x="912" y="1056"/>
                </a:cubicBezTo>
                <a:cubicBezTo>
                  <a:pt x="992" y="992"/>
                  <a:pt x="1096" y="880"/>
                  <a:pt x="1152" y="816"/>
                </a:cubicBezTo>
                <a:cubicBezTo>
                  <a:pt x="1208" y="752"/>
                  <a:pt x="1208" y="752"/>
                  <a:pt x="1248" y="672"/>
                </a:cubicBezTo>
                <a:cubicBezTo>
                  <a:pt x="1288" y="592"/>
                  <a:pt x="1360" y="448"/>
                  <a:pt x="1392" y="336"/>
                </a:cubicBezTo>
                <a:cubicBezTo>
                  <a:pt x="1424" y="224"/>
                  <a:pt x="1432" y="56"/>
                  <a:pt x="144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69" name="Freeform 14"/>
          <p:cNvSpPr>
            <a:spLocks/>
          </p:cNvSpPr>
          <p:nvPr/>
        </p:nvSpPr>
        <p:spPr bwMode="auto">
          <a:xfrm>
            <a:off x="1981200" y="3352800"/>
            <a:ext cx="1524000" cy="457200"/>
          </a:xfrm>
          <a:custGeom>
            <a:avLst/>
            <a:gdLst>
              <a:gd name="T0" fmla="*/ 0 w 528"/>
              <a:gd name="T1" fmla="*/ 0 h 384"/>
              <a:gd name="T2" fmla="*/ 1999461820 w 528"/>
              <a:gd name="T3" fmla="*/ 136088431 h 384"/>
              <a:gd name="T4" fmla="*/ 2147483647 w 528"/>
              <a:gd name="T5" fmla="*/ 408265332 h 384"/>
              <a:gd name="T6" fmla="*/ 2147483647 w 528"/>
              <a:gd name="T7" fmla="*/ 544353726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384"/>
              <a:gd name="T14" fmla="*/ 528 w 52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384">
                <a:moveTo>
                  <a:pt x="0" y="0"/>
                </a:moveTo>
                <a:cubicBezTo>
                  <a:pt x="80" y="24"/>
                  <a:pt x="160" y="48"/>
                  <a:pt x="240" y="96"/>
                </a:cubicBezTo>
                <a:cubicBezTo>
                  <a:pt x="320" y="144"/>
                  <a:pt x="432" y="240"/>
                  <a:pt x="480" y="288"/>
                </a:cubicBezTo>
                <a:cubicBezTo>
                  <a:pt x="528" y="336"/>
                  <a:pt x="520" y="368"/>
                  <a:pt x="528" y="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70" name="Freeform 15"/>
          <p:cNvSpPr>
            <a:spLocks/>
          </p:cNvSpPr>
          <p:nvPr/>
        </p:nvSpPr>
        <p:spPr bwMode="auto">
          <a:xfrm>
            <a:off x="3505200" y="3810000"/>
            <a:ext cx="1219200" cy="381000"/>
          </a:xfrm>
          <a:custGeom>
            <a:avLst/>
            <a:gdLst>
              <a:gd name="T0" fmla="*/ 0 w 528"/>
              <a:gd name="T1" fmla="*/ 0 h 384"/>
              <a:gd name="T2" fmla="*/ 1279656604 w 528"/>
              <a:gd name="T3" fmla="*/ 94505860 h 384"/>
              <a:gd name="T4" fmla="*/ 2147483647 w 528"/>
              <a:gd name="T5" fmla="*/ 283517612 h 384"/>
              <a:gd name="T6" fmla="*/ 2147483647 w 528"/>
              <a:gd name="T7" fmla="*/ 378023441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384"/>
              <a:gd name="T14" fmla="*/ 528 w 52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384">
                <a:moveTo>
                  <a:pt x="0" y="0"/>
                </a:moveTo>
                <a:cubicBezTo>
                  <a:pt x="80" y="24"/>
                  <a:pt x="160" y="48"/>
                  <a:pt x="240" y="96"/>
                </a:cubicBezTo>
                <a:cubicBezTo>
                  <a:pt x="320" y="144"/>
                  <a:pt x="432" y="240"/>
                  <a:pt x="480" y="288"/>
                </a:cubicBezTo>
                <a:cubicBezTo>
                  <a:pt x="528" y="336"/>
                  <a:pt x="520" y="368"/>
                  <a:pt x="528" y="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71" name="Freeform 16"/>
          <p:cNvSpPr>
            <a:spLocks/>
          </p:cNvSpPr>
          <p:nvPr/>
        </p:nvSpPr>
        <p:spPr bwMode="auto">
          <a:xfrm>
            <a:off x="4724400" y="4191000"/>
            <a:ext cx="1219200" cy="838200"/>
          </a:xfrm>
          <a:custGeom>
            <a:avLst/>
            <a:gdLst>
              <a:gd name="T0" fmla="*/ 0 w 528"/>
              <a:gd name="T1" fmla="*/ 0 h 384"/>
              <a:gd name="T2" fmla="*/ 1279656604 w 528"/>
              <a:gd name="T3" fmla="*/ 457408350 h 384"/>
              <a:gd name="T4" fmla="*/ 2147483647 w 528"/>
              <a:gd name="T5" fmla="*/ 1372225188 h 384"/>
              <a:gd name="T6" fmla="*/ 2147483647 w 528"/>
              <a:gd name="T7" fmla="*/ 1829633402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384"/>
              <a:gd name="T14" fmla="*/ 528 w 52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384">
                <a:moveTo>
                  <a:pt x="0" y="0"/>
                </a:moveTo>
                <a:cubicBezTo>
                  <a:pt x="80" y="24"/>
                  <a:pt x="160" y="48"/>
                  <a:pt x="240" y="96"/>
                </a:cubicBezTo>
                <a:cubicBezTo>
                  <a:pt x="320" y="144"/>
                  <a:pt x="432" y="240"/>
                  <a:pt x="480" y="288"/>
                </a:cubicBezTo>
                <a:cubicBezTo>
                  <a:pt x="528" y="336"/>
                  <a:pt x="520" y="368"/>
                  <a:pt x="528" y="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4572000" y="838200"/>
            <a:ext cx="419100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Waves within a layer change direction gradually because there is a </a:t>
            </a:r>
            <a:r>
              <a:rPr lang="en-GB" sz="2000" u="sng" dirty="0"/>
              <a:t>gradual change in </a:t>
            </a:r>
            <a:r>
              <a:rPr lang="en-GB" sz="2000" u="sng" dirty="0" smtClean="0"/>
              <a:t>density, causing a gradual change in direction (refraction)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152400" y="4953000"/>
            <a:ext cx="495300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At a layer boundary there is a big change in direction because there is a </a:t>
            </a:r>
            <a:r>
              <a:rPr lang="en-GB" sz="2000" u="sng" dirty="0"/>
              <a:t>big change in density between </a:t>
            </a:r>
            <a:r>
              <a:rPr lang="en-GB" sz="2000" u="sng" dirty="0" smtClean="0"/>
              <a:t>layers, therefore a big refraction and change in speed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15374" name="Line 21"/>
          <p:cNvSpPr>
            <a:spLocks noChangeShapeType="1"/>
          </p:cNvSpPr>
          <p:nvPr/>
        </p:nvSpPr>
        <p:spPr bwMode="auto">
          <a:xfrm flipV="1">
            <a:off x="2895600" y="3810000"/>
            <a:ext cx="6096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5" name="Line 22"/>
          <p:cNvSpPr>
            <a:spLocks noChangeShapeType="1"/>
          </p:cNvSpPr>
          <p:nvPr/>
        </p:nvSpPr>
        <p:spPr bwMode="auto">
          <a:xfrm flipH="1">
            <a:off x="4114800" y="1828800"/>
            <a:ext cx="5334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6" name="Freeform 24"/>
          <p:cNvSpPr>
            <a:spLocks/>
          </p:cNvSpPr>
          <p:nvPr/>
        </p:nvSpPr>
        <p:spPr bwMode="auto">
          <a:xfrm>
            <a:off x="6477000" y="2057400"/>
            <a:ext cx="533400" cy="2819400"/>
          </a:xfrm>
          <a:custGeom>
            <a:avLst/>
            <a:gdLst>
              <a:gd name="T0" fmla="*/ 0 w 336"/>
              <a:gd name="T1" fmla="*/ 2147483647 h 1776"/>
              <a:gd name="T2" fmla="*/ 362902467 w 336"/>
              <a:gd name="T3" fmla="*/ 2147483647 h 1776"/>
              <a:gd name="T4" fmla="*/ 725804935 w 336"/>
              <a:gd name="T5" fmla="*/ 2147483647 h 1776"/>
              <a:gd name="T6" fmla="*/ 846772589 w 336"/>
              <a:gd name="T7" fmla="*/ 1814512795 h 1776"/>
              <a:gd name="T8" fmla="*/ 725804935 w 336"/>
              <a:gd name="T9" fmla="*/ 1088707598 h 1776"/>
              <a:gd name="T10" fmla="*/ 362902467 w 336"/>
              <a:gd name="T11" fmla="*/ 362902499 h 1776"/>
              <a:gd name="T12" fmla="*/ 120967506 w 336"/>
              <a:gd name="T13" fmla="*/ 0 h 17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1776"/>
              <a:gd name="T23" fmla="*/ 336 w 336"/>
              <a:gd name="T24" fmla="*/ 1776 h 17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1776">
                <a:moveTo>
                  <a:pt x="0" y="1776"/>
                </a:moveTo>
                <a:cubicBezTo>
                  <a:pt x="48" y="1708"/>
                  <a:pt x="96" y="1640"/>
                  <a:pt x="144" y="1536"/>
                </a:cubicBezTo>
                <a:cubicBezTo>
                  <a:pt x="192" y="1432"/>
                  <a:pt x="256" y="1288"/>
                  <a:pt x="288" y="1152"/>
                </a:cubicBezTo>
                <a:cubicBezTo>
                  <a:pt x="320" y="1016"/>
                  <a:pt x="336" y="840"/>
                  <a:pt x="336" y="720"/>
                </a:cubicBezTo>
                <a:cubicBezTo>
                  <a:pt x="336" y="600"/>
                  <a:pt x="320" y="528"/>
                  <a:pt x="288" y="432"/>
                </a:cubicBezTo>
                <a:cubicBezTo>
                  <a:pt x="256" y="336"/>
                  <a:pt x="184" y="216"/>
                  <a:pt x="144" y="144"/>
                </a:cubicBezTo>
                <a:cubicBezTo>
                  <a:pt x="104" y="72"/>
                  <a:pt x="64" y="24"/>
                  <a:pt x="48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7086600" y="25908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u="sng"/>
              <a:t>S wave shadow</a:t>
            </a:r>
            <a:r>
              <a:rPr lang="en-GB" sz="2000"/>
              <a:t> only p waves received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What can the movement of s and p-waves tell us about the structure of the Earth?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Size of core, mantle, crust</a:t>
            </a:r>
          </a:p>
          <a:p>
            <a:r>
              <a:rPr lang="en-GB" dirty="0" smtClean="0"/>
              <a:t>Core is liquid as no s-waves can travel through it</a:t>
            </a:r>
          </a:p>
          <a:p>
            <a:r>
              <a:rPr lang="en-GB" dirty="0" smtClean="0"/>
              <a:t>Mantle is solid as s-waves do travel through it</a:t>
            </a:r>
          </a:p>
          <a:p>
            <a:r>
              <a:rPr lang="en-GB" dirty="0" smtClean="0"/>
              <a:t>Refraction of p-waves indicates a liquid outer core and solid inner core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t="12076" r="22076" b="9453"/>
          <a:stretch/>
        </p:blipFill>
        <p:spPr bwMode="auto">
          <a:xfrm>
            <a:off x="1115616" y="587816"/>
            <a:ext cx="7632848" cy="62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531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A* 6 mark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8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22536" r="10264" b="9247"/>
          <a:stretch/>
        </p:blipFill>
        <p:spPr bwMode="auto">
          <a:xfrm>
            <a:off x="-113233" y="476672"/>
            <a:ext cx="939532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www.youtube.com/watch?v=x1tb6HwyaHg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65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0"/>
            <a:ext cx="4267200" cy="528638"/>
          </a:xfrm>
          <a:prstGeom prst="rect">
            <a:avLst/>
          </a:prstGeom>
          <a:solidFill>
            <a:srgbClr val="0000FF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" charset="0"/>
              </a:rPr>
              <a:t>Waves : Frequency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The number of waves passing a point each second is called FREQUENCY [ƒ]</a:t>
            </a:r>
            <a:endParaRPr lang="en-GB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Frequency [ƒ] is measured in hertz [Hz]</a:t>
            </a:r>
            <a:endParaRPr lang="en-GB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Frequency [ƒ] = Number of waves passed </a:t>
            </a:r>
            <a:r>
              <a:rPr lang="en-GB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 Time [s]</a:t>
            </a:r>
            <a:endParaRPr lang="en-GB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09600" y="2759075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1 wave per second = 1 Hz</a:t>
            </a:r>
            <a:endParaRPr lang="en-GB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09600" y="33528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660066"/>
                </a:solidFill>
                <a:latin typeface="Arial" charset="0"/>
                <a:sym typeface="Wingdings" pitchFamily="2" charset="2"/>
              </a:rPr>
              <a:t>If the wave below passes a point in 1 second, what is it’s frequency?</a:t>
            </a:r>
            <a:endParaRPr lang="en-GB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1143000" y="4267200"/>
          <a:ext cx="6858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3" imgW="9454680" imgH="3066840" progId="">
                  <p:embed/>
                </p:oleObj>
              </mc:Choice>
              <mc:Fallback>
                <p:oleObj name="CorelDRAW" r:id="rId3" imgW="9454680" imgH="3066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6858000" cy="198120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  <p:bldP spid="73734" grpId="0" autoUpdateAnimBg="0"/>
      <p:bldP spid="73735" grpId="0" autoUpdateAnimBg="0"/>
      <p:bldP spid="7373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Earthquakes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L.O: use equations to calculate the speed of a wave and the distance it travels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76200" y="533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Complete the table</a:t>
            </a: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842963" y="2365375"/>
          <a:ext cx="27432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orelDRAW" r:id="rId3" imgW="9137520" imgH="1883880" progId="">
                  <p:embed/>
                </p:oleObj>
              </mc:Choice>
              <mc:Fallback>
                <p:oleObj name="CorelDRAW" r:id="rId3" imgW="9137520" imgH="1883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2365375"/>
                        <a:ext cx="27432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842963" y="3502025"/>
          <a:ext cx="28146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orelDRAW" r:id="rId5" imgW="9313200" imgH="1883880" progId="">
                  <p:embed/>
                </p:oleObj>
              </mc:Choice>
              <mc:Fallback>
                <p:oleObj name="CorelDRAW" r:id="rId5" imgW="9313200" imgH="1883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3502025"/>
                        <a:ext cx="28146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842963" y="4638675"/>
          <a:ext cx="28146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orelDRAW" r:id="rId7" imgW="9237960" imgH="1883880" progId="">
                  <p:embed/>
                </p:oleObj>
              </mc:Choice>
              <mc:Fallback>
                <p:oleObj name="CorelDRAW" r:id="rId7" imgW="9237960" imgH="1883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638675"/>
                        <a:ext cx="28146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071938" y="2243138"/>
            <a:ext cx="985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0000CC"/>
                </a:solidFill>
                <a:latin typeface="Arial" charset="0"/>
              </a:rPr>
              <a:t>6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114800" y="3429000"/>
            <a:ext cx="77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0000CC"/>
                </a:solidFill>
                <a:latin typeface="Arial" charset="0"/>
              </a:rPr>
              <a:t>10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990975" y="4619625"/>
            <a:ext cx="1125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0000CC"/>
                </a:solidFill>
                <a:latin typeface="Arial" charset="0"/>
              </a:rPr>
              <a:t>1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239000" y="2286000"/>
            <a:ext cx="84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0000CC"/>
                </a:solidFill>
                <a:latin typeface="Arial" charset="0"/>
              </a:rPr>
              <a:t>3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239000" y="342265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0000CC"/>
                </a:solidFill>
                <a:latin typeface="Arial" charset="0"/>
              </a:rPr>
              <a:t>5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7454900" y="4583113"/>
            <a:ext cx="77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0000CC"/>
                </a:solidFill>
                <a:latin typeface="Arial" charset="0"/>
              </a:rPr>
              <a:t>0.5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0" y="0"/>
            <a:ext cx="4267200" cy="528638"/>
          </a:xfrm>
          <a:prstGeom prst="rect">
            <a:avLst/>
          </a:prstGeom>
          <a:solidFill>
            <a:srgbClr val="0000FF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" charset="0"/>
              </a:rPr>
              <a:t>Waves : Frequency</a:t>
            </a:r>
          </a:p>
        </p:txBody>
      </p:sp>
      <p:graphicFrame>
        <p:nvGraphicFramePr>
          <p:cNvPr id="74804" name="Group 52"/>
          <p:cNvGraphicFramePr>
            <a:graphicFrameLocks noGrp="1"/>
          </p:cNvGraphicFramePr>
          <p:nvPr/>
        </p:nvGraphicFramePr>
        <p:xfrm>
          <a:off x="323528" y="1196752"/>
          <a:ext cx="8077200" cy="4368800"/>
        </p:xfrm>
        <a:graphic>
          <a:graphicData uri="http://schemas.openxmlformats.org/drawingml/2006/table">
            <a:tbl>
              <a:tblPr/>
              <a:tblGrid>
                <a:gridCol w="3276600"/>
                <a:gridCol w="1447800"/>
                <a:gridCol w="1517650"/>
                <a:gridCol w="183515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Freq (Hz)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utoUpdateAnimBg="0"/>
      <p:bldP spid="74761" grpId="0" autoUpdateAnimBg="0"/>
      <p:bldP spid="74762" grpId="0" autoUpdateAnimBg="0"/>
      <p:bldP spid="74763" grpId="0" autoUpdateAnimBg="0"/>
      <p:bldP spid="74764" grpId="0" autoUpdateAnimBg="0"/>
      <p:bldP spid="747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need to know how plate tectonics cause volcanoes, earthquakes and mountains to form</a:t>
            </a: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www.youtube.com/watch?v=Kg_UBLFUpYQ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33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Frequency = number of waves that pass a point each  second</a:t>
            </a:r>
          </a:p>
          <a:p>
            <a:r>
              <a:rPr lang="en-GB" dirty="0" smtClean="0"/>
              <a:t>Wave speed = speed at which the  wave moves</a:t>
            </a:r>
          </a:p>
          <a:p>
            <a:r>
              <a:rPr lang="en-GB" dirty="0" smtClean="0"/>
              <a:t>Can calculate the speed a wave is moving by:</a:t>
            </a:r>
          </a:p>
          <a:p>
            <a:r>
              <a:rPr lang="en-GB" dirty="0" smtClean="0"/>
              <a:t>Speed = frequency x wavelength</a:t>
            </a:r>
          </a:p>
          <a:p>
            <a:r>
              <a:rPr lang="en-GB" dirty="0" smtClean="0"/>
              <a:t>Can calculate the distance a wave moves with the following equation:</a:t>
            </a:r>
          </a:p>
          <a:p>
            <a:r>
              <a:rPr lang="en-GB" dirty="0" smtClean="0"/>
              <a:t>Distance = speed x time</a:t>
            </a:r>
          </a:p>
          <a:p>
            <a:r>
              <a:rPr lang="en-GB" dirty="0" smtClean="0"/>
              <a:t>At a constant wave speed, the wavelength of a wave is inversely proportional to the frequency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Equations you need!!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</a:rPr>
              <a:t>Speed = frequency x </a:t>
            </a:r>
            <a:r>
              <a:rPr lang="en-GB" sz="4000" b="1" dirty="0" smtClean="0">
                <a:solidFill>
                  <a:srgbClr val="FF0000"/>
                </a:solidFill>
              </a:rPr>
              <a:t>wavelength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</a:rPr>
              <a:t>Distance = speed x time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7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0" y="0"/>
            <a:ext cx="6324600" cy="528638"/>
          </a:xfrm>
          <a:prstGeom prst="rect">
            <a:avLst/>
          </a:prstGeom>
          <a:solidFill>
            <a:srgbClr val="0000FF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" charset="0"/>
              </a:rPr>
              <a:t>Wave Speed – complete the table</a:t>
            </a:r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896938" y="906463"/>
          <a:ext cx="6869112" cy="558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6181200" imgH="5069520" progId="Word.Document.8">
                  <p:embed/>
                </p:oleObj>
              </mc:Choice>
              <mc:Fallback>
                <p:oleObj name="Document" r:id="rId3" imgW="6181200" imgH="50695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906463"/>
                        <a:ext cx="6869112" cy="558641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6621463" y="1903413"/>
            <a:ext cx="114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" charset="0"/>
              </a:rPr>
              <a:t>3.0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421063" y="281781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" charset="0"/>
              </a:rPr>
              <a:t>0.2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868863" y="3656013"/>
            <a:ext cx="137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" charset="0"/>
              </a:rPr>
              <a:t>1.32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621463" y="457041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" charset="0"/>
              </a:rPr>
              <a:t>2.4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945063" y="548481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" charset="0"/>
              </a:rPr>
              <a:t>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utoUpdateAnimBg="0"/>
      <p:bldP spid="116743" grpId="0" autoUpdateAnimBg="0"/>
      <p:bldP spid="116744" grpId="0" autoUpdateAnimBg="0"/>
      <p:bldP spid="116745" grpId="0" autoUpdateAnimBg="0"/>
      <p:bldP spid="11674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radio wave has a frequency of 92.2 x 10</a:t>
            </a:r>
            <a:r>
              <a:rPr lang="en-GB" baseline="30000" dirty="0" smtClean="0"/>
              <a:t>6</a:t>
            </a:r>
            <a:r>
              <a:rPr lang="en-GB" dirty="0" smtClean="0"/>
              <a:t> Hz. Find its wavelength (the speed of all electromagnetic waves is 3 x 10</a:t>
            </a:r>
            <a:r>
              <a:rPr lang="en-GB" baseline="30000" dirty="0" smtClean="0"/>
              <a:t>8</a:t>
            </a:r>
            <a:r>
              <a:rPr lang="en-GB" dirty="0" smtClean="0"/>
              <a:t> m/s</a:t>
            </a:r>
          </a:p>
          <a:p>
            <a:r>
              <a:rPr lang="en-GB" dirty="0" smtClean="0"/>
              <a:t>Re-arrange</a:t>
            </a:r>
          </a:p>
          <a:p>
            <a:r>
              <a:rPr lang="en-GB" dirty="0" smtClean="0"/>
              <a:t>3 x 10</a:t>
            </a:r>
            <a:r>
              <a:rPr lang="en-GB" baseline="30000" dirty="0" smtClean="0"/>
              <a:t>8</a:t>
            </a:r>
            <a:r>
              <a:rPr lang="en-GB" dirty="0" smtClean="0"/>
              <a:t> / 92.2 x 10</a:t>
            </a:r>
            <a:r>
              <a:rPr lang="en-GB" baseline="30000" dirty="0" smtClean="0"/>
              <a:t>6</a:t>
            </a:r>
            <a:r>
              <a:rPr lang="en-GB" dirty="0" smtClean="0"/>
              <a:t> = ?</a:t>
            </a:r>
          </a:p>
          <a:p>
            <a:r>
              <a:rPr lang="en-GB" dirty="0" smtClean="0"/>
              <a:t>3.25 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Sound travels at 340 m/s and takes 0.2 s to travel the length of the sports hall and  back. How  long was the sports hall?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34 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GB" dirty="0" smtClean="0"/>
              <a:t>Eva is building a sandcastle. She estimates that 1 wave passes her sandcastle every 2 seconds, and that the crests of the waves are 90 cm apart.</a:t>
            </a:r>
          </a:p>
          <a:p>
            <a:r>
              <a:rPr lang="en-GB" dirty="0" smtClean="0"/>
              <a:t>Calculate the speed, in metres per second, of the waves passing Eva’s sandcastle</a:t>
            </a:r>
          </a:p>
          <a:p>
            <a:r>
              <a:rPr lang="en-GB" dirty="0" smtClean="0"/>
              <a:t>O.5 Hz x 0.9 m = 0.45 m/s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Describe how the following geological processes are caused by the movement of tectonic plates: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Volcanoes (plate boundary, movement apart, magma erupting, lava flow)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Earthquakes (plate boundary, sliding, focus, epicentre, seismic waves,)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Mountain building (</a:t>
            </a:r>
            <a:r>
              <a:rPr lang="en-GB" dirty="0" err="1" smtClean="0"/>
              <a:t>subduction</a:t>
            </a:r>
            <a:r>
              <a:rPr lang="en-GB" dirty="0" smtClean="0"/>
              <a:t> – oceanic plate, continental plate, new </a:t>
            </a:r>
            <a:r>
              <a:rPr lang="en-GB" dirty="0" err="1" smtClean="0"/>
              <a:t>mamga</a:t>
            </a:r>
            <a:r>
              <a:rPr lang="en-GB" dirty="0" smtClean="0"/>
              <a:t> formed, new mountain formed)</a:t>
            </a:r>
          </a:p>
          <a:p>
            <a:pPr marL="514350" indent="-514350">
              <a:buNone/>
            </a:pPr>
            <a:r>
              <a:rPr lang="en-GB" dirty="0" smtClean="0"/>
              <a:t>- You can include diagrams</a:t>
            </a:r>
          </a:p>
          <a:p>
            <a:pPr marL="514350" indent="-51435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5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Earthquakes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Caused by plates sliding past each other</a:t>
            </a:r>
          </a:p>
          <a:p>
            <a:r>
              <a:rPr lang="en-GB" dirty="0" smtClean="0"/>
              <a:t>Produces wave motion on surface and inside of Earth</a:t>
            </a:r>
          </a:p>
          <a:p>
            <a:r>
              <a:rPr lang="en-GB" dirty="0" smtClean="0"/>
              <a:t>Movement of energy through a substance (no transfer of matter)</a:t>
            </a:r>
          </a:p>
          <a:p>
            <a:r>
              <a:rPr lang="en-GB" dirty="0" smtClean="0"/>
              <a:t>Use a seismograph to collect data on earthquakes</a:t>
            </a:r>
          </a:p>
          <a:p>
            <a:r>
              <a:rPr lang="en-GB" dirty="0" smtClean="0"/>
              <a:t>P-waves detected </a:t>
            </a:r>
            <a:r>
              <a:rPr lang="en-GB" b="1" u="sng" dirty="0" smtClean="0"/>
              <a:t>first</a:t>
            </a:r>
            <a:r>
              <a:rPr lang="en-GB" dirty="0" smtClean="0"/>
              <a:t> – primary wave </a:t>
            </a:r>
            <a:r>
              <a:rPr lang="en-GB" b="1" u="sng" dirty="0" smtClean="0"/>
              <a:t>(faster)</a:t>
            </a:r>
          </a:p>
          <a:p>
            <a:r>
              <a:rPr lang="en-GB" dirty="0" smtClean="0"/>
              <a:t>S-waves detected </a:t>
            </a:r>
            <a:r>
              <a:rPr lang="en-GB" b="1" u="sng" dirty="0" smtClean="0"/>
              <a:t>secondly</a:t>
            </a:r>
            <a:r>
              <a:rPr lang="en-GB" dirty="0" smtClean="0"/>
              <a:t> – secondary </a:t>
            </a:r>
            <a:r>
              <a:rPr lang="en-GB" dirty="0" smtClean="0"/>
              <a:t>wave </a:t>
            </a:r>
            <a:r>
              <a:rPr lang="en-GB" b="1" u="sng" dirty="0" smtClean="0"/>
              <a:t>(slower)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P-waves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Longitudinal </a:t>
            </a:r>
          </a:p>
          <a:p>
            <a:r>
              <a:rPr lang="en-GB" dirty="0" smtClean="0"/>
              <a:t>Areas of compression of matter</a:t>
            </a:r>
          </a:p>
          <a:p>
            <a:r>
              <a:rPr lang="en-GB" dirty="0" smtClean="0"/>
              <a:t>Travel through solids and liquids</a:t>
            </a:r>
          </a:p>
          <a:p>
            <a:r>
              <a:rPr lang="en-GB" dirty="0" smtClean="0"/>
              <a:t>Travel faster and are detected first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362200" y="914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  <a:latin typeface="Arial" charset="0"/>
              </a:rPr>
              <a:t>LONGITUDINAL WAVES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Make a longitudinal wave using a spring between two people like this :</a:t>
            </a:r>
            <a:endParaRPr lang="en-GB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762000" y="2590800"/>
          <a:ext cx="7620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12897988" imgH="4180727" progId="">
                  <p:embed/>
                </p:oleObj>
              </mc:Choice>
              <mc:Fallback>
                <p:oleObj name="Image" r:id="rId3" imgW="12897988" imgH="418072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7620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85800" y="46355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What type of energy is the wave transferring?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In which direction is the energy moving?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In which direction is each part of the spring moving? 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6858000" y="4648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kinetic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6629400" y="5334000"/>
            <a:ext cx="990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7239000" y="5867400"/>
            <a:ext cx="1143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1" grpId="0" autoUpdateAnimBg="0"/>
      <p:bldP spid="70663" grpId="0" autoUpdateAnimBg="0"/>
      <p:bldP spid="70664" grpId="0" autoUpdateAnimBg="0"/>
      <p:bldP spid="70665" grpId="0" animBg="1"/>
      <p:bldP spid="706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23528" y="1484784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In longitudinal waves the vibrations are along the same direction as the wave is travelling</a:t>
            </a:r>
            <a:endParaRPr lang="en-GB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2209800" y="3657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rot="-5400000">
            <a:off x="4305300" y="2095500"/>
            <a:ext cx="0" cy="2362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276600" y="25908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660066"/>
                </a:solidFill>
                <a:latin typeface="Arial" charset="0"/>
              </a:rPr>
              <a:t>particle movement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410200" y="37338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660066"/>
                </a:solidFill>
                <a:latin typeface="Arial" charset="0"/>
              </a:rPr>
              <a:t>energy movement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50825" y="436562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When you speak to someone, the air vibrates as a longitudinal wave 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38200" y="5029200"/>
            <a:ext cx="7056438" cy="1295400"/>
            <a:chOff x="384" y="3168"/>
            <a:chExt cx="4445" cy="816"/>
          </a:xfrm>
        </p:grpSpPr>
        <p:graphicFrame>
          <p:nvGraphicFramePr>
            <p:cNvPr id="71692" name="Object 12"/>
            <p:cNvGraphicFramePr>
              <a:graphicFrameLocks noChangeAspect="1"/>
            </p:cNvGraphicFramePr>
            <p:nvPr/>
          </p:nvGraphicFramePr>
          <p:xfrm>
            <a:off x="1152" y="3312"/>
            <a:ext cx="3312" cy="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CorelDRAW" r:id="rId3" imgW="6942960" imgH="1330200" progId="">
                    <p:embed/>
                  </p:oleObj>
                </mc:Choice>
                <mc:Fallback>
                  <p:oleObj name="CorelDRAW" r:id="rId3" imgW="6942960" imgH="13302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312"/>
                          <a:ext cx="3312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0C0C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3" name="Object 13"/>
            <p:cNvGraphicFramePr>
              <a:graphicFrameLocks noChangeAspect="1"/>
            </p:cNvGraphicFramePr>
            <p:nvPr/>
          </p:nvGraphicFramePr>
          <p:xfrm>
            <a:off x="4464" y="3168"/>
            <a:ext cx="36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CorelDRAW" r:id="rId5" imgW="2185200" imgH="4885920" progId="">
                    <p:embed/>
                  </p:oleObj>
                </mc:Choice>
                <mc:Fallback>
                  <p:oleObj name="CorelDRAW" r:id="rId5" imgW="2185200" imgH="488592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168"/>
                          <a:ext cx="36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0C0C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4" name="Object 14"/>
            <p:cNvGraphicFramePr>
              <a:graphicFrameLocks noChangeAspect="1"/>
            </p:cNvGraphicFramePr>
            <p:nvPr/>
          </p:nvGraphicFramePr>
          <p:xfrm>
            <a:off x="384" y="3408"/>
            <a:ext cx="751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CorelDRAW" r:id="rId7" imgW="4764960" imgH="2469960" progId="">
                    <p:embed/>
                  </p:oleObj>
                </mc:Choice>
                <mc:Fallback>
                  <p:oleObj name="CorelDRAW" r:id="rId7" imgW="4764960" imgH="24699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408"/>
                          <a:ext cx="751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362200" y="914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  <a:latin typeface="Arial" charset="0"/>
              </a:rPr>
              <a:t>LONGITUDINAL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utoUpdateAnimBg="0"/>
      <p:bldP spid="71686" grpId="0" animBg="1"/>
      <p:bldP spid="71687" grpId="0" animBg="1"/>
      <p:bldP spid="71688" grpId="0" autoUpdateAnimBg="0"/>
      <p:bldP spid="71689" grpId="0" autoUpdateAnimBg="0"/>
      <p:bldP spid="71690" grpId="0" autoUpdateAnimBg="0"/>
      <p:bldP spid="716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S-waves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Transverse</a:t>
            </a:r>
          </a:p>
          <a:p>
            <a:r>
              <a:rPr lang="en-GB" dirty="0" smtClean="0"/>
              <a:t>Waves travel at right angles</a:t>
            </a:r>
          </a:p>
          <a:p>
            <a:r>
              <a:rPr lang="en-GB" dirty="0" smtClean="0"/>
              <a:t>Travels through solids only</a:t>
            </a:r>
          </a:p>
          <a:p>
            <a:r>
              <a:rPr lang="en-GB" dirty="0" smtClean="0"/>
              <a:t>Travel slower and are detected second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1371600" y="2514600"/>
          <a:ext cx="6629400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3" imgW="9414720" imgH="3066840" progId="">
                  <p:embed/>
                </p:oleObj>
              </mc:Choice>
              <mc:Fallback>
                <p:oleObj name="CorelDRAW" r:id="rId3" imgW="9414720" imgH="3066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6629400" cy="3357563"/>
                      </a:xfrm>
                      <a:prstGeom prst="rect">
                        <a:avLst/>
                      </a:prstGeom>
                      <a:solidFill>
                        <a:srgbClr val="3333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371600" y="4191000"/>
            <a:ext cx="6858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1371600" y="2362200"/>
            <a:ext cx="0" cy="35052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2318084" y="1174449"/>
            <a:ext cx="6216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2"/>
                </a:solidFill>
                <a:latin typeface="Arial" charset="0"/>
              </a:rPr>
              <a:t>Crest / </a:t>
            </a:r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Peak = the distance from one peak of a wave to the next is called the wavelength of the wave, normally measured in metres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7092950" y="37163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" charset="0"/>
              </a:rPr>
              <a:t>Time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32766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" charset="0"/>
              </a:rPr>
              <a:t>Trough</a:t>
            </a:r>
            <a:endParaRPr lang="en-GB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5562600" y="2590800"/>
            <a:ext cx="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rot="10800000" flipV="1">
            <a:off x="3886200" y="4191000"/>
            <a:ext cx="0" cy="1600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5181600" y="3124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Arial" charset="0"/>
              </a:rPr>
              <a:t>a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3505200" y="46021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Arial" charset="0"/>
              </a:rPr>
              <a:t>a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2286000" y="2438400"/>
            <a:ext cx="327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3886200" y="5943600"/>
            <a:ext cx="327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3048000" y="4191000"/>
            <a:ext cx="327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4267200" y="36877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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410200" y="5410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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657600" y="2057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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 rot="-5400000">
            <a:off x="-897731" y="3715544"/>
            <a:ext cx="350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Arial" charset="0"/>
                <a:sym typeface="Symbol" pitchFamily="18" charset="2"/>
              </a:rPr>
              <a:t></a:t>
            </a:r>
            <a:r>
              <a:rPr lang="en-GB">
                <a:solidFill>
                  <a:srgbClr val="FFFF00"/>
                </a:solidFill>
                <a:latin typeface="Arial" charset="0"/>
              </a:rPr>
              <a:t>       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Displacement</a:t>
            </a:r>
            <a:r>
              <a:rPr lang="en-GB">
                <a:solidFill>
                  <a:srgbClr val="FFFF00"/>
                </a:solidFill>
                <a:latin typeface="Arial" charset="0"/>
              </a:rPr>
              <a:t>     </a:t>
            </a:r>
            <a:r>
              <a:rPr lang="en-GB" sz="3600">
                <a:solidFill>
                  <a:schemeClr val="accent2"/>
                </a:solidFill>
                <a:latin typeface="Arial" charset="0"/>
              </a:rPr>
              <a:t>+</a:t>
            </a:r>
            <a:r>
              <a:rPr lang="en-GB">
                <a:solidFill>
                  <a:srgbClr val="FFFF00"/>
                </a:solidFill>
                <a:latin typeface="Arial" charset="0"/>
              </a:rPr>
              <a:t> </a:t>
            </a:r>
            <a:endParaRPr lang="en-GB">
              <a:latin typeface="Arial" charset="0"/>
            </a:endParaRP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0" y="0"/>
            <a:ext cx="7086600" cy="528638"/>
          </a:xfrm>
          <a:prstGeom prst="rect">
            <a:avLst/>
          </a:prstGeom>
          <a:solidFill>
            <a:srgbClr val="0000FF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" charset="0"/>
              </a:rPr>
              <a:t>Waves : Introduction</a:t>
            </a: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2133600" y="685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  <a:latin typeface="Arial" charset="0"/>
              </a:rPr>
              <a:t>TRANSVERSE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/>
      <p:bldP spid="68622" grpId="0" animBg="1"/>
      <p:bldP spid="68624" grpId="0" autoUpdateAnimBg="0"/>
      <p:bldP spid="68626" grpId="0" autoUpdateAnimBg="0"/>
      <p:bldP spid="68627" grpId="0" autoUpdateAnimBg="0"/>
      <p:bldP spid="68629" grpId="0" animBg="1"/>
      <p:bldP spid="68630" grpId="0" animBg="1"/>
      <p:bldP spid="68631" grpId="0" autoUpdateAnimBg="0"/>
      <p:bldP spid="68632" grpId="0" autoUpdateAnimBg="0"/>
      <p:bldP spid="68633" grpId="0" animBg="1"/>
      <p:bldP spid="68634" grpId="0" animBg="1"/>
      <p:bldP spid="68635" grpId="0" animBg="1"/>
      <p:bldP spid="68636" grpId="0" autoUpdateAnimBg="0"/>
      <p:bldP spid="68637" grpId="0" autoUpdateAnimBg="0"/>
      <p:bldP spid="68638" grpId="0" autoUpdateAnimBg="0"/>
      <p:bldP spid="68639" grpId="0" autoUpdateAnimBg="0"/>
      <p:bldP spid="6864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922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Image</vt:lpstr>
      <vt:lpstr>CorelDRAW</vt:lpstr>
      <vt:lpstr>Document</vt:lpstr>
      <vt:lpstr>Earthquakes</vt:lpstr>
      <vt:lpstr>PowerPoint Presentation</vt:lpstr>
      <vt:lpstr>Describe how the following geological processes are caused by the movement of tectonic plates:</vt:lpstr>
      <vt:lpstr>Earthquakes </vt:lpstr>
      <vt:lpstr>P-waves</vt:lpstr>
      <vt:lpstr>PowerPoint Presentation</vt:lpstr>
      <vt:lpstr>PowerPoint Presentation</vt:lpstr>
      <vt:lpstr>S-waves</vt:lpstr>
      <vt:lpstr>PowerPoint Presentation</vt:lpstr>
      <vt:lpstr>Test yourself – answer the following grade C questions!!</vt:lpstr>
      <vt:lpstr>Answers </vt:lpstr>
      <vt:lpstr>Seismic waves</vt:lpstr>
      <vt:lpstr>What can the movement of s and p-waves tell us about the structure of the Earth?</vt:lpstr>
      <vt:lpstr>A* 6 mark question</vt:lpstr>
      <vt:lpstr>PowerPoint Presentation</vt:lpstr>
      <vt:lpstr>PowerPoint Presentation</vt:lpstr>
      <vt:lpstr>PowerPoint Presentation</vt:lpstr>
      <vt:lpstr>Earthquakes </vt:lpstr>
      <vt:lpstr>PowerPoint Presentation</vt:lpstr>
      <vt:lpstr>Wave equation</vt:lpstr>
      <vt:lpstr>Equations you need!!</vt:lpstr>
      <vt:lpstr>PowerPoint Presentation</vt:lpstr>
      <vt:lpstr>PowerPoint Presentation</vt:lpstr>
      <vt:lpstr>Sound travels at 340 m/s and takes 0.2 s to travel the length of the sports hall and  back. How  long was the sports hall?</vt:lpstr>
      <vt:lpstr>PowerPoint Presentation</vt:lpstr>
    </vt:vector>
  </TitlesOfParts>
  <Company>London Borough of Havering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Tectonic plates</dc:title>
  <dc:creator>mmeyers</dc:creator>
  <cp:lastModifiedBy>Michelle Meyers</cp:lastModifiedBy>
  <cp:revision>27</cp:revision>
  <dcterms:created xsi:type="dcterms:W3CDTF">2012-02-02T17:22:01Z</dcterms:created>
  <dcterms:modified xsi:type="dcterms:W3CDTF">2015-02-25T21:06:04Z</dcterms:modified>
</cp:coreProperties>
</file>