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8" r:id="rId9"/>
    <p:sldId id="263" r:id="rId10"/>
    <p:sldId id="264" r:id="rId11"/>
    <p:sldId id="265" r:id="rId12"/>
    <p:sldId id="266" r:id="rId13"/>
    <p:sldId id="267" r:id="rId14"/>
    <p:sldId id="268" r:id="rId15"/>
    <p:sldId id="276" r:id="rId16"/>
    <p:sldId id="277" r:id="rId17"/>
    <p:sldId id="269" r:id="rId18"/>
    <p:sldId id="280" r:id="rId19"/>
    <p:sldId id="270" r:id="rId20"/>
    <p:sldId id="271" r:id="rId21"/>
    <p:sldId id="272" r:id="rId22"/>
    <p:sldId id="273" r:id="rId23"/>
    <p:sldId id="274" r:id="rId24"/>
    <p:sldId id="279" r:id="rId25"/>
    <p:sldId id="27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9002CB0-9CD3-4413-B3FE-C66E197AC0F1}" type="datetimeFigureOut">
              <a:rPr lang="en-GB" smtClean="0"/>
              <a:t>13/06/2014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D2F49-D042-41D4-94EF-9F2FC97B0B69}" type="slidenum">
              <a:rPr lang="en-GB" smtClean="0"/>
              <a:t>‹#›</a:t>
            </a:fld>
            <a:endParaRPr lang="en-GB"/>
          </a:p>
        </p:txBody>
      </p:sp>
    </p:spTree>
    <p:extLst>
      <p:ext uri="{BB962C8B-B14F-4D97-AF65-F5344CB8AC3E}">
        <p14:creationId xmlns:p14="http://schemas.microsoft.com/office/powerpoint/2010/main" val="2872321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002CB0-9CD3-4413-B3FE-C66E197AC0F1}" type="datetimeFigureOut">
              <a:rPr lang="en-GB" smtClean="0"/>
              <a:t>13/06/2014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D2F49-D042-41D4-94EF-9F2FC97B0B69}" type="slidenum">
              <a:rPr lang="en-GB" smtClean="0"/>
              <a:t>‹#›</a:t>
            </a:fld>
            <a:endParaRPr lang="en-GB"/>
          </a:p>
        </p:txBody>
      </p:sp>
    </p:spTree>
    <p:extLst>
      <p:ext uri="{BB962C8B-B14F-4D97-AF65-F5344CB8AC3E}">
        <p14:creationId xmlns:p14="http://schemas.microsoft.com/office/powerpoint/2010/main" val="1594522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002CB0-9CD3-4413-B3FE-C66E197AC0F1}" type="datetimeFigureOut">
              <a:rPr lang="en-GB" smtClean="0"/>
              <a:t>13/06/2014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D2F49-D042-41D4-94EF-9F2FC97B0B69}" type="slidenum">
              <a:rPr lang="en-GB" smtClean="0"/>
              <a:t>‹#›</a:t>
            </a:fld>
            <a:endParaRPr lang="en-GB"/>
          </a:p>
        </p:txBody>
      </p:sp>
    </p:spTree>
    <p:extLst>
      <p:ext uri="{BB962C8B-B14F-4D97-AF65-F5344CB8AC3E}">
        <p14:creationId xmlns:p14="http://schemas.microsoft.com/office/powerpoint/2010/main" val="1302926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002CB0-9CD3-4413-B3FE-C66E197AC0F1}" type="datetimeFigureOut">
              <a:rPr lang="en-GB" smtClean="0"/>
              <a:t>13/06/2014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D2F49-D042-41D4-94EF-9F2FC97B0B69}" type="slidenum">
              <a:rPr lang="en-GB" smtClean="0"/>
              <a:t>‹#›</a:t>
            </a:fld>
            <a:endParaRPr lang="en-GB"/>
          </a:p>
        </p:txBody>
      </p:sp>
    </p:spTree>
    <p:extLst>
      <p:ext uri="{BB962C8B-B14F-4D97-AF65-F5344CB8AC3E}">
        <p14:creationId xmlns:p14="http://schemas.microsoft.com/office/powerpoint/2010/main" val="334462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002CB0-9CD3-4413-B3FE-C66E197AC0F1}" type="datetimeFigureOut">
              <a:rPr lang="en-GB" smtClean="0"/>
              <a:t>13/06/2014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D2F49-D042-41D4-94EF-9F2FC97B0B69}" type="slidenum">
              <a:rPr lang="en-GB" smtClean="0"/>
              <a:t>‹#›</a:t>
            </a:fld>
            <a:endParaRPr lang="en-GB"/>
          </a:p>
        </p:txBody>
      </p:sp>
    </p:spTree>
    <p:extLst>
      <p:ext uri="{BB962C8B-B14F-4D97-AF65-F5344CB8AC3E}">
        <p14:creationId xmlns:p14="http://schemas.microsoft.com/office/powerpoint/2010/main" val="3077379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9002CB0-9CD3-4413-B3FE-C66E197AC0F1}" type="datetimeFigureOut">
              <a:rPr lang="en-GB" smtClean="0"/>
              <a:t>13/06/2014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FD2F49-D042-41D4-94EF-9F2FC97B0B69}" type="slidenum">
              <a:rPr lang="en-GB" smtClean="0"/>
              <a:t>‹#›</a:t>
            </a:fld>
            <a:endParaRPr lang="en-GB"/>
          </a:p>
        </p:txBody>
      </p:sp>
    </p:spTree>
    <p:extLst>
      <p:ext uri="{BB962C8B-B14F-4D97-AF65-F5344CB8AC3E}">
        <p14:creationId xmlns:p14="http://schemas.microsoft.com/office/powerpoint/2010/main" val="3141910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9002CB0-9CD3-4413-B3FE-C66E197AC0F1}" type="datetimeFigureOut">
              <a:rPr lang="en-GB" smtClean="0"/>
              <a:t>13/06/2014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FD2F49-D042-41D4-94EF-9F2FC97B0B69}" type="slidenum">
              <a:rPr lang="en-GB" smtClean="0"/>
              <a:t>‹#›</a:t>
            </a:fld>
            <a:endParaRPr lang="en-GB"/>
          </a:p>
        </p:txBody>
      </p:sp>
    </p:spTree>
    <p:extLst>
      <p:ext uri="{BB962C8B-B14F-4D97-AF65-F5344CB8AC3E}">
        <p14:creationId xmlns:p14="http://schemas.microsoft.com/office/powerpoint/2010/main" val="4024995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9002CB0-9CD3-4413-B3FE-C66E197AC0F1}" type="datetimeFigureOut">
              <a:rPr lang="en-GB" smtClean="0"/>
              <a:t>13/06/2014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FD2F49-D042-41D4-94EF-9F2FC97B0B69}" type="slidenum">
              <a:rPr lang="en-GB" smtClean="0"/>
              <a:t>‹#›</a:t>
            </a:fld>
            <a:endParaRPr lang="en-GB"/>
          </a:p>
        </p:txBody>
      </p:sp>
    </p:spTree>
    <p:extLst>
      <p:ext uri="{BB962C8B-B14F-4D97-AF65-F5344CB8AC3E}">
        <p14:creationId xmlns:p14="http://schemas.microsoft.com/office/powerpoint/2010/main" val="32934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002CB0-9CD3-4413-B3FE-C66E197AC0F1}" type="datetimeFigureOut">
              <a:rPr lang="en-GB" smtClean="0"/>
              <a:t>13/06/2014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FD2F49-D042-41D4-94EF-9F2FC97B0B69}" type="slidenum">
              <a:rPr lang="en-GB" smtClean="0"/>
              <a:t>‹#›</a:t>
            </a:fld>
            <a:endParaRPr lang="en-GB"/>
          </a:p>
        </p:txBody>
      </p:sp>
    </p:spTree>
    <p:extLst>
      <p:ext uri="{BB962C8B-B14F-4D97-AF65-F5344CB8AC3E}">
        <p14:creationId xmlns:p14="http://schemas.microsoft.com/office/powerpoint/2010/main" val="698326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002CB0-9CD3-4413-B3FE-C66E197AC0F1}" type="datetimeFigureOut">
              <a:rPr lang="en-GB" smtClean="0"/>
              <a:t>13/06/2014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FD2F49-D042-41D4-94EF-9F2FC97B0B69}" type="slidenum">
              <a:rPr lang="en-GB" smtClean="0"/>
              <a:t>‹#›</a:t>
            </a:fld>
            <a:endParaRPr lang="en-GB"/>
          </a:p>
        </p:txBody>
      </p:sp>
    </p:spTree>
    <p:extLst>
      <p:ext uri="{BB962C8B-B14F-4D97-AF65-F5344CB8AC3E}">
        <p14:creationId xmlns:p14="http://schemas.microsoft.com/office/powerpoint/2010/main" val="2495320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002CB0-9CD3-4413-B3FE-C66E197AC0F1}" type="datetimeFigureOut">
              <a:rPr lang="en-GB" smtClean="0"/>
              <a:t>13/06/2014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FD2F49-D042-41D4-94EF-9F2FC97B0B69}" type="slidenum">
              <a:rPr lang="en-GB" smtClean="0"/>
              <a:t>‹#›</a:t>
            </a:fld>
            <a:endParaRPr lang="en-GB"/>
          </a:p>
        </p:txBody>
      </p:sp>
    </p:spTree>
    <p:extLst>
      <p:ext uri="{BB962C8B-B14F-4D97-AF65-F5344CB8AC3E}">
        <p14:creationId xmlns:p14="http://schemas.microsoft.com/office/powerpoint/2010/main" val="181669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002CB0-9CD3-4413-B3FE-C66E197AC0F1}" type="datetimeFigureOut">
              <a:rPr lang="en-GB" smtClean="0"/>
              <a:t>13/06/2014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D2F49-D042-41D4-94EF-9F2FC97B0B69}" type="slidenum">
              <a:rPr lang="en-GB" smtClean="0"/>
              <a:t>‹#›</a:t>
            </a:fld>
            <a:endParaRPr lang="en-GB"/>
          </a:p>
        </p:txBody>
      </p:sp>
    </p:spTree>
    <p:extLst>
      <p:ext uri="{BB962C8B-B14F-4D97-AF65-F5344CB8AC3E}">
        <p14:creationId xmlns:p14="http://schemas.microsoft.com/office/powerpoint/2010/main" val="438613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bbc.co.uk/schools/gcsebitesize/science/triple_ocr_21c/further_biology/ecosystems/revision/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bbc.co.uk/schools/gcsebitesize/science/triple_ocr_21c/further_biology/ecosystems/revision/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bbc.co.uk/schools/gcsebitesize/science/triple_ocr_21c/further_biology/ecosystems/revision/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bbc.co.uk/schools/gcsebitesize/science/triple_ocr_21c/further_biology/ecosystems/revision/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bbc.co.uk/schools/gcsebitesize/science/triple_ocr_21c/further_biology/ecosystems/revision/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bbc.co.uk/schools/gcsebitesize/science/triple_ocr_21c/further_biology/ecosystems/revision/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bbc.co.uk/schools/gcsebitesize/science/triple_ocr_21c/further_biology/ecosystems/revision/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bbc.co.uk/schools/gcsebitesize/science/triple_ocr_21c/further_biology/ecosystems/revision/6/"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bbc.co.uk/schools/gcsebitesize/science/triple_ocr_21c/further_biology/ecosystems/revision/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bbc.co.uk/schools/gcsebitesize/science/triple_ocr_21c/further_biology/ecosystems/revision/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bbc.co.uk/schools/gcsebitesize/science/triple_ocr_21c/further_biology/ecosystems/revision/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bbc.co.uk/schools/gcsebitesize/science/triple_ocr_21c/further_biology/ecosystems/revision/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bbc.co.uk/schools/gcsebitesize/science/triple_ocr_21c/further_biology/ecosystems/revision/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Ecosystem revision</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729593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How do humans affect ecosystems?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Humans rely on natural </a:t>
            </a:r>
            <a:r>
              <a:rPr lang="en-GB" dirty="0" smtClean="0">
                <a:hlinkClick r:id="rId2"/>
              </a:rPr>
              <a:t>ecosystems</a:t>
            </a:r>
            <a:r>
              <a:rPr lang="en-GB" dirty="0" smtClean="0"/>
              <a:t> to provide many ‘ecosystem services’- such as </a:t>
            </a:r>
            <a:r>
              <a:rPr lang="en-GB" dirty="0" smtClean="0">
                <a:hlinkClick r:id="rId2"/>
              </a:rPr>
              <a:t>pollination</a:t>
            </a:r>
            <a:r>
              <a:rPr lang="en-GB" dirty="0" smtClean="0"/>
              <a:t> of crops, and cleaning air and water. Humans also rely on ecosystems to provide them with fertile soil, mineral nutrients, fish and </a:t>
            </a:r>
            <a:r>
              <a:rPr lang="en-GB" dirty="0" smtClean="0">
                <a:hlinkClick r:id="rId2"/>
              </a:rPr>
              <a:t>game</a:t>
            </a:r>
            <a:r>
              <a:rPr lang="en-GB" dirty="0" smtClean="0"/>
              <a:t>.</a:t>
            </a:r>
          </a:p>
          <a:p>
            <a:r>
              <a:rPr lang="en-GB" dirty="0" smtClean="0"/>
              <a:t>However, human activities often affect ecosystems in negative ways because human systems are not </a:t>
            </a:r>
            <a:r>
              <a:rPr lang="en-GB" dirty="0" smtClean="0">
                <a:hlinkClick r:id="rId2"/>
              </a:rPr>
              <a:t>closed loop systems</a:t>
            </a:r>
            <a:r>
              <a:rPr lang="en-GB" dirty="0" smtClean="0"/>
              <a:t>.</a:t>
            </a:r>
          </a:p>
          <a:p>
            <a:r>
              <a:rPr lang="en-GB" dirty="0" smtClean="0"/>
              <a:t>Human waste enters other natural ecosystems, where it can cause them to become </a:t>
            </a:r>
            <a:r>
              <a:rPr lang="en-GB" b="1" dirty="0" smtClean="0"/>
              <a:t>unbalanced</a:t>
            </a:r>
            <a:r>
              <a:rPr lang="en-GB" dirty="0" smtClean="0"/>
              <a:t>. Sometimes this waste can build up to harmful levels</a:t>
            </a:r>
          </a:p>
          <a:p>
            <a:endParaRPr lang="en-GB" dirty="0"/>
          </a:p>
        </p:txBody>
      </p:sp>
    </p:spTree>
    <p:extLst>
      <p:ext uri="{BB962C8B-B14F-4D97-AF65-F5344CB8AC3E}">
        <p14:creationId xmlns:p14="http://schemas.microsoft.com/office/powerpoint/2010/main" val="271518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Examples of human waste that can affect ecosystems are:</a:t>
            </a:r>
          </a:p>
          <a:p>
            <a:r>
              <a:rPr lang="en-GB" dirty="0" smtClean="0"/>
              <a:t>household waste</a:t>
            </a:r>
          </a:p>
          <a:p>
            <a:r>
              <a:rPr lang="en-GB" dirty="0" smtClean="0"/>
              <a:t>industrial waste</a:t>
            </a:r>
          </a:p>
          <a:p>
            <a:r>
              <a:rPr lang="en-GB" dirty="0" smtClean="0"/>
              <a:t>agricultural waste</a:t>
            </a:r>
          </a:p>
          <a:p>
            <a:r>
              <a:rPr lang="en-GB" dirty="0" smtClean="0"/>
              <a:t>gases produced when fossil fuels are burned</a:t>
            </a:r>
          </a:p>
          <a:p>
            <a:r>
              <a:rPr lang="en-GB" dirty="0" smtClean="0"/>
              <a:t>Humans sometimes harvest plants and animals from natural ecosystems and this can also unbalance them.</a:t>
            </a:r>
          </a:p>
          <a:p>
            <a:r>
              <a:rPr lang="en-GB" dirty="0" smtClean="0"/>
              <a:t>For example, harvesting timber can lead to soil </a:t>
            </a:r>
            <a:r>
              <a:rPr lang="en-GB" dirty="0" smtClean="0">
                <a:hlinkClick r:id="rId2"/>
              </a:rPr>
              <a:t>erosion</a:t>
            </a:r>
            <a:r>
              <a:rPr lang="en-GB" dirty="0" smtClean="0"/>
              <a:t> and loss of </a:t>
            </a:r>
            <a:r>
              <a:rPr lang="en-GB" dirty="0" smtClean="0">
                <a:hlinkClick r:id="rId2"/>
              </a:rPr>
              <a:t>habitat</a:t>
            </a:r>
            <a:r>
              <a:rPr lang="en-GB" dirty="0" smtClean="0"/>
              <a:t>, while harvesting fish from the oceans can cause </a:t>
            </a:r>
            <a:r>
              <a:rPr lang="en-GB" dirty="0" smtClean="0">
                <a:hlinkClick r:id="rId2"/>
              </a:rPr>
              <a:t>species</a:t>
            </a:r>
            <a:r>
              <a:rPr lang="en-GB" dirty="0" smtClean="0"/>
              <a:t> to become threatened and unbalance </a:t>
            </a:r>
            <a:r>
              <a:rPr lang="en-GB" dirty="0" smtClean="0">
                <a:hlinkClick r:id="rId2"/>
              </a:rPr>
              <a:t>food webs</a:t>
            </a:r>
            <a:r>
              <a:rPr lang="en-GB" dirty="0" smtClean="0"/>
              <a:t>.</a:t>
            </a:r>
          </a:p>
          <a:p>
            <a:endParaRPr lang="en-GB" dirty="0"/>
          </a:p>
        </p:txBody>
      </p:sp>
    </p:spTree>
    <p:extLst>
      <p:ext uri="{BB962C8B-B14F-4D97-AF65-F5344CB8AC3E}">
        <p14:creationId xmlns:p14="http://schemas.microsoft.com/office/powerpoint/2010/main" val="3318747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In some parts of the world, natural vegetation has been removed and replaced with crops for food or the production of fuels (called </a:t>
            </a:r>
            <a:r>
              <a:rPr lang="en-GB" dirty="0" smtClean="0">
                <a:hlinkClick r:id="rId2"/>
              </a:rPr>
              <a:t>‘biofuels’</a:t>
            </a:r>
            <a:r>
              <a:rPr lang="en-GB" dirty="0" smtClean="0"/>
              <a:t>), or by grazing animals.</a:t>
            </a:r>
          </a:p>
          <a:p>
            <a:r>
              <a:rPr lang="en-GB" dirty="0" smtClean="0"/>
              <a:t>As well as destroying the natural habitat and reducing </a:t>
            </a:r>
            <a:r>
              <a:rPr lang="en-GB" dirty="0" smtClean="0">
                <a:hlinkClick r:id="rId2"/>
              </a:rPr>
              <a:t>biodiversity</a:t>
            </a:r>
            <a:r>
              <a:rPr lang="en-GB" dirty="0" smtClean="0"/>
              <a:t>, soil erosion can cause rivers to become silted up (clogged up with </a:t>
            </a:r>
            <a:r>
              <a:rPr lang="en-GB" dirty="0" smtClean="0">
                <a:hlinkClick r:id="rId2"/>
              </a:rPr>
              <a:t>silt</a:t>
            </a:r>
            <a:r>
              <a:rPr lang="en-GB" dirty="0" smtClean="0"/>
              <a:t>), plus the lack of shade and the lack of moisture in the soil can cause desertification (when fertile land turns into relatively lifeless desert).</a:t>
            </a:r>
          </a:p>
          <a:p>
            <a:endParaRPr lang="en-GB" dirty="0"/>
          </a:p>
        </p:txBody>
      </p:sp>
    </p:spTree>
    <p:extLst>
      <p:ext uri="{BB962C8B-B14F-4D97-AF65-F5344CB8AC3E}">
        <p14:creationId xmlns:p14="http://schemas.microsoft.com/office/powerpoint/2010/main" val="2753705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Sustainability and ecosystems</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When humans remove substances or </a:t>
            </a:r>
            <a:r>
              <a:rPr lang="en-GB" dirty="0" smtClean="0">
                <a:hlinkClick r:id="rId2"/>
              </a:rPr>
              <a:t>organisms</a:t>
            </a:r>
            <a:r>
              <a:rPr lang="en-GB" dirty="0" smtClean="0"/>
              <a:t> from an ecosystem, this is only sustainable if the rate at which we remove them is less than or equal to the rate at which they can be replaced by natural processes, such as </a:t>
            </a:r>
            <a:r>
              <a:rPr lang="en-GB" dirty="0" smtClean="0">
                <a:hlinkClick r:id="rId2"/>
              </a:rPr>
              <a:t>reproduction</a:t>
            </a:r>
            <a:r>
              <a:rPr lang="en-GB" dirty="0" smtClean="0"/>
              <a:t>.</a:t>
            </a:r>
          </a:p>
          <a:p>
            <a:r>
              <a:rPr lang="en-GB" dirty="0" smtClean="0"/>
              <a:t>For example, the way in which </a:t>
            </a:r>
            <a:r>
              <a:rPr lang="en-GB" b="1" dirty="0" smtClean="0"/>
              <a:t>crude oil</a:t>
            </a:r>
            <a:r>
              <a:rPr lang="en-GB" dirty="0" smtClean="0"/>
              <a:t> is used is </a:t>
            </a:r>
            <a:r>
              <a:rPr lang="en-GB" b="1" dirty="0" smtClean="0"/>
              <a:t>not sustainable</a:t>
            </a:r>
            <a:r>
              <a:rPr lang="en-GB" dirty="0" smtClean="0"/>
              <a:t> because it takes millions of years to form from the decay of dead organisms.</a:t>
            </a:r>
          </a:p>
          <a:p>
            <a:r>
              <a:rPr lang="en-GB" dirty="0" smtClean="0"/>
              <a:t>We are removing crude oil from underground reservoirs in the crust very quickly. When it is burned, the energy that is released was captured by </a:t>
            </a:r>
            <a:r>
              <a:rPr lang="en-GB" dirty="0" smtClean="0">
                <a:hlinkClick r:id="rId2"/>
              </a:rPr>
              <a:t>photosynthesis</a:t>
            </a:r>
            <a:r>
              <a:rPr lang="en-GB" dirty="0" smtClean="0"/>
              <a:t> millions of years ago when the organisms were alive. </a:t>
            </a:r>
          </a:p>
          <a:p>
            <a:r>
              <a:rPr lang="en-GB" dirty="0" smtClean="0"/>
              <a:t>Energy that was trapped in this way can be called </a:t>
            </a:r>
            <a:r>
              <a:rPr lang="en-GB" b="1" dirty="0" smtClean="0"/>
              <a:t>‘fossil sunlight energy’</a:t>
            </a:r>
            <a:r>
              <a:rPr lang="en-GB" dirty="0" smtClean="0"/>
              <a:t>.</a:t>
            </a:r>
          </a:p>
          <a:p>
            <a:r>
              <a:rPr lang="en-GB" dirty="0" smtClean="0"/>
              <a:t>In a perfect closed loop system, the inputs and outputs of the organisms are balanced - but the system that formed the crude oil no longer actually exists, so the input when crude oil is burned unbalances the present system (it is an ‘extra’ input).</a:t>
            </a:r>
          </a:p>
          <a:p>
            <a:endParaRPr lang="en-GB" dirty="0"/>
          </a:p>
        </p:txBody>
      </p:sp>
    </p:spTree>
    <p:extLst>
      <p:ext uri="{BB962C8B-B14F-4D97-AF65-F5344CB8AC3E}">
        <p14:creationId xmlns:p14="http://schemas.microsoft.com/office/powerpoint/2010/main" val="301415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b="1" dirty="0" smtClean="0"/>
              <a:t>Sustainable</a:t>
            </a:r>
            <a:r>
              <a:rPr lang="en-GB" dirty="0" smtClean="0"/>
              <a:t> development is more likely to be possible if sunlight is used as a primary energy source, for example by using biofuels. A </a:t>
            </a:r>
            <a:r>
              <a:rPr lang="en-GB" dirty="0" smtClean="0">
                <a:hlinkClick r:id="rId2"/>
              </a:rPr>
              <a:t>biofuel</a:t>
            </a:r>
            <a:r>
              <a:rPr lang="en-GB" dirty="0" smtClean="0"/>
              <a:t> is a fuel produced from renewable resources - such as plant </a:t>
            </a:r>
            <a:r>
              <a:rPr lang="en-GB" dirty="0" smtClean="0">
                <a:hlinkClick r:id="rId2"/>
              </a:rPr>
              <a:t>biomass</a:t>
            </a:r>
            <a:r>
              <a:rPr lang="en-GB" dirty="0" smtClean="0"/>
              <a:t> - where the carbon dioxide emitted by burning them is </a:t>
            </a:r>
            <a:r>
              <a:rPr lang="en-GB" b="1" dirty="0" smtClean="0"/>
              <a:t>balanced</a:t>
            </a:r>
            <a:r>
              <a:rPr lang="en-GB" dirty="0" smtClean="0"/>
              <a:t> by the carbon dioxide absorbed by the plants as they grow.</a:t>
            </a:r>
          </a:p>
          <a:p>
            <a:r>
              <a:rPr lang="en-GB" dirty="0" smtClean="0"/>
              <a:t>Fish populations can be preserved if </a:t>
            </a:r>
            <a:r>
              <a:rPr lang="en-GB" dirty="0" smtClean="0">
                <a:hlinkClick r:id="rId2"/>
              </a:rPr>
              <a:t>quotas</a:t>
            </a:r>
            <a:r>
              <a:rPr lang="en-GB" dirty="0" smtClean="0"/>
              <a:t> are observed, which means that each country has an entitlement to catch only a certain number of each type of fish. Some animal populations can be restocked.</a:t>
            </a:r>
          </a:p>
          <a:p>
            <a:endParaRPr lang="en-GB" dirty="0"/>
          </a:p>
        </p:txBody>
      </p:sp>
    </p:spTree>
    <p:extLst>
      <p:ext uri="{BB962C8B-B14F-4D97-AF65-F5344CB8AC3E}">
        <p14:creationId xmlns:p14="http://schemas.microsoft.com/office/powerpoint/2010/main" val="427134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GB" dirty="0" smtClean="0"/>
              <a:t>Hidden uses of oil</a:t>
            </a:r>
            <a:endParaRPr lang="en-GB" dirty="0"/>
          </a:p>
        </p:txBody>
      </p:sp>
      <p:sp>
        <p:nvSpPr>
          <p:cNvPr id="3" name="Content Placeholder 2"/>
          <p:cNvSpPr>
            <a:spLocks noGrp="1"/>
          </p:cNvSpPr>
          <p:nvPr>
            <p:ph idx="1"/>
          </p:nvPr>
        </p:nvSpPr>
        <p:spPr/>
        <p:txBody>
          <a:bodyPr/>
          <a:lstStyle/>
          <a:p>
            <a:pPr marL="0" indent="0">
              <a:buNone/>
            </a:pPr>
            <a:endParaRPr lang="en-GB" dirty="0"/>
          </a:p>
          <a:p>
            <a:pPr marL="0" indent="0">
              <a:buNone/>
            </a:pPr>
            <a:r>
              <a:rPr lang="en-GB" dirty="0" smtClean="0"/>
              <a:t>How is oil used in farming (indirectly or directly).</a:t>
            </a:r>
            <a:endParaRPr lang="en-GB" dirty="0"/>
          </a:p>
        </p:txBody>
      </p:sp>
      <p:pic>
        <p:nvPicPr>
          <p:cNvPr id="2050" name="Picture 2" descr="http://upload.wikimedia.org/wikipedia/commons/1/1e/Claas-lexion-57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3789040"/>
            <a:ext cx="3384376" cy="2538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1856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marL="514350" indent="-514350">
              <a:buAutoNum type="arabicParenR"/>
            </a:pPr>
            <a:r>
              <a:rPr lang="en-GB" dirty="0" smtClean="0"/>
              <a:t>Making pesticides/herbicides/ fertilisers</a:t>
            </a:r>
          </a:p>
          <a:p>
            <a:pPr marL="514350" indent="-514350">
              <a:buAutoNum type="arabicParenR"/>
            </a:pPr>
            <a:r>
              <a:rPr lang="en-GB" dirty="0" smtClean="0"/>
              <a:t>Processing food. </a:t>
            </a:r>
          </a:p>
          <a:p>
            <a:pPr marL="514350" indent="-514350">
              <a:buAutoNum type="arabicParenR"/>
            </a:pPr>
            <a:r>
              <a:rPr lang="en-GB" dirty="0" smtClean="0"/>
              <a:t>Ploughing and planting crops.</a:t>
            </a:r>
          </a:p>
          <a:p>
            <a:pPr marL="514350" indent="-514350">
              <a:buAutoNum type="arabicParenR"/>
            </a:pPr>
            <a:r>
              <a:rPr lang="en-GB" dirty="0" smtClean="0"/>
              <a:t>Distributing products. </a:t>
            </a:r>
          </a:p>
          <a:p>
            <a:pPr marL="514350" indent="-514350">
              <a:buAutoNum type="arabicParenR"/>
            </a:pPr>
            <a:endParaRPr lang="en-GB" dirty="0"/>
          </a:p>
          <a:p>
            <a:pPr marL="514350" indent="-514350">
              <a:buAutoNum type="arabicParenR"/>
            </a:pPr>
            <a:endParaRPr lang="en-GB" dirty="0" smtClean="0">
              <a:solidFill>
                <a:srgbClr val="FF0000"/>
              </a:solidFill>
            </a:endParaRPr>
          </a:p>
          <a:p>
            <a:pPr marL="0" indent="0">
              <a:buNone/>
            </a:pPr>
            <a:r>
              <a:rPr lang="en-GB" dirty="0" smtClean="0">
                <a:solidFill>
                  <a:srgbClr val="FF0000"/>
                </a:solidFill>
              </a:rPr>
              <a:t>Task : Describe what is would be like farming without oil. </a:t>
            </a:r>
          </a:p>
          <a:p>
            <a:pPr marL="0" indent="0">
              <a:buNone/>
            </a:pPr>
            <a:r>
              <a:rPr lang="en-GB" dirty="0" smtClean="0"/>
              <a:t>What is the problem with this?</a:t>
            </a:r>
            <a:endParaRPr lang="en-GB" dirty="0"/>
          </a:p>
        </p:txBody>
      </p:sp>
    </p:spTree>
    <p:extLst>
      <p:ext uri="{BB962C8B-B14F-4D97-AF65-F5344CB8AC3E}">
        <p14:creationId xmlns:p14="http://schemas.microsoft.com/office/powerpoint/2010/main" val="8461342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GB" dirty="0" smtClean="0"/>
              <a:t>Forests can be preserved if the trees are replanted. Sustainable cropping of forests–which involves cutting down selected trees in an area (rather than felling every tree) - can also be adopted to maintain the forest ecosystem.</a:t>
            </a:r>
          </a:p>
          <a:p>
            <a:r>
              <a:rPr lang="en-GB" dirty="0" smtClean="0"/>
              <a:t>Sometimes, there are tensions between conservation efforts and the needs of local communities. For example, even though the process of mining for gold in the Brazilian rainforest damages the natural ecosystem, the people employed as miners still need to earn money to support their families.</a:t>
            </a:r>
          </a:p>
          <a:p>
            <a:endParaRPr lang="en-GB" dirty="0"/>
          </a:p>
        </p:txBody>
      </p:sp>
    </p:spTree>
    <p:extLst>
      <p:ext uri="{BB962C8B-B14F-4D97-AF65-F5344CB8AC3E}">
        <p14:creationId xmlns:p14="http://schemas.microsoft.com/office/powerpoint/2010/main" val="575008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Timber/fish</a:t>
            </a:r>
            <a:endParaRPr lang="en-GB" u="sng" dirty="0"/>
          </a:p>
        </p:txBody>
      </p:sp>
      <p:sp>
        <p:nvSpPr>
          <p:cNvPr id="3" name="Content Placeholder 2"/>
          <p:cNvSpPr>
            <a:spLocks noGrp="1"/>
          </p:cNvSpPr>
          <p:nvPr>
            <p:ph idx="1"/>
          </p:nvPr>
        </p:nvSpPr>
        <p:spPr/>
        <p:txBody>
          <a:bodyPr/>
          <a:lstStyle/>
          <a:p>
            <a:r>
              <a:rPr lang="en-GB" b="1" dirty="0" smtClean="0"/>
              <a:t>How can  the cutting down of trees and the fishing of fish be sustainable?</a:t>
            </a:r>
          </a:p>
          <a:p>
            <a:r>
              <a:rPr lang="en-GB" dirty="0" smtClean="0"/>
              <a:t>Replace felled trees with new</a:t>
            </a:r>
          </a:p>
          <a:p>
            <a:r>
              <a:rPr lang="en-GB" dirty="0" smtClean="0"/>
              <a:t>Only fish to certain quotas</a:t>
            </a:r>
          </a:p>
        </p:txBody>
      </p:sp>
    </p:spTree>
    <p:extLst>
      <p:ext uri="{BB962C8B-B14F-4D97-AF65-F5344CB8AC3E}">
        <p14:creationId xmlns:p14="http://schemas.microsoft.com/office/powerpoint/2010/main" val="1928680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Bioaccumulation</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Bioaccumulation is when </a:t>
            </a:r>
            <a:r>
              <a:rPr lang="en-GB" dirty="0" smtClean="0">
                <a:hlinkClick r:id="rId2"/>
              </a:rPr>
              <a:t>toxins</a:t>
            </a:r>
            <a:r>
              <a:rPr lang="en-GB" dirty="0" smtClean="0"/>
              <a:t> build up in a food chain. The animals at the top of the food chain are affected most severely.</a:t>
            </a:r>
          </a:p>
          <a:p>
            <a:r>
              <a:rPr lang="en-GB" dirty="0" smtClean="0"/>
              <a:t>This is what happens:</a:t>
            </a:r>
          </a:p>
          <a:p>
            <a:r>
              <a:rPr lang="en-GB" dirty="0" smtClean="0"/>
              <a:t>Small amounts of toxic substances - often from human activity - are taken up by plants.</a:t>
            </a:r>
          </a:p>
          <a:p>
            <a:r>
              <a:rPr lang="en-GB" dirty="0" smtClean="0"/>
              <a:t>These plants are eaten by primary consumers.</a:t>
            </a:r>
          </a:p>
          <a:p>
            <a:r>
              <a:rPr lang="en-GB" dirty="0" smtClean="0"/>
              <a:t>The primary consumers are eaten by secondary consumers, and the secondary consumers are eaten by higher level consumers.</a:t>
            </a:r>
          </a:p>
          <a:p>
            <a:r>
              <a:rPr lang="en-GB" dirty="0" smtClean="0"/>
              <a:t>At each stage (trophic level) of the food chain, harmless substances are excreted but the toxins remain in the tissues of the </a:t>
            </a:r>
            <a:r>
              <a:rPr lang="en-GB" dirty="0" smtClean="0">
                <a:hlinkClick r:id="rId2"/>
              </a:rPr>
              <a:t>organisms</a:t>
            </a:r>
            <a:r>
              <a:rPr lang="en-GB" dirty="0" smtClean="0"/>
              <a:t> - so the concentration of toxin becomes most concentrated in the body tissues of the animals at the top of the food chain.</a:t>
            </a:r>
          </a:p>
          <a:p>
            <a:endParaRPr lang="en-GB" dirty="0"/>
          </a:p>
        </p:txBody>
      </p:sp>
    </p:spTree>
    <p:extLst>
      <p:ext uri="{BB962C8B-B14F-4D97-AF65-F5344CB8AC3E}">
        <p14:creationId xmlns:p14="http://schemas.microsoft.com/office/powerpoint/2010/main" val="377547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Closed loop systems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In a perfect </a:t>
            </a:r>
            <a:r>
              <a:rPr lang="en-GB" b="1" dirty="0" smtClean="0"/>
              <a:t>closed loop system</a:t>
            </a:r>
            <a:r>
              <a:rPr lang="en-GB" dirty="0" smtClean="0"/>
              <a:t> no materials enter or leave the system. Waste products from one organism or process are used by another organism or process. It can be said, therefore, that the output from one part of the system becomes the input to another part. </a:t>
            </a:r>
          </a:p>
          <a:p>
            <a:r>
              <a:rPr lang="en-GB" dirty="0" smtClean="0"/>
              <a:t>No </a:t>
            </a:r>
            <a:r>
              <a:rPr lang="en-GB" dirty="0" smtClean="0">
                <a:hlinkClick r:id="rId2"/>
              </a:rPr>
              <a:t>ecosystem</a:t>
            </a:r>
            <a:r>
              <a:rPr lang="en-GB" dirty="0" smtClean="0"/>
              <a:t> can be a perfect closed loop system because some output is always lost, </a:t>
            </a:r>
            <a:r>
              <a:rPr lang="en-GB" dirty="0" err="1" smtClean="0"/>
              <a:t>eg</a:t>
            </a:r>
            <a:r>
              <a:rPr lang="en-GB" dirty="0" smtClean="0"/>
              <a:t> some organisms </a:t>
            </a:r>
            <a:r>
              <a:rPr lang="en-GB" dirty="0" smtClean="0">
                <a:hlinkClick r:id="rId2"/>
              </a:rPr>
              <a:t>migrate</a:t>
            </a:r>
            <a:r>
              <a:rPr lang="en-GB" dirty="0" smtClean="0"/>
              <a:t>, some nutrients are transported away by the wind or by rain and rivers.</a:t>
            </a:r>
          </a:p>
        </p:txBody>
      </p:sp>
    </p:spTree>
    <p:extLst>
      <p:ext uri="{BB962C8B-B14F-4D97-AF65-F5344CB8AC3E}">
        <p14:creationId xmlns:p14="http://schemas.microsoft.com/office/powerpoint/2010/main" val="3235441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DDT</a:t>
            </a:r>
            <a:endParaRPr lang="en-GB" b="1" dirty="0"/>
          </a:p>
        </p:txBody>
      </p:sp>
      <p:sp>
        <p:nvSpPr>
          <p:cNvPr id="3" name="Content Placeholder 2"/>
          <p:cNvSpPr>
            <a:spLocks noGrp="1"/>
          </p:cNvSpPr>
          <p:nvPr>
            <p:ph idx="1"/>
          </p:nvPr>
        </p:nvSpPr>
        <p:spPr/>
        <p:txBody>
          <a:bodyPr/>
          <a:lstStyle/>
          <a:p>
            <a:r>
              <a:rPr lang="en-GB" dirty="0" smtClean="0"/>
              <a:t>An </a:t>
            </a:r>
            <a:r>
              <a:rPr lang="en-GB" b="1" dirty="0" smtClean="0"/>
              <a:t>example of bioaccumulation</a:t>
            </a:r>
            <a:r>
              <a:rPr lang="en-GB" dirty="0" smtClean="0"/>
              <a:t> is the use of </a:t>
            </a:r>
            <a:r>
              <a:rPr lang="en-GB" dirty="0" smtClean="0">
                <a:hlinkClick r:id="rId2"/>
              </a:rPr>
              <a:t>DDT</a:t>
            </a:r>
            <a:r>
              <a:rPr lang="en-GB" dirty="0" smtClean="0"/>
              <a:t> as an </a:t>
            </a:r>
            <a:r>
              <a:rPr lang="en-GB" dirty="0" smtClean="0">
                <a:hlinkClick r:id="rId2"/>
              </a:rPr>
              <a:t>insecticide</a:t>
            </a:r>
            <a:r>
              <a:rPr lang="en-GB" dirty="0" smtClean="0"/>
              <a:t> in the 1950s and 1960s. Birds of prey were badly affected because it made the shells of their eggs very thin, causing them to break easily when the birds tried to incubate them.</a:t>
            </a:r>
            <a:endParaRPr lang="en-GB" dirty="0"/>
          </a:p>
        </p:txBody>
      </p:sp>
    </p:spTree>
    <p:extLst>
      <p:ext uri="{BB962C8B-B14F-4D97-AF65-F5344CB8AC3E}">
        <p14:creationId xmlns:p14="http://schemas.microsoft.com/office/powerpoint/2010/main" val="32214162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pic>
        <p:nvPicPr>
          <p:cNvPr id="2050" name="Picture 2" descr="Food we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052736"/>
            <a:ext cx="7344816" cy="47013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36303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Eutrophication</a:t>
            </a:r>
            <a:endParaRPr lang="en-GB" dirty="0"/>
          </a:p>
        </p:txBody>
      </p:sp>
      <p:sp>
        <p:nvSpPr>
          <p:cNvPr id="3" name="Content Placeholder 2"/>
          <p:cNvSpPr>
            <a:spLocks noGrp="1"/>
          </p:cNvSpPr>
          <p:nvPr>
            <p:ph idx="1"/>
          </p:nvPr>
        </p:nvSpPr>
        <p:spPr/>
        <p:txBody>
          <a:bodyPr/>
          <a:lstStyle/>
          <a:p>
            <a:r>
              <a:rPr lang="en-GB" dirty="0" smtClean="0"/>
              <a:t>When fertilisers are added to farmland in large quantities, plants and animals in nearby rivers and lakes can sometimes be killed, but not by poisoning. The steps in eutrophication are quite complicated.</a:t>
            </a:r>
            <a:endParaRPr lang="en-GB" dirty="0"/>
          </a:p>
        </p:txBody>
      </p:sp>
    </p:spTree>
    <p:extLst>
      <p:ext uri="{BB962C8B-B14F-4D97-AF65-F5344CB8AC3E}">
        <p14:creationId xmlns:p14="http://schemas.microsoft.com/office/powerpoint/2010/main" val="12095895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3074" name="Picture 2" descr="Eutrophic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88640"/>
            <a:ext cx="6480720" cy="6480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42398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Eutrophication</a:t>
            </a:r>
            <a:r>
              <a:rPr lang="en-GB" dirty="0" smtClean="0"/>
              <a:t> </a:t>
            </a:r>
            <a:endParaRPr lang="en-GB" dirty="0"/>
          </a:p>
        </p:txBody>
      </p:sp>
      <p:sp>
        <p:nvSpPr>
          <p:cNvPr id="3" name="Content Placeholder 2"/>
          <p:cNvSpPr>
            <a:spLocks noGrp="1"/>
          </p:cNvSpPr>
          <p:nvPr>
            <p:ph idx="1"/>
          </p:nvPr>
        </p:nvSpPr>
        <p:spPr/>
        <p:txBody>
          <a:bodyPr/>
          <a:lstStyle/>
          <a:p>
            <a:endParaRPr lang="en-GB"/>
          </a:p>
        </p:txBody>
      </p:sp>
      <p:pic>
        <p:nvPicPr>
          <p:cNvPr id="4" name="Picture 2" descr="913832_B7"/>
          <p:cNvPicPr>
            <a:picLocks noChangeAspect="1" noChangeArrowheads="1"/>
          </p:cNvPicPr>
          <p:nvPr/>
        </p:nvPicPr>
        <p:blipFill>
          <a:blip r:embed="rId2" cstate="print"/>
          <a:srcRect/>
          <a:stretch>
            <a:fillRect/>
          </a:stretch>
        </p:blipFill>
        <p:spPr bwMode="auto">
          <a:xfrm>
            <a:off x="250825" y="1916113"/>
            <a:ext cx="8642350" cy="3341687"/>
          </a:xfrm>
          <a:prstGeom prst="rect">
            <a:avLst/>
          </a:prstGeom>
          <a:noFill/>
          <a:ln w="9525">
            <a:noFill/>
            <a:miter lim="800000"/>
            <a:headEnd/>
            <a:tailEnd/>
          </a:ln>
        </p:spPr>
      </p:pic>
    </p:spTree>
    <p:extLst>
      <p:ext uri="{BB962C8B-B14F-4D97-AF65-F5344CB8AC3E}">
        <p14:creationId xmlns:p14="http://schemas.microsoft.com/office/powerpoint/2010/main" val="37708898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Eutrophication video</a:t>
            </a:r>
            <a:endParaRPr lang="en-GB"/>
          </a:p>
        </p:txBody>
      </p:sp>
      <p:sp>
        <p:nvSpPr>
          <p:cNvPr id="3" name="Content Placeholder 2"/>
          <p:cNvSpPr>
            <a:spLocks noGrp="1"/>
          </p:cNvSpPr>
          <p:nvPr>
            <p:ph idx="1"/>
          </p:nvPr>
        </p:nvSpPr>
        <p:spPr/>
        <p:txBody>
          <a:bodyPr/>
          <a:lstStyle/>
          <a:p>
            <a:r>
              <a:rPr lang="en-GB" dirty="0" smtClean="0">
                <a:hlinkClick r:id="rId2"/>
              </a:rPr>
              <a:t>http://www.bbc.co.uk/schools/gcsebitesize/science/triple_ocr_21c/further_biology/ecosystems/revision/6/</a:t>
            </a:r>
            <a:endParaRPr lang="en-GB" dirty="0" smtClean="0"/>
          </a:p>
          <a:p>
            <a:endParaRPr lang="en-GB" dirty="0"/>
          </a:p>
        </p:txBody>
      </p:sp>
    </p:spTree>
    <p:extLst>
      <p:ext uri="{BB962C8B-B14F-4D97-AF65-F5344CB8AC3E}">
        <p14:creationId xmlns:p14="http://schemas.microsoft.com/office/powerpoint/2010/main" val="3592957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Recycling waste products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Within a natural ecosystem, most waste materials are not lost. They can be used as food or reactants for animals, plants and microorganisms.</a:t>
            </a:r>
          </a:p>
          <a:p>
            <a:r>
              <a:rPr lang="en-GB" dirty="0" smtClean="0"/>
              <a:t>Oxygen is a waste product from </a:t>
            </a:r>
            <a:r>
              <a:rPr lang="en-GB" dirty="0" smtClean="0">
                <a:hlinkClick r:id="rId2"/>
              </a:rPr>
              <a:t>photosynthesis</a:t>
            </a:r>
            <a:r>
              <a:rPr lang="en-GB" dirty="0" smtClean="0"/>
              <a:t>. It is used in </a:t>
            </a:r>
            <a:r>
              <a:rPr lang="en-GB" dirty="0" smtClean="0">
                <a:hlinkClick r:id="rId2"/>
              </a:rPr>
              <a:t>respiration</a:t>
            </a:r>
            <a:r>
              <a:rPr lang="en-GB" dirty="0" smtClean="0"/>
              <a:t>.</a:t>
            </a:r>
          </a:p>
          <a:p>
            <a:r>
              <a:rPr lang="en-GB" dirty="0" smtClean="0"/>
              <a:t>Carbon dioxide is a waste product from respiration. It is used in photosynthesis.</a:t>
            </a:r>
          </a:p>
          <a:p>
            <a:r>
              <a:rPr lang="en-GB" dirty="0" smtClean="0"/>
              <a:t>Dead organic matter (</a:t>
            </a:r>
            <a:r>
              <a:rPr lang="en-GB" dirty="0" err="1" smtClean="0"/>
              <a:t>eg</a:t>
            </a:r>
            <a:r>
              <a:rPr lang="en-GB" dirty="0" smtClean="0"/>
              <a:t> fallen leaves, fruits, flowers, faeces, remains of bodies) is used directly as food or processed into useful nutrients by </a:t>
            </a:r>
            <a:r>
              <a:rPr lang="en-GB" dirty="0" smtClean="0">
                <a:hlinkClick r:id="rId2"/>
              </a:rPr>
              <a:t>microorganisms</a:t>
            </a:r>
            <a:r>
              <a:rPr lang="en-GB" dirty="0" smtClean="0"/>
              <a:t>. These microorganisms use digestive enzymes to break down complex molecules into simpler nutrients.</a:t>
            </a:r>
          </a:p>
          <a:p>
            <a:endParaRPr lang="en-GB" dirty="0"/>
          </a:p>
        </p:txBody>
      </p:sp>
    </p:spTree>
    <p:extLst>
      <p:ext uri="{BB962C8B-B14F-4D97-AF65-F5344CB8AC3E}">
        <p14:creationId xmlns:p14="http://schemas.microsoft.com/office/powerpoint/2010/main" val="2403603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Closed loop system</a:t>
            </a:r>
            <a:endParaRPr lang="en-GB" dirty="0"/>
          </a:p>
        </p:txBody>
      </p:sp>
      <p:sp>
        <p:nvSpPr>
          <p:cNvPr id="3" name="Content Placeholder 2"/>
          <p:cNvSpPr>
            <a:spLocks noGrp="1"/>
          </p:cNvSpPr>
          <p:nvPr>
            <p:ph idx="1"/>
          </p:nvPr>
        </p:nvSpPr>
        <p:spPr/>
        <p:txBody>
          <a:bodyPr/>
          <a:lstStyle/>
          <a:p>
            <a:endParaRPr lang="en-GB"/>
          </a:p>
        </p:txBody>
      </p:sp>
      <p:pic>
        <p:nvPicPr>
          <p:cNvPr id="1026" name="Picture 2" descr="The carbon cyc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700808"/>
            <a:ext cx="7296811"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9720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88640"/>
            <a:ext cx="8229600" cy="85998"/>
          </a:xfrm>
        </p:spPr>
        <p:txBody>
          <a:bodyPr>
            <a:normAutofit fontScale="90000"/>
          </a:bodyPr>
          <a:lstStyle/>
          <a:p>
            <a:endParaRPr lang="en-GB" dirty="0"/>
          </a:p>
        </p:txBody>
      </p:sp>
      <p:sp>
        <p:nvSpPr>
          <p:cNvPr id="3" name="Content Placeholder 2"/>
          <p:cNvSpPr>
            <a:spLocks noGrp="1"/>
          </p:cNvSpPr>
          <p:nvPr>
            <p:ph idx="1"/>
          </p:nvPr>
        </p:nvSpPr>
        <p:spPr>
          <a:xfrm>
            <a:off x="457200" y="476672"/>
            <a:ext cx="8229600" cy="5649491"/>
          </a:xfrm>
        </p:spPr>
        <p:txBody>
          <a:bodyPr>
            <a:normAutofit fontScale="77500" lnSpcReduction="20000"/>
          </a:bodyPr>
          <a:lstStyle/>
          <a:p>
            <a:r>
              <a:rPr lang="en-GB" dirty="0" smtClean="0"/>
              <a:t>There is only a certain amount of carbon on Earth. This carbon is cycled through a number of stages where it exists in different forms. For example:</a:t>
            </a:r>
          </a:p>
          <a:p>
            <a:r>
              <a:rPr lang="en-GB" dirty="0" smtClean="0"/>
              <a:t>Carbon exists in the atmosphere as carbon dioxide. This can be taken out of the atmosphere by the process of </a:t>
            </a:r>
            <a:r>
              <a:rPr lang="en-GB" b="1" dirty="0" smtClean="0"/>
              <a:t>photosynthesis</a:t>
            </a:r>
            <a:r>
              <a:rPr lang="en-GB" dirty="0" smtClean="0"/>
              <a:t> - the carbon then becoming part of glucose molecules.</a:t>
            </a:r>
          </a:p>
          <a:p>
            <a:r>
              <a:rPr lang="en-GB" dirty="0" smtClean="0"/>
              <a:t>These glucose molecules are then broken down during respiration. The process of </a:t>
            </a:r>
            <a:r>
              <a:rPr lang="en-GB" b="1" dirty="0" smtClean="0"/>
              <a:t>respiration</a:t>
            </a:r>
            <a:r>
              <a:rPr lang="en-GB" dirty="0" smtClean="0"/>
              <a:t> releases carbon back into the atmosphere as carbon dioxide. </a:t>
            </a:r>
          </a:p>
          <a:p>
            <a:r>
              <a:rPr lang="en-GB" dirty="0" smtClean="0"/>
              <a:t>Carbon dioxide could also be released into the atmosphere by </a:t>
            </a:r>
            <a:r>
              <a:rPr lang="en-GB" b="1" dirty="0" smtClean="0"/>
              <a:t>combustion of wood and fossil fuels</a:t>
            </a:r>
            <a:r>
              <a:rPr lang="en-GB" dirty="0" smtClean="0"/>
              <a:t>.</a:t>
            </a:r>
          </a:p>
          <a:p>
            <a:r>
              <a:rPr lang="en-GB" dirty="0" smtClean="0"/>
              <a:t>Microorganisms and some animals feed on dead organic matter. The carbon then becomes part of these microorganisms. This process is known as </a:t>
            </a:r>
            <a:r>
              <a:rPr lang="en-GB" b="1" dirty="0" smtClean="0"/>
              <a:t>decomposition</a:t>
            </a:r>
            <a:r>
              <a:rPr lang="en-GB" dirty="0" smtClean="0"/>
              <a:t>, the carbon has become part of new organisms in the system</a:t>
            </a:r>
          </a:p>
          <a:p>
            <a:endParaRPr lang="en-GB" dirty="0"/>
          </a:p>
        </p:txBody>
      </p:sp>
    </p:spTree>
    <p:extLst>
      <p:ext uri="{BB962C8B-B14F-4D97-AF65-F5344CB8AC3E}">
        <p14:creationId xmlns:p14="http://schemas.microsoft.com/office/powerpoint/2010/main" val="204819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Reproductive strategies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Different organisms have very different approaches to achieving successful </a:t>
            </a:r>
            <a:r>
              <a:rPr lang="en-GB" dirty="0" smtClean="0">
                <a:hlinkClick r:id="rId2"/>
              </a:rPr>
              <a:t>reproduction</a:t>
            </a:r>
            <a:r>
              <a:rPr lang="en-GB" dirty="0" smtClean="0"/>
              <a:t>.</a:t>
            </a:r>
          </a:p>
          <a:p>
            <a:r>
              <a:rPr lang="en-GB" dirty="0" smtClean="0"/>
              <a:t>For example, mammals produce a very small number of </a:t>
            </a:r>
            <a:r>
              <a:rPr lang="en-GB" dirty="0" smtClean="0">
                <a:hlinkClick r:id="rId2"/>
              </a:rPr>
              <a:t>eggs</a:t>
            </a:r>
            <a:r>
              <a:rPr lang="en-GB" dirty="0" smtClean="0"/>
              <a:t> but millions of </a:t>
            </a:r>
            <a:r>
              <a:rPr lang="en-GB" dirty="0" smtClean="0">
                <a:hlinkClick r:id="rId2"/>
              </a:rPr>
              <a:t>sperm</a:t>
            </a:r>
            <a:r>
              <a:rPr lang="en-GB" dirty="0" smtClean="0"/>
              <a:t>. This makes sense because the fertilised egg develops inside the female, so there is a greater chance of it surviving.</a:t>
            </a:r>
          </a:p>
          <a:p>
            <a:r>
              <a:rPr lang="en-GB" dirty="0" smtClean="0"/>
              <a:t>On the other hand, fish and </a:t>
            </a:r>
            <a:r>
              <a:rPr lang="en-GB" dirty="0" smtClean="0">
                <a:hlinkClick r:id="rId2"/>
              </a:rPr>
              <a:t>amphibians</a:t>
            </a:r>
            <a:r>
              <a:rPr lang="en-GB" dirty="0" smtClean="0"/>
              <a:t> produce large numbers of eggs because fertilisation takes place outside the body and the fertilised eggs are rarely cared for by the adults.</a:t>
            </a:r>
          </a:p>
          <a:p>
            <a:endParaRPr lang="en-GB" dirty="0"/>
          </a:p>
        </p:txBody>
      </p:sp>
    </p:spTree>
    <p:extLst>
      <p:ext uri="{BB962C8B-B14F-4D97-AF65-F5344CB8AC3E}">
        <p14:creationId xmlns:p14="http://schemas.microsoft.com/office/powerpoint/2010/main" val="42216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When organisms produce large numbers of reproductive cells (such as pollen, sperm and eggs) or reproductive structures (such as flowers and fruit), these ensure that reproduction is likely to be successful.</a:t>
            </a:r>
          </a:p>
          <a:p>
            <a:r>
              <a:rPr lang="en-GB" dirty="0" smtClean="0"/>
              <a:t>The unsuccessful cells and structures are recycled into the </a:t>
            </a:r>
            <a:r>
              <a:rPr lang="en-GB" dirty="0" smtClean="0">
                <a:hlinkClick r:id="rId2"/>
              </a:rPr>
              <a:t>ecosystem</a:t>
            </a:r>
            <a:r>
              <a:rPr lang="en-GB" dirty="0" smtClean="0"/>
              <a:t>. They are usually used as nutrients for animals or </a:t>
            </a:r>
            <a:r>
              <a:rPr lang="en-GB" dirty="0" smtClean="0">
                <a:hlinkClick r:id="rId2"/>
              </a:rPr>
              <a:t>microorganisms</a:t>
            </a:r>
            <a:r>
              <a:rPr lang="en-GB" dirty="0" smtClean="0"/>
              <a:t>.</a:t>
            </a:r>
            <a:endParaRPr lang="en-GB" dirty="0"/>
          </a:p>
        </p:txBody>
      </p:sp>
    </p:spTree>
    <p:extLst>
      <p:ext uri="{BB962C8B-B14F-4D97-AF65-F5344CB8AC3E}">
        <p14:creationId xmlns:p14="http://schemas.microsoft.com/office/powerpoint/2010/main" val="116710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Ecosystem services</a:t>
            </a:r>
            <a:endParaRPr lang="en-GB" dirty="0"/>
          </a:p>
        </p:txBody>
      </p:sp>
      <p:sp>
        <p:nvSpPr>
          <p:cNvPr id="3" name="Content Placeholder 2"/>
          <p:cNvSpPr>
            <a:spLocks noGrp="1"/>
          </p:cNvSpPr>
          <p:nvPr>
            <p:ph idx="1"/>
          </p:nvPr>
        </p:nvSpPr>
        <p:spPr/>
        <p:txBody>
          <a:bodyPr/>
          <a:lstStyle/>
          <a:p>
            <a:r>
              <a:rPr lang="en-GB" dirty="0" smtClean="0"/>
              <a:t>air, water, soil, minerals, pollination, fish, game, decomposers. </a:t>
            </a:r>
          </a:p>
          <a:p>
            <a:endParaRPr lang="en-GB" dirty="0"/>
          </a:p>
        </p:txBody>
      </p:sp>
    </p:spTree>
    <p:extLst>
      <p:ext uri="{BB962C8B-B14F-4D97-AF65-F5344CB8AC3E}">
        <p14:creationId xmlns:p14="http://schemas.microsoft.com/office/powerpoint/2010/main" val="3427606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importance of vegetation</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Vegetation is an </a:t>
            </a:r>
            <a:r>
              <a:rPr lang="en-GB" b="1" dirty="0" smtClean="0"/>
              <a:t>essential part</a:t>
            </a:r>
            <a:r>
              <a:rPr lang="en-GB" dirty="0" smtClean="0"/>
              <a:t> of many </a:t>
            </a:r>
            <a:r>
              <a:rPr lang="en-GB" dirty="0" smtClean="0">
                <a:hlinkClick r:id="rId2"/>
              </a:rPr>
              <a:t>ecosystems</a:t>
            </a:r>
            <a:r>
              <a:rPr lang="en-GB" dirty="0" smtClean="0"/>
              <a:t>. There are a number of reasons for this. </a:t>
            </a:r>
          </a:p>
          <a:p>
            <a:r>
              <a:rPr lang="en-GB" dirty="0" smtClean="0"/>
              <a:t>One of the key reasons involves the process of </a:t>
            </a:r>
            <a:r>
              <a:rPr lang="en-GB" dirty="0" smtClean="0">
                <a:hlinkClick r:id="rId2"/>
              </a:rPr>
              <a:t>photosynthesis</a:t>
            </a:r>
            <a:r>
              <a:rPr lang="en-GB" dirty="0" smtClean="0"/>
              <a:t> – that is, when plants use the energy from sunlight to convert water and carbon dioxide into glucose and oxygen. Both </a:t>
            </a:r>
            <a:r>
              <a:rPr lang="en-GB" dirty="0" smtClean="0">
                <a:hlinkClick r:id="rId2"/>
              </a:rPr>
              <a:t>glucose</a:t>
            </a:r>
            <a:r>
              <a:rPr lang="en-GB" dirty="0" smtClean="0"/>
              <a:t> and oxygen are essential for animals</a:t>
            </a:r>
          </a:p>
          <a:p>
            <a:r>
              <a:rPr lang="en-GB" dirty="0" smtClean="0"/>
              <a:t>Other reasons why vegetation is so important in many ecosystems include the facts that:</a:t>
            </a:r>
          </a:p>
          <a:p>
            <a:r>
              <a:rPr lang="en-GB" dirty="0" smtClean="0"/>
              <a:t>Roots help to stabilise the soil – preventing it from being </a:t>
            </a:r>
            <a:r>
              <a:rPr lang="en-GB" dirty="0" smtClean="0">
                <a:hlinkClick r:id="rId2"/>
              </a:rPr>
              <a:t>eroded</a:t>
            </a:r>
            <a:r>
              <a:rPr lang="en-GB" dirty="0" smtClean="0"/>
              <a:t> by heavy rain (especially in rainforests). Vegetation also reduces soil erosion since foliage protects the soil from direct rainfall.</a:t>
            </a:r>
          </a:p>
          <a:p>
            <a:r>
              <a:rPr lang="en-GB" dirty="0" smtClean="0"/>
              <a:t>Trees provide shade from the sun and help to </a:t>
            </a:r>
            <a:r>
              <a:rPr lang="en-GB" dirty="0" smtClean="0">
                <a:hlinkClick r:id="rId2"/>
              </a:rPr>
              <a:t>insulate</a:t>
            </a:r>
            <a:r>
              <a:rPr lang="en-GB" dirty="0" smtClean="0"/>
              <a:t> the forest floor at night – therefore stabilising the temperature.</a:t>
            </a:r>
          </a:p>
          <a:p>
            <a:r>
              <a:rPr lang="en-GB" dirty="0" smtClean="0">
                <a:hlinkClick r:id="rId2"/>
              </a:rPr>
              <a:t>Transpiration</a:t>
            </a:r>
            <a:r>
              <a:rPr lang="en-GB" dirty="0" smtClean="0"/>
              <a:t> from trees helps to promote cloud formation.</a:t>
            </a:r>
          </a:p>
          <a:p>
            <a:endParaRPr lang="en-GB" dirty="0"/>
          </a:p>
        </p:txBody>
      </p:sp>
    </p:spTree>
    <p:extLst>
      <p:ext uri="{BB962C8B-B14F-4D97-AF65-F5344CB8AC3E}">
        <p14:creationId xmlns:p14="http://schemas.microsoft.com/office/powerpoint/2010/main" val="300979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1551</Words>
  <Application>Microsoft Office PowerPoint</Application>
  <PresentationFormat>On-screen Show (4:3)</PresentationFormat>
  <Paragraphs>82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Ecosystem revision</vt:lpstr>
      <vt:lpstr>Closed loop systems</vt:lpstr>
      <vt:lpstr>Recycling waste products</vt:lpstr>
      <vt:lpstr>Closed loop system</vt:lpstr>
      <vt:lpstr>PowerPoint Presentation</vt:lpstr>
      <vt:lpstr>Reproductive strategies</vt:lpstr>
      <vt:lpstr>PowerPoint Presentation</vt:lpstr>
      <vt:lpstr>Ecosystem services</vt:lpstr>
      <vt:lpstr>The importance of vegetation</vt:lpstr>
      <vt:lpstr>How do humans affect ecosystems?</vt:lpstr>
      <vt:lpstr>PowerPoint Presentation</vt:lpstr>
      <vt:lpstr>PowerPoint Presentation</vt:lpstr>
      <vt:lpstr>Sustainability and ecosystems</vt:lpstr>
      <vt:lpstr>PowerPoint Presentation</vt:lpstr>
      <vt:lpstr>Hidden uses of oil</vt:lpstr>
      <vt:lpstr>PowerPoint Presentation</vt:lpstr>
      <vt:lpstr>PowerPoint Presentation</vt:lpstr>
      <vt:lpstr>Timber/fish</vt:lpstr>
      <vt:lpstr>Bioaccumulation</vt:lpstr>
      <vt:lpstr>DDT</vt:lpstr>
      <vt:lpstr>PowerPoint Presentation</vt:lpstr>
      <vt:lpstr>Eutrophication</vt:lpstr>
      <vt:lpstr>PowerPoint Presentation</vt:lpstr>
      <vt:lpstr>Eutrophication </vt:lpstr>
      <vt:lpstr>Eutrophication video</vt:lpstr>
    </vt:vector>
  </TitlesOfParts>
  <Company>Sanders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Meyers</dc:creator>
  <cp:lastModifiedBy>Michelle Meyers</cp:lastModifiedBy>
  <cp:revision>9</cp:revision>
  <dcterms:created xsi:type="dcterms:W3CDTF">2014-06-12T16:04:10Z</dcterms:created>
  <dcterms:modified xsi:type="dcterms:W3CDTF">2014-06-13T09:00:08Z</dcterms:modified>
</cp:coreProperties>
</file>