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66" r:id="rId7"/>
    <p:sldId id="260" r:id="rId8"/>
    <p:sldId id="259" r:id="rId9"/>
    <p:sldId id="262" r:id="rId10"/>
    <p:sldId id="264" r:id="rId11"/>
    <p:sldId id="271" r:id="rId12"/>
    <p:sldId id="261" r:id="rId13"/>
    <p:sldId id="263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6FF-59E5-48DE-BA9C-F4480E5F42B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EA37-C37B-4F80-B464-D95240D61E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6FF-59E5-48DE-BA9C-F4480E5F42B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EA37-C37B-4F80-B464-D95240D61E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6FF-59E5-48DE-BA9C-F4480E5F42B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EA37-C37B-4F80-B464-D95240D61E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6FF-59E5-48DE-BA9C-F4480E5F42B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EA37-C37B-4F80-B464-D95240D61E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6FF-59E5-48DE-BA9C-F4480E5F42B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EA37-C37B-4F80-B464-D95240D61E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6FF-59E5-48DE-BA9C-F4480E5F42B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EA37-C37B-4F80-B464-D95240D61E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6FF-59E5-48DE-BA9C-F4480E5F42B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EA37-C37B-4F80-B464-D95240D61E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6FF-59E5-48DE-BA9C-F4480E5F42B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EA37-C37B-4F80-B464-D95240D61E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6FF-59E5-48DE-BA9C-F4480E5F42B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EA37-C37B-4F80-B464-D95240D61E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6FF-59E5-48DE-BA9C-F4480E5F42B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EA37-C37B-4F80-B464-D95240D61E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B6FF-59E5-48DE-BA9C-F4480E5F42B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EA37-C37B-4F80-B464-D95240D61E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6B6FF-59E5-48DE-BA9C-F4480E5F42B4}" type="datetimeFigureOut">
              <a:rPr lang="en-GB" smtClean="0"/>
              <a:pPr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EA37-C37B-4F80-B464-D95240D61E8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ADH and Epidemiological </a:t>
            </a:r>
            <a:r>
              <a:rPr lang="en-GB" dirty="0" smtClean="0"/>
              <a:t>studies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L.O: Answer a 6 mark question on ADH</a:t>
            </a:r>
          </a:p>
          <a:p>
            <a:r>
              <a:rPr lang="en-GB" dirty="0" smtClean="0"/>
              <a:t> Explain the effects of alcohol and ecstasy on the release of ADH</a:t>
            </a:r>
          </a:p>
          <a:p>
            <a:r>
              <a:rPr lang="en-GB" dirty="0" smtClean="0"/>
              <a:t>Explain </a:t>
            </a:r>
            <a:r>
              <a:rPr lang="en-GB" dirty="0" smtClean="0"/>
              <a:t>correlation and cause using a 6 mark question</a:t>
            </a:r>
          </a:p>
          <a:p>
            <a:r>
              <a:rPr lang="en-GB" dirty="0" smtClean="0"/>
              <a:t>Consider the impact of an epidemiological study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801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147248" cy="6336704"/>
          </a:xfrm>
        </p:spPr>
        <p:txBody>
          <a:bodyPr>
            <a:normAutofit fontScale="70000" lnSpcReduction="20000"/>
          </a:bodyPr>
          <a:lstStyle/>
          <a:p>
            <a:r>
              <a:rPr lang="en-GB" sz="3800" b="1" dirty="0" smtClean="0"/>
              <a:t>that watching TV (the factor) causes heart disease (the outcome) </a:t>
            </a:r>
          </a:p>
          <a:p>
            <a:endParaRPr lang="en-GB" sz="3800" b="1" dirty="0" smtClean="0"/>
          </a:p>
          <a:p>
            <a:r>
              <a:rPr lang="en-GB" sz="3800" b="1" dirty="0" smtClean="0"/>
              <a:t> idea that the factor might increase the probability of the outcome, but does not necessarily lead to it (does not make it certain to happen) </a:t>
            </a:r>
          </a:p>
          <a:p>
            <a:pPr>
              <a:buNone/>
            </a:pPr>
            <a:endParaRPr lang="en-GB" sz="3800" b="1" dirty="0" smtClean="0"/>
          </a:p>
          <a:p>
            <a:r>
              <a:rPr lang="en-GB" sz="3800" b="1" dirty="0" smtClean="0"/>
              <a:t>Idea that watching TV means that Toby is inactive and this may increase the probability</a:t>
            </a:r>
          </a:p>
          <a:p>
            <a:endParaRPr lang="en-GB" sz="3800" b="1" dirty="0" smtClean="0"/>
          </a:p>
          <a:p>
            <a:r>
              <a:rPr lang="en-GB" sz="3800" b="1" dirty="0" smtClean="0"/>
              <a:t>idea that other factor(s) may be just as important, or more important  e.g. </a:t>
            </a:r>
          </a:p>
          <a:p>
            <a:endParaRPr lang="en-GB" sz="3800" b="1" dirty="0" smtClean="0"/>
          </a:p>
          <a:p>
            <a:r>
              <a:rPr lang="en-GB" sz="3800" b="1" dirty="0" smtClean="0"/>
              <a:t>Toby might be able to / need to change other factors (to lower his risk of developing heart disease) </a:t>
            </a:r>
          </a:p>
          <a:p>
            <a:endParaRPr lang="en-GB" sz="3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examples of other factors: </a:t>
            </a:r>
          </a:p>
          <a:p>
            <a:endParaRPr lang="en-GB" b="1" dirty="0" smtClean="0"/>
          </a:p>
          <a:p>
            <a:r>
              <a:rPr lang="en-GB" b="1" dirty="0" smtClean="0"/>
              <a:t> genetic factors / family history of disease </a:t>
            </a:r>
          </a:p>
          <a:p>
            <a:endParaRPr lang="en-GB" b="1" dirty="0" smtClean="0"/>
          </a:p>
          <a:p>
            <a:r>
              <a:rPr lang="en-GB" b="1" dirty="0" smtClean="0"/>
              <a:t>lifestyle factors, e.g. lack of exercise, poor/fatty diet, stress, smoking / excessive nicotine, drinking / excessive alcohol /high blood pressure/ high cholesterol</a:t>
            </a:r>
          </a:p>
          <a:p>
            <a:endParaRPr lang="en-GB" b="1" dirty="0" smtClean="0"/>
          </a:p>
          <a:p>
            <a:r>
              <a:rPr lang="en-GB" b="1" dirty="0" smtClean="0"/>
              <a:t>accept economic factors if linked to poor diet etc. 	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Epidemiological studies</a:t>
            </a:r>
            <a:br>
              <a:rPr lang="en-GB" smtClean="0"/>
            </a:b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 smtClean="0"/>
              <a:t>Study </a:t>
            </a:r>
            <a:r>
              <a:rPr lang="en-GB" dirty="0"/>
              <a:t>of the patterns of disease and the factors that affect them</a:t>
            </a:r>
          </a:p>
          <a:p>
            <a:pPr lvl="0"/>
            <a:r>
              <a:rPr lang="en-GB" dirty="0"/>
              <a:t>Help to identify lifestyle risk factors</a:t>
            </a:r>
          </a:p>
          <a:p>
            <a:pPr lvl="0"/>
            <a:r>
              <a:rPr lang="en-GB" dirty="0"/>
              <a:t>Study a group of people who all died from heart disease and look for similarities in their lifestyle that may be linked to heart disease e.g. smokers </a:t>
            </a:r>
          </a:p>
          <a:p>
            <a:pPr lvl="0"/>
            <a:r>
              <a:rPr lang="en-GB" dirty="0"/>
              <a:t>Can also use studies to look at genetic factors, if you know enough about the genetic make-up of affected individuals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an article....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Explaining epidemiological studies</a:t>
            </a:r>
          </a:p>
          <a:p>
            <a:r>
              <a:rPr lang="en-GB" dirty="0" smtClean="0"/>
              <a:t>Considering how to identify quality research</a:t>
            </a:r>
          </a:p>
          <a:p>
            <a:r>
              <a:rPr lang="en-GB" dirty="0" smtClean="0"/>
              <a:t>Outlining the BRHS study</a:t>
            </a:r>
          </a:p>
          <a:p>
            <a:r>
              <a:rPr lang="en-GB" dirty="0" smtClean="0"/>
              <a:t>Factors discovered from this study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 useful do you think the study was to improve our understanding of the link between certain factors and heart disease?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/>
          <a:lstStyle/>
          <a:p>
            <a:r>
              <a:rPr lang="en-GB" dirty="0" smtClean="0"/>
              <a:t>Circulatory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Blood vessels:</a:t>
            </a:r>
          </a:p>
          <a:p>
            <a:r>
              <a:rPr lang="en-GB" u="sng" dirty="0" smtClean="0">
                <a:solidFill>
                  <a:schemeClr val="tx2">
                    <a:lumMod val="75000"/>
                  </a:schemeClr>
                </a:solidFill>
              </a:rPr>
              <a:t>Artery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:	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large muscular wall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small “lumen”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high pressure</a:t>
            </a:r>
          </a:p>
          <a:p>
            <a:r>
              <a:rPr lang="en-GB" u="sng" dirty="0" smtClean="0">
                <a:solidFill>
                  <a:schemeClr val="tx2">
                    <a:lumMod val="75000"/>
                  </a:schemeClr>
                </a:solidFill>
              </a:rPr>
              <a:t>Vein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:	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thin muscular wall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large lumen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low pressure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valves – prevent backflow</a:t>
            </a:r>
          </a:p>
          <a:p>
            <a:pPr>
              <a:buNone/>
            </a:pPr>
            <a:r>
              <a:rPr lang="en-GB" u="sng" dirty="0" smtClean="0">
                <a:solidFill>
                  <a:schemeClr val="tx2">
                    <a:lumMod val="75000"/>
                  </a:schemeClr>
                </a:solidFill>
              </a:rPr>
              <a:t>Capillary: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1 cell thick – maximise diffusion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Connects</a:t>
            </a:r>
            <a:r>
              <a:rPr lang="en-GB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blood vessels to cells</a:t>
            </a:r>
            <a:endParaRPr lang="en-GB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r>
              <a:rPr lang="en-GB" u="sng" dirty="0" smtClean="0"/>
              <a:t>Veins</a:t>
            </a:r>
            <a:r>
              <a:rPr lang="en-GB" dirty="0" smtClean="0"/>
              <a:t> – deoxygenated blood – into heart</a:t>
            </a:r>
          </a:p>
          <a:p>
            <a:r>
              <a:rPr lang="en-GB" u="sng" dirty="0" smtClean="0"/>
              <a:t>Arteries </a:t>
            </a:r>
            <a:r>
              <a:rPr lang="en-GB" dirty="0" smtClean="0"/>
              <a:t>– oxygenated blood – away from heart</a:t>
            </a:r>
          </a:p>
          <a:p>
            <a:r>
              <a:rPr lang="en-GB" u="sng" dirty="0" smtClean="0"/>
              <a:t>Double pump </a:t>
            </a:r>
            <a:r>
              <a:rPr lang="en-GB" dirty="0" smtClean="0"/>
              <a:t>– pump blood to body and to lungs – provides extra pressure for blood to get to lungs</a:t>
            </a:r>
          </a:p>
          <a:p>
            <a:r>
              <a:rPr lang="en-GB" u="sng" dirty="0" smtClean="0"/>
              <a:t>Heart rate </a:t>
            </a:r>
            <a:r>
              <a:rPr lang="en-GB" dirty="0" smtClean="0"/>
              <a:t>– no. of beats per minute – calculate using pulse rate – pulse of artery</a:t>
            </a:r>
          </a:p>
          <a:p>
            <a:r>
              <a:rPr lang="en-GB" u="sng" dirty="0" smtClean="0"/>
              <a:t>Blood pressure</a:t>
            </a:r>
            <a:r>
              <a:rPr lang="en-GB" dirty="0" smtClean="0"/>
              <a:t> – pressure of blood on arterial wall – 2 values – higher value is when heart is </a:t>
            </a:r>
            <a:r>
              <a:rPr lang="en-GB" dirty="0" err="1" smtClean="0"/>
              <a:t>cotracting</a:t>
            </a:r>
            <a:r>
              <a:rPr lang="en-GB" dirty="0" smtClean="0"/>
              <a:t>, lower value is when heart is relaxing. Have a range of blood pressure values as people differ</a:t>
            </a:r>
          </a:p>
          <a:p>
            <a:endParaRPr lang="en-GB" u="sng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High blood pressure – fatty deposits block arterial lumen – heart has to force  blood under higher pressure – can cause heart attack</a:t>
            </a:r>
          </a:p>
          <a:p>
            <a:r>
              <a:rPr lang="en-GB" b="1" u="sng" dirty="0" smtClean="0"/>
              <a:t>Heart disease</a:t>
            </a:r>
          </a:p>
          <a:p>
            <a:r>
              <a:rPr lang="en-GB" u="sng" dirty="0" smtClean="0"/>
              <a:t>Stress – </a:t>
            </a:r>
            <a:r>
              <a:rPr lang="en-GB" dirty="0" smtClean="0"/>
              <a:t>raises blood pressure</a:t>
            </a:r>
          </a:p>
          <a:p>
            <a:r>
              <a:rPr lang="en-GB" dirty="0" smtClean="0"/>
              <a:t>Diet – high fat diet causes high cholesterol – fatty deposits in arteries – can break away and form blood clots, can block </a:t>
            </a:r>
            <a:r>
              <a:rPr lang="en-GB" b="1" dirty="0" smtClean="0"/>
              <a:t>coronary artery</a:t>
            </a:r>
            <a:r>
              <a:rPr lang="en-GB" dirty="0" smtClean="0"/>
              <a:t> and starve heart of oxygen</a:t>
            </a:r>
          </a:p>
          <a:p>
            <a:r>
              <a:rPr lang="en-GB" u="sng" dirty="0" smtClean="0"/>
              <a:t>Alcohol </a:t>
            </a:r>
            <a:r>
              <a:rPr lang="en-GB" dirty="0" smtClean="0"/>
              <a:t>– raise blood pressure</a:t>
            </a:r>
          </a:p>
          <a:p>
            <a:r>
              <a:rPr lang="en-GB" u="sng" dirty="0" smtClean="0"/>
              <a:t>Illegal drugs </a:t>
            </a:r>
            <a:r>
              <a:rPr lang="en-GB" dirty="0" smtClean="0"/>
              <a:t>– raise heart rate</a:t>
            </a:r>
          </a:p>
          <a:p>
            <a:r>
              <a:rPr lang="en-GB" u="sng" dirty="0" smtClean="0"/>
              <a:t>Smoking</a:t>
            </a:r>
            <a:r>
              <a:rPr lang="en-GB" dirty="0" smtClean="0"/>
              <a:t> – nicotine – raises heart rate and CO – starves heart of oxygen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GB" u="sng" dirty="0" smtClean="0"/>
              <a:t>Exercise </a:t>
            </a:r>
            <a:r>
              <a:rPr lang="en-GB" dirty="0" smtClean="0"/>
              <a:t>– reduces risk of heart disease</a:t>
            </a:r>
          </a:p>
          <a:p>
            <a:r>
              <a:rPr lang="en-GB" u="sng" dirty="0" smtClean="0"/>
              <a:t>Healthy diet </a:t>
            </a:r>
            <a:r>
              <a:rPr lang="en-GB" dirty="0" smtClean="0"/>
              <a:t>- reduces risk of heart disease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are you more likely to develop heart disease in an industrialised country (e.g. UK), compared to a non-industrialised country?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Correlation and cause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/>
              <a:t>Correlation is a relationship between factors</a:t>
            </a:r>
          </a:p>
          <a:p>
            <a:pPr lvl="0"/>
            <a:r>
              <a:rPr lang="en-GB" dirty="0"/>
              <a:t>Factors may affect an outcome</a:t>
            </a:r>
          </a:p>
          <a:p>
            <a:pPr lvl="0"/>
            <a:r>
              <a:rPr lang="en-GB" dirty="0"/>
              <a:t>E.g. Smoking and lung cancer</a:t>
            </a:r>
          </a:p>
          <a:p>
            <a:pPr lvl="0"/>
            <a:r>
              <a:rPr lang="en-GB" dirty="0"/>
              <a:t>Studies are carried out to see if there is a relationship between a factor and an outcome</a:t>
            </a:r>
          </a:p>
          <a:p>
            <a:pPr lvl="0"/>
            <a:r>
              <a:rPr lang="en-GB" dirty="0"/>
              <a:t>If an outcome happens when a factor is there, but not when  it isn’t, scientists say there’s a correlation</a:t>
            </a:r>
          </a:p>
          <a:p>
            <a:pPr lvl="0"/>
            <a:r>
              <a:rPr lang="en-GB" dirty="0"/>
              <a:t>A correlation doesn’t prove one </a:t>
            </a:r>
            <a:r>
              <a:rPr lang="en-GB" dirty="0" smtClean="0"/>
              <a:t>factor </a:t>
            </a:r>
            <a:r>
              <a:rPr lang="en-GB" u="sng" dirty="0"/>
              <a:t>causes</a:t>
            </a:r>
            <a:r>
              <a:rPr lang="en-GB" dirty="0"/>
              <a:t> </a:t>
            </a:r>
            <a:r>
              <a:rPr lang="en-GB" dirty="0" smtClean="0"/>
              <a:t>an outcome</a:t>
            </a:r>
            <a:endParaRPr lang="en-GB" dirty="0"/>
          </a:p>
          <a:p>
            <a:pPr lvl="0"/>
            <a:r>
              <a:rPr lang="en-GB" dirty="0"/>
              <a:t>Correlation and cause not fully accepted until the underlying mechanism of cause is discovered e.g. smoking</a:t>
            </a:r>
          </a:p>
          <a:p>
            <a:pPr lvl="0"/>
            <a:r>
              <a:rPr lang="en-GB" dirty="0"/>
              <a:t>There might be another hidden factor that's affecting them both</a:t>
            </a:r>
          </a:p>
          <a:p>
            <a:pPr lvl="0"/>
            <a:r>
              <a:rPr lang="en-GB" dirty="0"/>
              <a:t>Maths e.g</a:t>
            </a:r>
            <a:r>
              <a:rPr lang="en-GB" dirty="0" smtClean="0"/>
              <a:t>. Having big feet means you will be better at Maths</a:t>
            </a:r>
            <a:endParaRPr lang="en-GB" dirty="0"/>
          </a:p>
          <a:p>
            <a:pPr lvl="0"/>
            <a:r>
              <a:rPr lang="en-GB" dirty="0"/>
              <a:t>Why is there a correlation between living in an industrialised country and an increased risk of heart disease?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Heart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Mind map</a:t>
            </a:r>
          </a:p>
          <a:p>
            <a:r>
              <a:rPr lang="en-GB" dirty="0" smtClean="0"/>
              <a:t>All factors you can associate with this term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 mark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Toby reads an article that says that if you watch TV every day you will get heart disease.</a:t>
            </a:r>
          </a:p>
          <a:p>
            <a:r>
              <a:rPr lang="en-GB" dirty="0" smtClean="0"/>
              <a:t> It says that there is a correlation between the amount of time you spend watching TV and the risk of dying from heart disease.</a:t>
            </a:r>
          </a:p>
          <a:p>
            <a:r>
              <a:rPr lang="en-GB" dirty="0" smtClean="0"/>
              <a:t>He decides to stop watching TV because he believes it will cause heart disease. </a:t>
            </a:r>
          </a:p>
          <a:p>
            <a:r>
              <a:rPr lang="en-GB" dirty="0" smtClean="0"/>
              <a:t>What advice would you give Toby about this? </a:t>
            </a:r>
          </a:p>
          <a:p>
            <a:pPr>
              <a:buNone/>
            </a:pPr>
            <a:endParaRPr lang="en-GB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740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ADH and Epidemiological studies</vt:lpstr>
      <vt:lpstr>Circulatory system</vt:lpstr>
      <vt:lpstr>Slide 3</vt:lpstr>
      <vt:lpstr>Slide 4</vt:lpstr>
      <vt:lpstr>Slide 5</vt:lpstr>
      <vt:lpstr>Key question</vt:lpstr>
      <vt:lpstr>Correlation and cause</vt:lpstr>
      <vt:lpstr>Heart disease</vt:lpstr>
      <vt:lpstr>6 mark question</vt:lpstr>
      <vt:lpstr>Slide 10</vt:lpstr>
      <vt:lpstr>Slide 11</vt:lpstr>
      <vt:lpstr>Epidemiological studies </vt:lpstr>
      <vt:lpstr>Write an article.... </vt:lpstr>
      <vt:lpstr>Evaluate 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Epidemiological studies</dc:title>
  <dc:creator>mmeyers</dc:creator>
  <cp:lastModifiedBy>mmeyers</cp:lastModifiedBy>
  <cp:revision>21</cp:revision>
  <dcterms:created xsi:type="dcterms:W3CDTF">2012-10-25T17:26:08Z</dcterms:created>
  <dcterms:modified xsi:type="dcterms:W3CDTF">2013-12-03T14:04:09Z</dcterms:modified>
</cp:coreProperties>
</file>