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p:scale>
          <a:sx n="83" d="100"/>
          <a:sy n="83" d="100"/>
        </p:scale>
        <p:origin x="-222"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3/31/2015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2262" y="327455"/>
            <a:ext cx="8915399" cy="1340708"/>
          </a:xfrm>
        </p:spPr>
        <p:txBody>
          <a:bodyPr/>
          <a:lstStyle/>
          <a:p>
            <a:r>
              <a:rPr lang="en-GB" dirty="0" smtClean="0"/>
              <a:t>Mining for Salt</a:t>
            </a:r>
            <a:endParaRPr lang="en-GB" dirty="0"/>
          </a:p>
        </p:txBody>
      </p:sp>
      <p:sp>
        <p:nvSpPr>
          <p:cNvPr id="3" name="Subtitle 2"/>
          <p:cNvSpPr>
            <a:spLocks noGrp="1"/>
          </p:cNvSpPr>
          <p:nvPr>
            <p:ph type="subTitle" idx="1"/>
          </p:nvPr>
        </p:nvSpPr>
        <p:spPr>
          <a:xfrm>
            <a:off x="1921948" y="1890584"/>
            <a:ext cx="8915399" cy="3768811"/>
          </a:xfrm>
        </p:spPr>
        <p:txBody>
          <a:bodyPr>
            <a:normAutofit/>
          </a:bodyPr>
          <a:lstStyle/>
          <a:p>
            <a:r>
              <a:rPr lang="en-GB" dirty="0"/>
              <a:t>1. understand the importance of salt (sodium chloride) for the food industry, as a source of</a:t>
            </a:r>
          </a:p>
          <a:p>
            <a:r>
              <a:rPr lang="en-GB" dirty="0"/>
              <a:t>chemicals and to treat roads in winter</a:t>
            </a:r>
          </a:p>
          <a:p>
            <a:r>
              <a:rPr lang="en-GB" dirty="0"/>
              <a:t>2. recall that salt can be obtained from the sea or from underground salt deposits</a:t>
            </a:r>
          </a:p>
          <a:p>
            <a:r>
              <a:rPr lang="en-GB" dirty="0"/>
              <a:t>3. understand how underground salt can be obtained by mining, or by solution in water</a:t>
            </a:r>
          </a:p>
          <a:p>
            <a:r>
              <a:rPr lang="en-GB" dirty="0"/>
              <a:t>4. understand why the method used to obtain salt may depend on how the salt is to be used</a:t>
            </a:r>
          </a:p>
          <a:p>
            <a:r>
              <a:rPr lang="en-GB" dirty="0"/>
              <a:t>5. understand how the methods of obtaining salt can have an impact on the environment</a:t>
            </a:r>
          </a:p>
          <a:p>
            <a:endParaRPr lang="en-GB" dirty="0"/>
          </a:p>
        </p:txBody>
      </p:sp>
    </p:spTree>
    <p:extLst>
      <p:ext uri="{BB962C8B-B14F-4D97-AF65-F5344CB8AC3E}">
        <p14:creationId xmlns:p14="http://schemas.microsoft.com/office/powerpoint/2010/main" val="1617270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5687" y="0"/>
            <a:ext cx="8911687" cy="1280890"/>
          </a:xfrm>
        </p:spPr>
        <p:txBody>
          <a:bodyPr/>
          <a:lstStyle/>
          <a:p>
            <a:r>
              <a:rPr lang="en-GB" dirty="0" smtClean="0"/>
              <a:t>Example Answer</a:t>
            </a:r>
            <a:endParaRPr lang="en-GB" dirty="0"/>
          </a:p>
        </p:txBody>
      </p:sp>
      <p:sp>
        <p:nvSpPr>
          <p:cNvPr id="3" name="Content Placeholder 2"/>
          <p:cNvSpPr>
            <a:spLocks noGrp="1"/>
          </p:cNvSpPr>
          <p:nvPr>
            <p:ph idx="1"/>
          </p:nvPr>
        </p:nvSpPr>
        <p:spPr>
          <a:xfrm>
            <a:off x="1612183" y="1156570"/>
            <a:ext cx="8915400" cy="3777622"/>
          </a:xfrm>
        </p:spPr>
        <p:txBody>
          <a:bodyPr/>
          <a:lstStyle/>
          <a:p>
            <a:pPr marL="0" indent="0">
              <a:buNone/>
            </a:pPr>
            <a:r>
              <a:rPr lang="en-GB" dirty="0"/>
              <a:t>I have chosen to discuss the rock salt and solution mining methods of salt extraction.</a:t>
            </a:r>
          </a:p>
          <a:p>
            <a:pPr marL="0" indent="0">
              <a:buNone/>
            </a:pPr>
            <a:r>
              <a:rPr lang="en-GB" dirty="0"/>
              <a:t>When rock salt is mined it is extracted as an impure solid which contains insoluble impurities. These cannot be easily removed so this form of salt is used on roads in winter where pure salt is not needed.</a:t>
            </a:r>
          </a:p>
          <a:p>
            <a:pPr marL="0" indent="0">
              <a:buNone/>
            </a:pPr>
            <a:r>
              <a:rPr lang="en-GB" dirty="0"/>
              <a:t>In solution mining the salt is removed by water. Water is pumped to the rock underground where only the sodium chloride dissolves leaving other impurities like clay behind. This produces a pure salt solution called brine. This can then be used as a precursor to make other chemicals. </a:t>
            </a:r>
          </a:p>
          <a:p>
            <a:pPr marL="0" indent="0">
              <a:buNone/>
            </a:pPr>
            <a:r>
              <a:rPr lang="en-GB" dirty="0"/>
              <a:t>I think that solution mining is the best way of extracting salt as it produces a pure salt solution, whereas mining it does not. </a:t>
            </a:r>
          </a:p>
          <a:p>
            <a:endParaRPr lang="en-GB" dirty="0"/>
          </a:p>
        </p:txBody>
      </p:sp>
    </p:spTree>
    <p:extLst>
      <p:ext uri="{BB962C8B-B14F-4D97-AF65-F5344CB8AC3E}">
        <p14:creationId xmlns:p14="http://schemas.microsoft.com/office/powerpoint/2010/main" val="447604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0244" y="0"/>
            <a:ext cx="8911687" cy="1280890"/>
          </a:xfrm>
        </p:spPr>
        <p:txBody>
          <a:bodyPr/>
          <a:lstStyle/>
          <a:p>
            <a:r>
              <a:rPr lang="en-GB" dirty="0" smtClean="0"/>
              <a:t>Mining for Rock Salt</a:t>
            </a:r>
            <a:endParaRPr lang="en-GB" dirty="0"/>
          </a:p>
        </p:txBody>
      </p:sp>
      <p:sp>
        <p:nvSpPr>
          <p:cNvPr id="3" name="Content Placeholder 2"/>
          <p:cNvSpPr>
            <a:spLocks noGrp="1"/>
          </p:cNvSpPr>
          <p:nvPr>
            <p:ph idx="1"/>
          </p:nvPr>
        </p:nvSpPr>
        <p:spPr>
          <a:xfrm>
            <a:off x="1687169" y="749643"/>
            <a:ext cx="8915400" cy="182056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a:lstStyle/>
          <a:p>
            <a:pPr marL="0" indent="0">
              <a:buNone/>
            </a:pPr>
            <a:r>
              <a:rPr lang="en-GB" dirty="0"/>
              <a:t>Large earth moving equipment is used to extract rock salt. This method of extraction leaves the salt with insoluble impurities such as reddish </a:t>
            </a:r>
            <a:r>
              <a:rPr lang="en-GB" dirty="0" smtClean="0"/>
              <a:t>clay. The clay is insoluble and cannot be removed easily. </a:t>
            </a:r>
            <a:r>
              <a:rPr lang="en-GB" dirty="0"/>
              <a:t>This kind of salt is used to put on roads during freezing weather and does not need to be pure</a:t>
            </a:r>
            <a:r>
              <a:rPr lang="en-GB" dirty="0" smtClean="0"/>
              <a:t>. </a:t>
            </a:r>
            <a:endParaRPr lang="en-GB" dirty="0"/>
          </a:p>
        </p:txBody>
      </p:sp>
      <p:pic>
        <p:nvPicPr>
          <p:cNvPr id="4" name="Picture 3" descr="913814_C3H_PH_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691" y="2758832"/>
            <a:ext cx="4120807" cy="39940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5" name="TextBox 4"/>
          <p:cNvSpPr txBox="1"/>
          <p:nvPr/>
        </p:nvSpPr>
        <p:spPr>
          <a:xfrm>
            <a:off x="5214551" y="2809070"/>
            <a:ext cx="6017741" cy="1021556"/>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dirty="0" smtClean="0"/>
              <a:t>Questions</a:t>
            </a:r>
          </a:p>
          <a:p>
            <a:pPr marL="342900" indent="-342900">
              <a:buAutoNum type="arabicPeriod"/>
            </a:pPr>
            <a:r>
              <a:rPr lang="en-GB" dirty="0" smtClean="0"/>
              <a:t>What is rock salt mainly used for?</a:t>
            </a:r>
          </a:p>
          <a:p>
            <a:pPr marL="342900" indent="-342900">
              <a:buAutoNum type="arabicPeriod"/>
            </a:pPr>
            <a:r>
              <a:rPr lang="en-GB" dirty="0" smtClean="0"/>
              <a:t>What is a major disadvantage of mining for salt?</a:t>
            </a:r>
            <a:endParaRPr lang="en-GB" dirty="0"/>
          </a:p>
        </p:txBody>
      </p:sp>
      <p:sp>
        <p:nvSpPr>
          <p:cNvPr id="6" name="TextBox 5"/>
          <p:cNvSpPr txBox="1"/>
          <p:nvPr/>
        </p:nvSpPr>
        <p:spPr>
          <a:xfrm>
            <a:off x="5214550" y="4069491"/>
            <a:ext cx="6017741" cy="1328023"/>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dirty="0" smtClean="0"/>
              <a:t>Answers</a:t>
            </a:r>
          </a:p>
          <a:p>
            <a:pPr marL="342900" indent="-342900">
              <a:buAutoNum type="arabicPeriod"/>
            </a:pPr>
            <a:r>
              <a:rPr lang="en-GB" dirty="0" smtClean="0"/>
              <a:t>Melting ice on roads in winter</a:t>
            </a:r>
          </a:p>
          <a:p>
            <a:pPr marL="342900" indent="-342900">
              <a:buAutoNum type="arabicPeriod"/>
            </a:pPr>
            <a:r>
              <a:rPr lang="en-GB" dirty="0" smtClean="0"/>
              <a:t>It is impure and contains clay which cannot be removed easily.</a:t>
            </a:r>
            <a:endParaRPr lang="en-GB" dirty="0"/>
          </a:p>
        </p:txBody>
      </p:sp>
    </p:spTree>
    <p:extLst>
      <p:ext uri="{BB962C8B-B14F-4D97-AF65-F5344CB8AC3E}">
        <p14:creationId xmlns:p14="http://schemas.microsoft.com/office/powerpoint/2010/main" val="346654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6168" y="0"/>
            <a:ext cx="8911687" cy="1280890"/>
          </a:xfrm>
        </p:spPr>
        <p:txBody>
          <a:bodyPr/>
          <a:lstStyle/>
          <a:p>
            <a:r>
              <a:rPr lang="en-GB" dirty="0" smtClean="0"/>
              <a:t>Solution Mining</a:t>
            </a:r>
            <a:endParaRPr lang="en-GB" dirty="0"/>
          </a:p>
        </p:txBody>
      </p:sp>
      <p:sp>
        <p:nvSpPr>
          <p:cNvPr id="3" name="Content Placeholder 2"/>
          <p:cNvSpPr>
            <a:spLocks noGrp="1"/>
          </p:cNvSpPr>
          <p:nvPr>
            <p:ph idx="1"/>
          </p:nvPr>
        </p:nvSpPr>
        <p:spPr>
          <a:xfrm>
            <a:off x="1662455" y="640445"/>
            <a:ext cx="8915400" cy="1907059"/>
          </a:xfrm>
          <a:prstGeom prst="roundRect">
            <a:avLst/>
          </a:prstGeom>
        </p:spPr>
        <p:style>
          <a:lnRef idx="3">
            <a:schemeClr val="lt1"/>
          </a:lnRef>
          <a:fillRef idx="1">
            <a:schemeClr val="accent2"/>
          </a:fillRef>
          <a:effectRef idx="1">
            <a:schemeClr val="accent2"/>
          </a:effectRef>
          <a:fontRef idx="minor">
            <a:schemeClr val="lt1"/>
          </a:fontRef>
        </p:style>
        <p:txBody>
          <a:bodyPr>
            <a:normAutofit fontScale="92500" lnSpcReduction="20000"/>
          </a:bodyPr>
          <a:lstStyle/>
          <a:p>
            <a:pPr marL="0" indent="0">
              <a:buNone/>
            </a:pPr>
            <a:r>
              <a:rPr lang="en-GB" dirty="0" smtClean="0"/>
              <a:t>When </a:t>
            </a:r>
            <a:r>
              <a:rPr lang="en-GB" dirty="0"/>
              <a:t>pure salt for industrial purposes is needed a different method is used. Water is forced down a borehole into rock. The salt dissolves making a solution of brine and this solution is withdrawn to the surface and pumped to a purification plant. Water is evaporated from the brine under a range of pressures making the process more efficient. The salt crystallises and is separated from any remaining brine by filtering or using a centrifuge</a:t>
            </a:r>
            <a:r>
              <a:rPr lang="en-GB" dirty="0" smtClean="0"/>
              <a:t>. Salt solutions are used to make other chemicals in industry</a:t>
            </a:r>
            <a:endParaRPr lang="en-GB" dirty="0"/>
          </a:p>
        </p:txBody>
      </p:sp>
      <p:pic>
        <p:nvPicPr>
          <p:cNvPr id="4" name="Picture 3" descr="913814_C3H_AW_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242" y="2650322"/>
            <a:ext cx="4610958" cy="4034589"/>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a:extLst/>
        </p:spPr>
      </p:pic>
      <p:sp>
        <p:nvSpPr>
          <p:cNvPr id="5" name="TextBox 4"/>
          <p:cNvSpPr txBox="1"/>
          <p:nvPr/>
        </p:nvSpPr>
        <p:spPr>
          <a:xfrm>
            <a:off x="5708821" y="2833783"/>
            <a:ext cx="6017741" cy="1328023"/>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dirty="0" smtClean="0"/>
              <a:t>Questions</a:t>
            </a:r>
          </a:p>
          <a:p>
            <a:pPr marL="342900" indent="-342900">
              <a:buAutoNum type="arabicPeriod"/>
            </a:pPr>
            <a:r>
              <a:rPr lang="en-GB" dirty="0" smtClean="0"/>
              <a:t>What is salt solution used for?</a:t>
            </a:r>
          </a:p>
          <a:p>
            <a:pPr marL="342900" indent="-342900">
              <a:buAutoNum type="arabicPeriod"/>
            </a:pPr>
            <a:r>
              <a:rPr lang="en-GB" dirty="0" smtClean="0"/>
              <a:t>How does water remove salt from the rocky deposits?</a:t>
            </a:r>
            <a:endParaRPr lang="en-GB" dirty="0"/>
          </a:p>
        </p:txBody>
      </p:sp>
      <p:sp>
        <p:nvSpPr>
          <p:cNvPr id="6" name="TextBox 5"/>
          <p:cNvSpPr txBox="1"/>
          <p:nvPr/>
        </p:nvSpPr>
        <p:spPr>
          <a:xfrm>
            <a:off x="5708820" y="4409000"/>
            <a:ext cx="6017741" cy="1328023"/>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dirty="0" smtClean="0"/>
              <a:t>Answers</a:t>
            </a:r>
          </a:p>
          <a:p>
            <a:pPr marL="342900" indent="-342900">
              <a:buAutoNum type="arabicPeriod"/>
            </a:pPr>
            <a:r>
              <a:rPr lang="en-GB" dirty="0" smtClean="0"/>
              <a:t>To make other chemicals</a:t>
            </a:r>
          </a:p>
          <a:p>
            <a:pPr marL="342900" indent="-342900">
              <a:buAutoNum type="arabicPeriod"/>
            </a:pPr>
            <a:r>
              <a:rPr lang="en-GB" dirty="0" smtClean="0"/>
              <a:t>Salt is soluble and so dissolves in the water and is pumped to the surface</a:t>
            </a:r>
            <a:endParaRPr lang="en-GB" dirty="0"/>
          </a:p>
        </p:txBody>
      </p:sp>
    </p:spTree>
    <p:extLst>
      <p:ext uri="{BB962C8B-B14F-4D97-AF65-F5344CB8AC3E}">
        <p14:creationId xmlns:p14="http://schemas.microsoft.com/office/powerpoint/2010/main" val="410644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3811" y="179266"/>
            <a:ext cx="8911687" cy="1280890"/>
          </a:xfrm>
        </p:spPr>
        <p:txBody>
          <a:bodyPr/>
          <a:lstStyle/>
          <a:p>
            <a:r>
              <a:rPr lang="en-GB" dirty="0" smtClean="0"/>
              <a:t>Environmental Impacts</a:t>
            </a:r>
            <a:endParaRPr lang="en-GB" dirty="0"/>
          </a:p>
        </p:txBody>
      </p:sp>
      <p:sp>
        <p:nvSpPr>
          <p:cNvPr id="3" name="Content Placeholder 2"/>
          <p:cNvSpPr>
            <a:spLocks noGrp="1"/>
          </p:cNvSpPr>
          <p:nvPr>
            <p:ph idx="1"/>
          </p:nvPr>
        </p:nvSpPr>
        <p:spPr>
          <a:xfrm>
            <a:off x="1996088" y="959708"/>
            <a:ext cx="8915400" cy="1882346"/>
          </a:xfrm>
          <a:prstGeom prst="roundRect">
            <a:avLst/>
          </a:prstGeom>
        </p:spPr>
        <p:style>
          <a:lnRef idx="0">
            <a:schemeClr val="accent4"/>
          </a:lnRef>
          <a:fillRef idx="3">
            <a:schemeClr val="accent4"/>
          </a:fillRef>
          <a:effectRef idx="3">
            <a:schemeClr val="accent4"/>
          </a:effectRef>
          <a:fontRef idx="minor">
            <a:schemeClr val="lt1"/>
          </a:fontRef>
        </p:style>
        <p:txBody>
          <a:bodyPr/>
          <a:lstStyle/>
          <a:p>
            <a:pPr marL="0" indent="0">
              <a:buNone/>
            </a:pPr>
            <a:r>
              <a:rPr lang="en-GB" dirty="0"/>
              <a:t>Extracting salt in solution can create large underground caverns. This can lead to bedrock collapsing and as a consequence, cause the lowering of the Earth’s surface. This is known as </a:t>
            </a:r>
            <a:r>
              <a:rPr lang="en-GB" b="1" dirty="0"/>
              <a:t>subsidence</a:t>
            </a:r>
            <a:r>
              <a:rPr lang="en-GB" dirty="0"/>
              <a:t>. It can be avoided by sensibly spacing out the holes created so the surface is supported by a sufficient amount of rock underground.</a:t>
            </a:r>
          </a:p>
        </p:txBody>
      </p:sp>
      <p:pic>
        <p:nvPicPr>
          <p:cNvPr id="4" name="Picture 3" descr="913814_C3H_PH_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843" y="3017015"/>
            <a:ext cx="5319929" cy="3093230"/>
          </a:xfrm>
          <a:prstGeom prst="roundRect">
            <a:avLst>
              <a:gd name="adj" fmla="val 8594"/>
            </a:avLst>
          </a:prstGeom>
          <a:solidFill>
            <a:srgbClr val="FFFFFF">
              <a:shade val="85000"/>
            </a:srgbClr>
          </a:solidFill>
          <a:ln>
            <a:solidFill>
              <a:schemeClr val="tx2"/>
            </a:solidFill>
          </a:ln>
          <a:effectLst>
            <a:reflection blurRad="12700" stA="38000" endPos="28000" dist="5000" dir="5400000" sy="-100000" algn="bl" rotWithShape="0"/>
          </a:effectLst>
          <a:extLst/>
        </p:spPr>
      </p:pic>
      <p:sp>
        <p:nvSpPr>
          <p:cNvPr id="5" name="Rounded Rectangle 4"/>
          <p:cNvSpPr/>
          <p:nvPr/>
        </p:nvSpPr>
        <p:spPr>
          <a:xfrm>
            <a:off x="82807" y="6110245"/>
            <a:ext cx="6096000" cy="646986"/>
          </a:xfrm>
          <a:prstGeom prst="roundRect">
            <a:avLst/>
          </a:prstGeom>
        </p:spPr>
        <p:style>
          <a:lnRef idx="1">
            <a:schemeClr val="accent6"/>
          </a:lnRef>
          <a:fillRef idx="3">
            <a:schemeClr val="accent6"/>
          </a:fillRef>
          <a:effectRef idx="2">
            <a:schemeClr val="accent6"/>
          </a:effectRef>
          <a:fontRef idx="minor">
            <a:schemeClr val="lt1"/>
          </a:fontRef>
        </p:style>
        <p:txBody>
          <a:bodyPr>
            <a:spAutoFit/>
          </a:bodyPr>
          <a:lstStyle/>
          <a:p>
            <a:r>
              <a:rPr lang="en-GB" sz="1600" dirty="0">
                <a:solidFill>
                  <a:schemeClr val="bg1"/>
                </a:solidFill>
                <a:latin typeface="Arial" panose="020B0604020202020204" pitchFamily="34" charset="0"/>
                <a:cs typeface="Arial" panose="020B0604020202020204" pitchFamily="34" charset="0"/>
              </a:rPr>
              <a:t>Subsidence caused by salt mining in </a:t>
            </a:r>
            <a:r>
              <a:rPr lang="en-GB" sz="1600" dirty="0" smtClean="0">
                <a:solidFill>
                  <a:schemeClr val="bg1"/>
                </a:solidFill>
                <a:latin typeface="Arial" panose="020B0604020202020204" pitchFamily="34" charset="0"/>
                <a:cs typeface="Arial" panose="020B0604020202020204" pitchFamily="34" charset="0"/>
              </a:rPr>
              <a:t>1891.The </a:t>
            </a:r>
            <a:r>
              <a:rPr lang="en-GB" sz="1600" dirty="0">
                <a:solidFill>
                  <a:schemeClr val="bg1"/>
                </a:solidFill>
                <a:latin typeface="Arial" panose="020B0604020202020204" pitchFamily="34" charset="0"/>
                <a:cs typeface="Arial" panose="020B0604020202020204" pitchFamily="34" charset="0"/>
              </a:rPr>
              <a:t>rear of Castle Chambers in </a:t>
            </a:r>
            <a:r>
              <a:rPr lang="en-GB" sz="1600" dirty="0" smtClean="0">
                <a:solidFill>
                  <a:schemeClr val="bg1"/>
                </a:solidFill>
                <a:latin typeface="Arial" panose="020B0604020202020204" pitchFamily="34" charset="0"/>
                <a:cs typeface="Arial" panose="020B0604020202020204" pitchFamily="34" charset="0"/>
              </a:rPr>
              <a:t>Northwich suddenly </a:t>
            </a:r>
            <a:r>
              <a:rPr lang="en-GB" sz="1600" dirty="0">
                <a:solidFill>
                  <a:schemeClr val="bg1"/>
                </a:solidFill>
                <a:latin typeface="Arial" panose="020B0604020202020204" pitchFamily="34" charset="0"/>
                <a:cs typeface="Arial" panose="020B0604020202020204" pitchFamily="34" charset="0"/>
              </a:rPr>
              <a:t>sank into the ground.</a:t>
            </a:r>
          </a:p>
        </p:txBody>
      </p:sp>
    </p:spTree>
    <p:extLst>
      <p:ext uri="{BB962C8B-B14F-4D97-AF65-F5344CB8AC3E}">
        <p14:creationId xmlns:p14="http://schemas.microsoft.com/office/powerpoint/2010/main" val="3311241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7379" y="-49428"/>
            <a:ext cx="8911687" cy="1280890"/>
          </a:xfrm>
        </p:spPr>
        <p:txBody>
          <a:bodyPr/>
          <a:lstStyle/>
          <a:p>
            <a:pPr algn="ctr"/>
            <a:r>
              <a:rPr lang="en-GB" dirty="0" smtClean="0"/>
              <a:t>Exam Questions</a:t>
            </a:r>
            <a:endParaRPr lang="en-GB" dirty="0"/>
          </a:p>
        </p:txBody>
      </p:sp>
      <p:pic>
        <p:nvPicPr>
          <p:cNvPr id="4" name="Picture 3"/>
          <p:cNvPicPr>
            <a:picLocks noChangeAspect="1"/>
          </p:cNvPicPr>
          <p:nvPr/>
        </p:nvPicPr>
        <p:blipFill>
          <a:blip r:embed="rId2"/>
          <a:stretch>
            <a:fillRect/>
          </a:stretch>
        </p:blipFill>
        <p:spPr>
          <a:xfrm>
            <a:off x="98853" y="720858"/>
            <a:ext cx="7089689" cy="6088792"/>
          </a:xfrm>
          <a:prstGeom prst="rect">
            <a:avLst/>
          </a:prstGeom>
          <a:ln>
            <a:solidFill>
              <a:schemeClr val="tx1"/>
            </a:solid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3"/>
          <a:stretch>
            <a:fillRect/>
          </a:stretch>
        </p:blipFill>
        <p:spPr>
          <a:xfrm>
            <a:off x="1242391" y="5575728"/>
            <a:ext cx="10949609" cy="565579"/>
          </a:xfrm>
          <a:prstGeom prst="rect">
            <a:avLst/>
          </a:prstGeom>
        </p:spPr>
      </p:pic>
      <p:sp>
        <p:nvSpPr>
          <p:cNvPr id="6" name="TextBox 5"/>
          <p:cNvSpPr txBox="1"/>
          <p:nvPr/>
        </p:nvSpPr>
        <p:spPr>
          <a:xfrm>
            <a:off x="7352270" y="720858"/>
            <a:ext cx="4510216" cy="1477328"/>
          </a:xfrm>
          <a:prstGeom prst="rect">
            <a:avLst/>
          </a:prstGeom>
          <a:noFill/>
        </p:spPr>
        <p:txBody>
          <a:bodyPr wrap="square" rtlCol="0">
            <a:spAutoFit/>
          </a:bodyPr>
          <a:lstStyle/>
          <a:p>
            <a:r>
              <a:rPr lang="en-GB" dirty="0" smtClean="0"/>
              <a:t>Step 1.</a:t>
            </a:r>
          </a:p>
          <a:p>
            <a:r>
              <a:rPr lang="en-GB" dirty="0" smtClean="0"/>
              <a:t>Find out how much salt is used to make chemicals. This is the remainder of the pie chart.</a:t>
            </a:r>
          </a:p>
          <a:p>
            <a:r>
              <a:rPr lang="en-GB" dirty="0" smtClean="0"/>
              <a:t>= 100 – 66- 20 – 6 = 8%</a:t>
            </a:r>
            <a:endParaRPr lang="en-GB" dirty="0"/>
          </a:p>
        </p:txBody>
      </p:sp>
      <p:sp>
        <p:nvSpPr>
          <p:cNvPr id="7" name="TextBox 6"/>
          <p:cNvSpPr txBox="1"/>
          <p:nvPr/>
        </p:nvSpPr>
        <p:spPr>
          <a:xfrm>
            <a:off x="7352270" y="2287926"/>
            <a:ext cx="4510216" cy="1200329"/>
          </a:xfrm>
          <a:prstGeom prst="rect">
            <a:avLst/>
          </a:prstGeom>
          <a:noFill/>
        </p:spPr>
        <p:txBody>
          <a:bodyPr wrap="square" rtlCol="0">
            <a:spAutoFit/>
          </a:bodyPr>
          <a:lstStyle/>
          <a:p>
            <a:r>
              <a:rPr lang="en-GB" dirty="0" smtClean="0"/>
              <a:t>Step 2.</a:t>
            </a:r>
          </a:p>
          <a:p>
            <a:r>
              <a:rPr lang="en-GB" dirty="0" smtClean="0"/>
              <a:t>Find 8% of 6,000,000 tonnes</a:t>
            </a:r>
          </a:p>
          <a:p>
            <a:endParaRPr lang="en-GB" dirty="0"/>
          </a:p>
          <a:p>
            <a:r>
              <a:rPr lang="en-GB" dirty="0" smtClean="0"/>
              <a:t>= (8÷100) x 6,000,000 = 480 000</a:t>
            </a:r>
            <a:endParaRPr lang="en-GB" dirty="0"/>
          </a:p>
        </p:txBody>
      </p:sp>
    </p:spTree>
    <p:extLst>
      <p:ext uri="{BB962C8B-B14F-4D97-AF65-F5344CB8AC3E}">
        <p14:creationId xmlns:p14="http://schemas.microsoft.com/office/powerpoint/2010/main" val="2569370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329878" y="0"/>
            <a:ext cx="8911687" cy="1280890"/>
          </a:xfrm>
        </p:spPr>
        <p:txBody>
          <a:bodyPr/>
          <a:lstStyle/>
          <a:p>
            <a:pPr algn="ctr"/>
            <a:r>
              <a:rPr lang="en-GB" dirty="0" smtClean="0"/>
              <a:t>Exam Questions</a:t>
            </a:r>
            <a:endParaRPr lang="en-GB" dirty="0"/>
          </a:p>
        </p:txBody>
      </p:sp>
      <p:pic>
        <p:nvPicPr>
          <p:cNvPr id="5" name="Picture 4"/>
          <p:cNvPicPr>
            <a:picLocks noChangeAspect="1"/>
          </p:cNvPicPr>
          <p:nvPr/>
        </p:nvPicPr>
        <p:blipFill>
          <a:blip r:embed="rId2"/>
          <a:stretch>
            <a:fillRect/>
          </a:stretch>
        </p:blipFill>
        <p:spPr>
          <a:xfrm>
            <a:off x="1080890" y="640445"/>
            <a:ext cx="10653404" cy="611584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12585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7375" y="108668"/>
            <a:ext cx="11984625" cy="1511454"/>
          </a:xfrm>
          <a:prstGeom prst="rect">
            <a:avLst/>
          </a:prstGeom>
        </p:spPr>
      </p:pic>
      <p:sp>
        <p:nvSpPr>
          <p:cNvPr id="5" name="TextBox 4"/>
          <p:cNvSpPr txBox="1"/>
          <p:nvPr/>
        </p:nvSpPr>
        <p:spPr>
          <a:xfrm>
            <a:off x="482600" y="1879600"/>
            <a:ext cx="10883900"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Example Answer</a:t>
            </a:r>
          </a:p>
          <a:p>
            <a:endParaRPr lang="en-GB" dirty="0"/>
          </a:p>
          <a:p>
            <a:r>
              <a:rPr lang="en-GB" dirty="0" smtClean="0"/>
              <a:t>Mining produces rock salt which is impure. This is used on the roads and doesn’t need to be pure.</a:t>
            </a:r>
          </a:p>
          <a:p>
            <a:r>
              <a:rPr lang="en-GB" dirty="0" smtClean="0"/>
              <a:t>Solution mining produces pure salt solution. This can be used to produce alkalis or evaporated to make pure salt used for food.  </a:t>
            </a:r>
            <a:endParaRPr lang="en-GB" dirty="0"/>
          </a:p>
        </p:txBody>
      </p:sp>
    </p:spTree>
    <p:extLst>
      <p:ext uri="{BB962C8B-B14F-4D97-AF65-F5344CB8AC3E}">
        <p14:creationId xmlns:p14="http://schemas.microsoft.com/office/powerpoint/2010/main" val="2034243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0087" y="0"/>
            <a:ext cx="8911687" cy="1280890"/>
          </a:xfrm>
        </p:spPr>
        <p:txBody>
          <a:bodyPr/>
          <a:lstStyle/>
          <a:p>
            <a:r>
              <a:rPr lang="en-GB" dirty="0" smtClean="0"/>
              <a:t>Exam Questions</a:t>
            </a:r>
            <a:endParaRPr lang="en-GB" dirty="0"/>
          </a:p>
        </p:txBody>
      </p:sp>
      <p:pic>
        <p:nvPicPr>
          <p:cNvPr id="4" name="Picture 3"/>
          <p:cNvPicPr>
            <a:picLocks noChangeAspect="1"/>
          </p:cNvPicPr>
          <p:nvPr/>
        </p:nvPicPr>
        <p:blipFill>
          <a:blip r:embed="rId2"/>
          <a:stretch>
            <a:fillRect/>
          </a:stretch>
        </p:blipFill>
        <p:spPr>
          <a:xfrm>
            <a:off x="253390" y="778232"/>
            <a:ext cx="8336022" cy="3192519"/>
          </a:xfrm>
          <a:prstGeom prst="rect">
            <a:avLst/>
          </a:prstGeom>
        </p:spPr>
      </p:pic>
      <p:pic>
        <p:nvPicPr>
          <p:cNvPr id="5" name="Picture 4"/>
          <p:cNvPicPr>
            <a:picLocks noChangeAspect="1"/>
          </p:cNvPicPr>
          <p:nvPr/>
        </p:nvPicPr>
        <p:blipFill>
          <a:blip r:embed="rId3"/>
          <a:stretch>
            <a:fillRect/>
          </a:stretch>
        </p:blipFill>
        <p:spPr>
          <a:xfrm>
            <a:off x="103483" y="2506488"/>
            <a:ext cx="12088517" cy="616895"/>
          </a:xfrm>
          <a:prstGeom prst="rect">
            <a:avLst/>
          </a:prstGeom>
        </p:spPr>
      </p:pic>
      <p:sp>
        <p:nvSpPr>
          <p:cNvPr id="6" name="TextBox 5"/>
          <p:cNvSpPr txBox="1"/>
          <p:nvPr/>
        </p:nvSpPr>
        <p:spPr>
          <a:xfrm>
            <a:off x="5371070" y="4148818"/>
            <a:ext cx="4510216" cy="1200329"/>
          </a:xfrm>
          <a:prstGeom prst="rect">
            <a:avLst/>
          </a:prstGeom>
          <a:noFill/>
        </p:spPr>
        <p:txBody>
          <a:bodyPr wrap="square" rtlCol="0">
            <a:spAutoFit/>
          </a:bodyPr>
          <a:lstStyle/>
          <a:p>
            <a:r>
              <a:rPr lang="en-GB" dirty="0" smtClean="0"/>
              <a:t>Step 1.</a:t>
            </a:r>
          </a:p>
          <a:p>
            <a:r>
              <a:rPr lang="en-GB" dirty="0" smtClean="0"/>
              <a:t>The water contains 3% salt so we need to make our answer 100/3 times bigger.</a:t>
            </a:r>
            <a:endParaRPr lang="en-GB" dirty="0"/>
          </a:p>
        </p:txBody>
      </p:sp>
      <p:sp>
        <p:nvSpPr>
          <p:cNvPr id="7" name="TextBox 6"/>
          <p:cNvSpPr txBox="1"/>
          <p:nvPr/>
        </p:nvSpPr>
        <p:spPr>
          <a:xfrm>
            <a:off x="5371070" y="5527214"/>
            <a:ext cx="4510216" cy="923330"/>
          </a:xfrm>
          <a:prstGeom prst="rect">
            <a:avLst/>
          </a:prstGeom>
          <a:noFill/>
        </p:spPr>
        <p:txBody>
          <a:bodyPr wrap="square" rtlCol="0">
            <a:spAutoFit/>
          </a:bodyPr>
          <a:lstStyle/>
          <a:p>
            <a:r>
              <a:rPr lang="en-GB" dirty="0" smtClean="0"/>
              <a:t>Step 2.</a:t>
            </a:r>
          </a:p>
          <a:p>
            <a:r>
              <a:rPr lang="en-GB" dirty="0" smtClean="0"/>
              <a:t>100/3 x 1000 = 33,333.33333333333… (this can be rounded down to 33,333)</a:t>
            </a:r>
            <a:endParaRPr lang="en-GB" dirty="0"/>
          </a:p>
        </p:txBody>
      </p:sp>
    </p:spTree>
    <p:extLst>
      <p:ext uri="{BB962C8B-B14F-4D97-AF65-F5344CB8AC3E}">
        <p14:creationId xmlns:p14="http://schemas.microsoft.com/office/powerpoint/2010/main" val="300711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6148" y="421676"/>
            <a:ext cx="9211001" cy="2373285"/>
          </a:xfrm>
          <a:prstGeom prst="rect">
            <a:avLst/>
          </a:prstGeom>
        </p:spPr>
      </p:pic>
      <p:pic>
        <p:nvPicPr>
          <p:cNvPr id="5" name="Picture 4"/>
          <p:cNvPicPr>
            <a:picLocks noChangeAspect="1"/>
          </p:cNvPicPr>
          <p:nvPr/>
        </p:nvPicPr>
        <p:blipFill>
          <a:blip r:embed="rId3"/>
          <a:stretch>
            <a:fillRect/>
          </a:stretch>
        </p:blipFill>
        <p:spPr>
          <a:xfrm>
            <a:off x="8689800" y="2185596"/>
            <a:ext cx="767349" cy="609365"/>
          </a:xfrm>
          <a:prstGeom prst="rect">
            <a:avLst/>
          </a:prstGeom>
        </p:spPr>
      </p:pic>
      <p:sp>
        <p:nvSpPr>
          <p:cNvPr id="6" name="Title 1"/>
          <p:cNvSpPr>
            <a:spLocks noGrp="1"/>
          </p:cNvSpPr>
          <p:nvPr>
            <p:ph type="title"/>
          </p:nvPr>
        </p:nvSpPr>
        <p:spPr>
          <a:xfrm>
            <a:off x="3119019" y="37578"/>
            <a:ext cx="8911687" cy="1280890"/>
          </a:xfrm>
        </p:spPr>
        <p:txBody>
          <a:bodyPr/>
          <a:lstStyle/>
          <a:p>
            <a:r>
              <a:rPr lang="en-GB" dirty="0" smtClean="0"/>
              <a:t>Exam Questions</a:t>
            </a:r>
            <a:endParaRPr lang="en-GB" dirty="0"/>
          </a:p>
        </p:txBody>
      </p:sp>
      <p:pic>
        <p:nvPicPr>
          <p:cNvPr id="7" name="Picture 6"/>
          <p:cNvPicPr>
            <a:picLocks noChangeAspect="1"/>
          </p:cNvPicPr>
          <p:nvPr/>
        </p:nvPicPr>
        <p:blipFill>
          <a:blip r:embed="rId4"/>
          <a:stretch>
            <a:fillRect/>
          </a:stretch>
        </p:blipFill>
        <p:spPr>
          <a:xfrm>
            <a:off x="246148" y="2794961"/>
            <a:ext cx="9933752" cy="3718573"/>
          </a:xfrm>
          <a:prstGeom prst="rect">
            <a:avLst/>
          </a:prstGeom>
        </p:spPr>
      </p:pic>
    </p:spTree>
    <p:extLst>
      <p:ext uri="{BB962C8B-B14F-4D97-AF65-F5344CB8AC3E}">
        <p14:creationId xmlns:p14="http://schemas.microsoft.com/office/powerpoint/2010/main" val="150399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34</TotalTime>
  <Words>662</Words>
  <Application>Microsoft Office PowerPoint</Application>
  <PresentationFormat>Custom</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Wisp</vt:lpstr>
      <vt:lpstr>Mining for Salt</vt:lpstr>
      <vt:lpstr>Mining for Rock Salt</vt:lpstr>
      <vt:lpstr>Solution Mining</vt:lpstr>
      <vt:lpstr>Environmental Impacts</vt:lpstr>
      <vt:lpstr>Exam Questions</vt:lpstr>
      <vt:lpstr>Exam Questions</vt:lpstr>
      <vt:lpstr>PowerPoint Presentation</vt:lpstr>
      <vt:lpstr>Exam Questions</vt:lpstr>
      <vt:lpstr>Exam Questions</vt:lpstr>
      <vt:lpstr>Example Answer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Mining for Salt</dc:title>
  <dc:creator>DavePC</dc:creator>
  <cp:lastModifiedBy>Michelle Meyers</cp:lastModifiedBy>
  <cp:revision>5</cp:revision>
  <dcterms:created xsi:type="dcterms:W3CDTF">2013-05-15T12:23:18Z</dcterms:created>
  <dcterms:modified xsi:type="dcterms:W3CDTF">2015-03-31T08:47:30Z</dcterms:modified>
</cp:coreProperties>
</file>