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3" d="100"/>
          <a:sy n="83" d="100"/>
        </p:scale>
        <p:origin x="-180"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3/31/2015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332" y="0"/>
            <a:ext cx="8915399" cy="1351005"/>
          </a:xfrm>
        </p:spPr>
        <p:txBody>
          <a:bodyPr/>
          <a:lstStyle/>
          <a:p>
            <a:r>
              <a:rPr lang="en-GB" dirty="0" smtClean="0"/>
              <a:t>Obtaining alkalis/chlorine</a:t>
            </a:r>
            <a:endParaRPr lang="en-GB" dirty="0"/>
          </a:p>
        </p:txBody>
      </p:sp>
      <p:sp>
        <p:nvSpPr>
          <p:cNvPr id="3" name="Subtitle 2"/>
          <p:cNvSpPr>
            <a:spLocks noGrp="1"/>
          </p:cNvSpPr>
          <p:nvPr>
            <p:ph type="subTitle" idx="1"/>
          </p:nvPr>
        </p:nvSpPr>
        <p:spPr>
          <a:xfrm>
            <a:off x="1913710" y="1811758"/>
            <a:ext cx="8915399" cy="4383096"/>
          </a:xfrm>
        </p:spPr>
        <p:txBody>
          <a:bodyPr>
            <a:normAutofit/>
          </a:bodyPr>
          <a:lstStyle/>
          <a:p>
            <a:r>
              <a:rPr lang="en-GB" dirty="0"/>
              <a:t>7. understand that the </a:t>
            </a:r>
            <a:r>
              <a:rPr lang="en-GB" dirty="0" smtClean="0"/>
              <a:t>first </a:t>
            </a:r>
            <a:r>
              <a:rPr lang="en-GB" dirty="0"/>
              <a:t>process for manufacturing alkali from salt and limestone using coal </a:t>
            </a:r>
            <a:r>
              <a:rPr lang="en-GB" dirty="0" smtClean="0"/>
              <a:t>as </a:t>
            </a:r>
            <a:r>
              <a:rPr lang="en-GB" dirty="0"/>
              <a:t>a fuel caused pollution by releasing large volumes of an acid gas (hydrogen chloride) </a:t>
            </a:r>
            <a:r>
              <a:rPr lang="en-GB" dirty="0" smtClean="0"/>
              <a:t>and creating </a:t>
            </a:r>
            <a:r>
              <a:rPr lang="en-GB" dirty="0"/>
              <a:t>great heaps of waste that slowly released a toxic and foul smelling gas (</a:t>
            </a:r>
            <a:r>
              <a:rPr lang="en-GB" dirty="0" smtClean="0"/>
              <a:t>hydrogen sulphide</a:t>
            </a:r>
            <a:r>
              <a:rPr lang="en-GB" dirty="0"/>
              <a:t>)</a:t>
            </a:r>
          </a:p>
          <a:p>
            <a:r>
              <a:rPr lang="en-GB" dirty="0"/>
              <a:t>8. understand that pollution problems can sometimes be solved by turning wastes into </a:t>
            </a:r>
            <a:r>
              <a:rPr lang="en-GB" dirty="0" smtClean="0"/>
              <a:t>useful chemicals</a:t>
            </a:r>
            <a:endParaRPr lang="en-GB" dirty="0"/>
          </a:p>
          <a:p>
            <a:r>
              <a:rPr lang="en-GB" dirty="0"/>
              <a:t>9. understand that oxidation can convert hydrogen chloride to chlorine, and that the properties </a:t>
            </a:r>
            <a:r>
              <a:rPr lang="en-GB" dirty="0" smtClean="0"/>
              <a:t>of a </a:t>
            </a:r>
            <a:r>
              <a:rPr lang="en-GB" dirty="0"/>
              <a:t>compound are completely different from the elements from which it is </a:t>
            </a:r>
            <a:r>
              <a:rPr lang="en-GB" dirty="0" smtClean="0"/>
              <a:t>made</a:t>
            </a:r>
          </a:p>
          <a:p>
            <a:r>
              <a:rPr lang="en-GB" dirty="0"/>
              <a:t>14. understand that an electric current can be used to bring about chemical change and </a:t>
            </a:r>
            <a:r>
              <a:rPr lang="en-GB" dirty="0" smtClean="0"/>
              <a:t>make new </a:t>
            </a:r>
            <a:r>
              <a:rPr lang="en-GB" dirty="0"/>
              <a:t>chemicals through a process called electrolysis</a:t>
            </a:r>
          </a:p>
          <a:p>
            <a:r>
              <a:rPr lang="en-GB" dirty="0"/>
              <a:t>15. recall that chlorine is now obtained by the electrolysis of salt solution (brine)</a:t>
            </a:r>
          </a:p>
        </p:txBody>
      </p:sp>
    </p:spTree>
    <p:extLst>
      <p:ext uri="{BB962C8B-B14F-4D97-AF65-F5344CB8AC3E}">
        <p14:creationId xmlns:p14="http://schemas.microsoft.com/office/powerpoint/2010/main" val="685038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752" y="0"/>
            <a:ext cx="8911687" cy="1280890"/>
          </a:xfrm>
        </p:spPr>
        <p:txBody>
          <a:bodyPr/>
          <a:lstStyle/>
          <a:p>
            <a:r>
              <a:rPr lang="en-GB" dirty="0" smtClean="0"/>
              <a:t>Making Alkalis</a:t>
            </a:r>
            <a:endParaRPr lang="en-GB" dirty="0"/>
          </a:p>
        </p:txBody>
      </p:sp>
      <p:sp>
        <p:nvSpPr>
          <p:cNvPr id="3" name="Content Placeholder 2"/>
          <p:cNvSpPr>
            <a:spLocks noGrp="1"/>
          </p:cNvSpPr>
          <p:nvPr>
            <p:ph idx="1"/>
          </p:nvPr>
        </p:nvSpPr>
        <p:spPr>
          <a:xfrm>
            <a:off x="1724239" y="640445"/>
            <a:ext cx="8915400" cy="150139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lstStyle/>
          <a:p>
            <a:pPr marL="0" indent="0">
              <a:buNone/>
            </a:pPr>
            <a:r>
              <a:rPr lang="en-GB" b="1" dirty="0" smtClean="0">
                <a:solidFill>
                  <a:srgbClr val="FF0000"/>
                </a:solidFill>
              </a:rPr>
              <a:t>Traditional</a:t>
            </a:r>
          </a:p>
          <a:p>
            <a:pPr marL="0" indent="0">
              <a:buNone/>
            </a:pPr>
            <a:r>
              <a:rPr lang="en-GB" dirty="0" smtClean="0"/>
              <a:t>Extracted from burnt wood (potash – this is where the word potassium comes from) and urine (urea is broken down to form ammonia which is alkali dissolved in water. This is why boys urinals smell so bad!)</a:t>
            </a:r>
          </a:p>
          <a:p>
            <a:pPr marL="0" indent="0">
              <a:buNone/>
            </a:pPr>
            <a:endParaRPr lang="en-GB" dirty="0"/>
          </a:p>
          <a:p>
            <a:pPr marL="0" indent="0">
              <a:buNone/>
            </a:pPr>
            <a:endParaRPr lang="en-GB" dirty="0" smtClean="0">
              <a:solidFill>
                <a:schemeClr val="tx1"/>
              </a:solidFill>
            </a:endParaRPr>
          </a:p>
          <a:p>
            <a:pPr marL="0" indent="0">
              <a:buNone/>
            </a:pPr>
            <a:endParaRPr lang="en-GB" dirty="0"/>
          </a:p>
        </p:txBody>
      </p:sp>
      <p:sp>
        <p:nvSpPr>
          <p:cNvPr id="4" name="Rounded Rectangle 3"/>
          <p:cNvSpPr/>
          <p:nvPr/>
        </p:nvSpPr>
        <p:spPr>
          <a:xfrm>
            <a:off x="1724239" y="2320618"/>
            <a:ext cx="8915400" cy="2247424"/>
          </a:xfrm>
          <a:prstGeom prst="round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C000"/>
                </a:solidFill>
              </a:rPr>
              <a:t>Le Blanc Process</a:t>
            </a:r>
          </a:p>
          <a:p>
            <a:r>
              <a:rPr lang="en-GB" dirty="0"/>
              <a:t>Sodium chloride </a:t>
            </a:r>
            <a:r>
              <a:rPr lang="en-GB" dirty="0" smtClean="0"/>
              <a:t>(</a:t>
            </a:r>
            <a:r>
              <a:rPr lang="en-GB" dirty="0" err="1" smtClean="0"/>
              <a:t>NaCl</a:t>
            </a:r>
            <a:r>
              <a:rPr lang="en-GB" dirty="0" smtClean="0"/>
              <a:t>) was </a:t>
            </a:r>
            <a:r>
              <a:rPr lang="en-GB" dirty="0"/>
              <a:t>mixed with </a:t>
            </a:r>
            <a:r>
              <a:rPr lang="en-GB" dirty="0" smtClean="0"/>
              <a:t>sulphuric acid (H</a:t>
            </a:r>
            <a:r>
              <a:rPr lang="en-GB" baseline="-25000" dirty="0" smtClean="0"/>
              <a:t>2</a:t>
            </a:r>
            <a:r>
              <a:rPr lang="en-GB" dirty="0" smtClean="0"/>
              <a:t>SO</a:t>
            </a:r>
            <a:r>
              <a:rPr lang="en-GB" baseline="-25000" dirty="0" smtClean="0"/>
              <a:t>4</a:t>
            </a:r>
            <a:r>
              <a:rPr lang="en-GB" dirty="0" smtClean="0"/>
              <a:t> before </a:t>
            </a:r>
            <a:r>
              <a:rPr lang="en-GB" dirty="0"/>
              <a:t>being heated with </a:t>
            </a:r>
            <a:r>
              <a:rPr lang="en-GB" dirty="0" smtClean="0"/>
              <a:t>charcoal (carbon, C) </a:t>
            </a:r>
            <a:r>
              <a:rPr lang="en-GB" dirty="0"/>
              <a:t>and </a:t>
            </a:r>
            <a:r>
              <a:rPr lang="en-GB" dirty="0" smtClean="0"/>
              <a:t>limestone (Calcium carbonate, CaCO</a:t>
            </a:r>
            <a:r>
              <a:rPr lang="en-GB" baseline="-25000" dirty="0" smtClean="0"/>
              <a:t>3</a:t>
            </a:r>
            <a:r>
              <a:rPr lang="en-GB" dirty="0" smtClean="0"/>
              <a:t>). </a:t>
            </a:r>
          </a:p>
          <a:p>
            <a:r>
              <a:rPr lang="en-GB" dirty="0" smtClean="0"/>
              <a:t>This process was hideously inefficient. For every tonne of </a:t>
            </a:r>
            <a:r>
              <a:rPr lang="en-GB" b="1" dirty="0" smtClean="0"/>
              <a:t>sodium carbonate </a:t>
            </a:r>
            <a:r>
              <a:rPr lang="en-GB" dirty="0" smtClean="0"/>
              <a:t>produced it produced 2 tonnes of toxic </a:t>
            </a:r>
            <a:r>
              <a:rPr lang="en-GB" b="1" dirty="0" smtClean="0"/>
              <a:t>hydrogen chloride </a:t>
            </a:r>
            <a:r>
              <a:rPr lang="en-GB" dirty="0" smtClean="0"/>
              <a:t>gas and a tonne of solid waste. This waste produced </a:t>
            </a:r>
            <a:r>
              <a:rPr lang="en-GB" b="1" dirty="0" smtClean="0"/>
              <a:t>hydrogen sulphide </a:t>
            </a:r>
            <a:r>
              <a:rPr lang="en-GB" dirty="0" smtClean="0"/>
              <a:t>gas which is toxic.</a:t>
            </a:r>
            <a:endParaRPr lang="en-GB" dirty="0"/>
          </a:p>
        </p:txBody>
      </p:sp>
      <p:sp>
        <p:nvSpPr>
          <p:cNvPr id="5" name="TextBox 4"/>
          <p:cNvSpPr txBox="1"/>
          <p:nvPr/>
        </p:nvSpPr>
        <p:spPr>
          <a:xfrm>
            <a:off x="1724239" y="4687330"/>
            <a:ext cx="8915400" cy="1021556"/>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dirty="0" smtClean="0"/>
              <a:t>Question:</a:t>
            </a:r>
          </a:p>
          <a:p>
            <a:r>
              <a:rPr lang="en-GB" dirty="0" smtClean="0"/>
              <a:t>Calculate the efficiency of the Le Blanc process. In other words, what percentage of the total products were useful.</a:t>
            </a:r>
            <a:endParaRPr lang="en-GB" dirty="0"/>
          </a:p>
        </p:txBody>
      </p:sp>
      <p:sp>
        <p:nvSpPr>
          <p:cNvPr id="6" name="TextBox 5"/>
          <p:cNvSpPr txBox="1"/>
          <p:nvPr/>
        </p:nvSpPr>
        <p:spPr>
          <a:xfrm>
            <a:off x="1724239" y="5828174"/>
            <a:ext cx="8915400" cy="715089"/>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dirty="0" smtClean="0"/>
              <a:t>Answer: In total for every 1 tonne of product, 3 tonnes of waste were made. 4 tonnes were made over all. (1 ÷ 4) x 100 = 25%</a:t>
            </a:r>
            <a:endParaRPr lang="en-GB" dirty="0"/>
          </a:p>
        </p:txBody>
      </p:sp>
    </p:spTree>
    <p:extLst>
      <p:ext uri="{BB962C8B-B14F-4D97-AF65-F5344CB8AC3E}">
        <p14:creationId xmlns:p14="http://schemas.microsoft.com/office/powerpoint/2010/main" val="1059449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612" y="0"/>
            <a:ext cx="8911687" cy="1280890"/>
          </a:xfrm>
        </p:spPr>
        <p:txBody>
          <a:bodyPr/>
          <a:lstStyle/>
          <a:p>
            <a:r>
              <a:rPr lang="en-GB" dirty="0" smtClean="0"/>
              <a:t>Making Chlorine</a:t>
            </a:r>
            <a:endParaRPr lang="en-GB" dirty="0"/>
          </a:p>
        </p:txBody>
      </p:sp>
      <p:sp>
        <p:nvSpPr>
          <p:cNvPr id="3" name="Content Placeholder 2"/>
          <p:cNvSpPr>
            <a:spLocks noGrp="1"/>
          </p:cNvSpPr>
          <p:nvPr>
            <p:ph idx="1"/>
          </p:nvPr>
        </p:nvSpPr>
        <p:spPr>
          <a:xfrm>
            <a:off x="1699525" y="947352"/>
            <a:ext cx="8915400" cy="1219199"/>
          </a:xfrm>
          <a:prstGeom prst="roundRect">
            <a:avLst/>
          </a:prstGeom>
        </p:spPr>
        <p:style>
          <a:lnRef idx="2">
            <a:schemeClr val="accent2"/>
          </a:lnRef>
          <a:fillRef idx="1">
            <a:schemeClr val="lt1"/>
          </a:fillRef>
          <a:effectRef idx="0">
            <a:schemeClr val="accent2"/>
          </a:effectRef>
          <a:fontRef idx="minor">
            <a:schemeClr val="dk1"/>
          </a:fontRef>
        </p:style>
        <p:txBody>
          <a:bodyPr/>
          <a:lstStyle/>
          <a:p>
            <a:pPr marL="0" indent="0">
              <a:buNone/>
            </a:pPr>
            <a:r>
              <a:rPr lang="en-GB" dirty="0" smtClean="0"/>
              <a:t>The hydrogen chloride produced by the Le Blanc process could be turned into less harmful chlorine by </a:t>
            </a:r>
            <a:r>
              <a:rPr lang="en-GB" b="1" dirty="0" smtClean="0"/>
              <a:t>oxidation</a:t>
            </a:r>
            <a:r>
              <a:rPr lang="en-GB" dirty="0"/>
              <a:t> </a:t>
            </a:r>
            <a:r>
              <a:rPr lang="en-GB" dirty="0" smtClean="0"/>
              <a:t>(reaction with oxygen).</a:t>
            </a:r>
          </a:p>
          <a:p>
            <a:pPr marL="0" indent="0">
              <a:buNone/>
            </a:pPr>
            <a:endParaRPr lang="en-GB" dirty="0"/>
          </a:p>
          <a:p>
            <a:pPr marL="0" indent="0">
              <a:buNone/>
            </a:pPr>
            <a:endParaRPr lang="en-GB" dirty="0">
              <a:sym typeface="Wingdings" panose="05000000000000000000" pitchFamily="2" charset="2"/>
            </a:endParaRPr>
          </a:p>
        </p:txBody>
      </p:sp>
      <p:sp>
        <p:nvSpPr>
          <p:cNvPr id="4" name="Rounded Rectangle 3"/>
          <p:cNvSpPr/>
          <p:nvPr/>
        </p:nvSpPr>
        <p:spPr>
          <a:xfrm>
            <a:off x="1699525" y="2358673"/>
            <a:ext cx="8915400" cy="715089"/>
          </a:xfrm>
          <a:prstGeom prst="round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GB" dirty="0" smtClean="0"/>
              <a:t>Word Equation:</a:t>
            </a:r>
          </a:p>
          <a:p>
            <a:r>
              <a:rPr lang="en-GB" dirty="0" smtClean="0"/>
              <a:t>Hydrogen </a:t>
            </a:r>
            <a:r>
              <a:rPr lang="en-GB" dirty="0"/>
              <a:t>Chloride + Oxygen </a:t>
            </a:r>
            <a:r>
              <a:rPr lang="en-GB" dirty="0">
                <a:sym typeface="Wingdings" panose="05000000000000000000" pitchFamily="2" charset="2"/>
              </a:rPr>
              <a:t> Chlorine + Water (steam)</a:t>
            </a:r>
          </a:p>
        </p:txBody>
      </p:sp>
      <p:sp>
        <p:nvSpPr>
          <p:cNvPr id="5" name="Rounded Rectangle 4"/>
          <p:cNvSpPr/>
          <p:nvPr/>
        </p:nvSpPr>
        <p:spPr>
          <a:xfrm>
            <a:off x="1699525" y="3265884"/>
            <a:ext cx="8915400" cy="715089"/>
          </a:xfrm>
          <a:prstGeom prst="round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GB" dirty="0" smtClean="0">
                <a:sym typeface="Wingdings" panose="05000000000000000000" pitchFamily="2" charset="2"/>
              </a:rPr>
              <a:t>Symbol Equation:</a:t>
            </a:r>
          </a:p>
          <a:p>
            <a:r>
              <a:rPr lang="en-GB" dirty="0">
                <a:sym typeface="Wingdings" panose="05000000000000000000" pitchFamily="2" charset="2"/>
              </a:rPr>
              <a:t>4</a:t>
            </a:r>
            <a:r>
              <a:rPr lang="en-GB" dirty="0" smtClean="0">
                <a:sym typeface="Wingdings" panose="05000000000000000000" pitchFamily="2" charset="2"/>
              </a:rPr>
              <a:t>HCl                            </a:t>
            </a:r>
            <a:r>
              <a:rPr lang="en-GB" dirty="0">
                <a:sym typeface="Wingdings" panose="05000000000000000000" pitchFamily="2" charset="2"/>
              </a:rPr>
              <a:t>+ O</a:t>
            </a:r>
            <a:r>
              <a:rPr lang="en-GB" baseline="-25000" dirty="0">
                <a:sym typeface="Wingdings" panose="05000000000000000000" pitchFamily="2" charset="2"/>
              </a:rPr>
              <a:t>2</a:t>
            </a:r>
            <a:r>
              <a:rPr lang="en-GB" dirty="0">
                <a:sym typeface="Wingdings" panose="05000000000000000000" pitchFamily="2" charset="2"/>
              </a:rPr>
              <a:t>        </a:t>
            </a:r>
            <a:r>
              <a:rPr lang="en-GB" dirty="0" smtClean="0">
                <a:sym typeface="Wingdings" panose="05000000000000000000" pitchFamily="2" charset="2"/>
              </a:rPr>
              <a:t>  2Cl</a:t>
            </a:r>
            <a:r>
              <a:rPr lang="en-GB" baseline="-25000" dirty="0" smtClean="0">
                <a:sym typeface="Wingdings" panose="05000000000000000000" pitchFamily="2" charset="2"/>
              </a:rPr>
              <a:t>2</a:t>
            </a:r>
            <a:r>
              <a:rPr lang="en-GB" dirty="0" smtClean="0">
                <a:sym typeface="Wingdings" panose="05000000000000000000" pitchFamily="2" charset="2"/>
              </a:rPr>
              <a:t>          + 2H</a:t>
            </a:r>
            <a:r>
              <a:rPr lang="en-GB" baseline="-25000" dirty="0" smtClean="0">
                <a:sym typeface="Wingdings" panose="05000000000000000000" pitchFamily="2" charset="2"/>
              </a:rPr>
              <a:t>2</a:t>
            </a:r>
            <a:r>
              <a:rPr lang="en-GB" dirty="0" smtClean="0">
                <a:sym typeface="Wingdings" panose="05000000000000000000" pitchFamily="2" charset="2"/>
              </a:rPr>
              <a:t>O  </a:t>
            </a:r>
            <a:endParaRPr lang="en-GB" dirty="0"/>
          </a:p>
        </p:txBody>
      </p:sp>
      <p:sp>
        <p:nvSpPr>
          <p:cNvPr id="6" name="Rounded Rectangle 5"/>
          <p:cNvSpPr/>
          <p:nvPr/>
        </p:nvSpPr>
        <p:spPr>
          <a:xfrm>
            <a:off x="1699525" y="4173095"/>
            <a:ext cx="8915400" cy="2247424"/>
          </a:xfrm>
          <a:prstGeom prst="round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GB" smtClean="0">
                <a:sym typeface="Wingdings" panose="05000000000000000000" pitchFamily="2" charset="2"/>
              </a:rPr>
              <a:t>Picture Equation:</a:t>
            </a:r>
          </a:p>
          <a:p>
            <a:endParaRPr lang="en-GB" smtClean="0">
              <a:sym typeface="Wingdings" panose="05000000000000000000" pitchFamily="2" charset="2"/>
            </a:endParaRPr>
          </a:p>
          <a:p>
            <a:endParaRPr lang="en-GB" smtClean="0">
              <a:sym typeface="Wingdings" panose="05000000000000000000" pitchFamily="2" charset="2"/>
            </a:endParaRPr>
          </a:p>
          <a:p>
            <a:endParaRPr lang="en-GB" smtClean="0">
              <a:sym typeface="Wingdings" panose="05000000000000000000" pitchFamily="2" charset="2"/>
            </a:endParaRPr>
          </a:p>
          <a:p>
            <a:endParaRPr lang="en-GB" smtClean="0">
              <a:sym typeface="Wingdings" panose="05000000000000000000" pitchFamily="2" charset="2"/>
            </a:endParaRPr>
          </a:p>
          <a:p>
            <a:endParaRPr lang="en-GB" smtClean="0">
              <a:sym typeface="Wingdings" panose="05000000000000000000" pitchFamily="2" charset="2"/>
            </a:endParaRPr>
          </a:p>
          <a:p>
            <a:endParaRPr lang="en-GB" dirty="0" smtClean="0">
              <a:sym typeface="Wingdings" panose="05000000000000000000" pitchFamily="2" charset="2"/>
            </a:endParaRPr>
          </a:p>
        </p:txBody>
      </p:sp>
      <p:grpSp>
        <p:nvGrpSpPr>
          <p:cNvPr id="16" name="Group 15"/>
          <p:cNvGrpSpPr/>
          <p:nvPr/>
        </p:nvGrpSpPr>
        <p:grpSpPr>
          <a:xfrm>
            <a:off x="1927654" y="4769707"/>
            <a:ext cx="543698" cy="263611"/>
            <a:chOff x="1927654" y="4769707"/>
            <a:chExt cx="543698" cy="263611"/>
          </a:xfrm>
        </p:grpSpPr>
        <p:sp>
          <p:nvSpPr>
            <p:cNvPr id="7" name="Oval 6"/>
            <p:cNvSpPr/>
            <p:nvPr/>
          </p:nvSpPr>
          <p:spPr>
            <a:xfrm>
              <a:off x="1927654" y="4769707"/>
              <a:ext cx="271849" cy="26361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Oval 7"/>
            <p:cNvSpPr/>
            <p:nvPr/>
          </p:nvSpPr>
          <p:spPr>
            <a:xfrm>
              <a:off x="2199503" y="4769707"/>
              <a:ext cx="271849" cy="263611"/>
            </a:xfrm>
            <a:prstGeom prst="ellipse">
              <a:avLst/>
            </a:prstGeom>
            <a:solidFill>
              <a:srgbClr val="00B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sp>
        <p:nvSpPr>
          <p:cNvPr id="9" name="Oval 8"/>
          <p:cNvSpPr/>
          <p:nvPr/>
        </p:nvSpPr>
        <p:spPr>
          <a:xfrm>
            <a:off x="3851189" y="4769707"/>
            <a:ext cx="271849" cy="263611"/>
          </a:xfrm>
          <a:prstGeom prst="ellipse">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Oval 9"/>
          <p:cNvSpPr/>
          <p:nvPr/>
        </p:nvSpPr>
        <p:spPr>
          <a:xfrm>
            <a:off x="4123038" y="4769707"/>
            <a:ext cx="271849" cy="263611"/>
          </a:xfrm>
          <a:prstGeom prst="ellipse">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nvGrpSpPr>
          <p:cNvPr id="26" name="Group 25"/>
          <p:cNvGrpSpPr/>
          <p:nvPr/>
        </p:nvGrpSpPr>
        <p:grpSpPr>
          <a:xfrm>
            <a:off x="5366950" y="4769707"/>
            <a:ext cx="543698" cy="263611"/>
            <a:chOff x="5366950" y="4769707"/>
            <a:chExt cx="543698" cy="263611"/>
          </a:xfrm>
        </p:grpSpPr>
        <p:sp>
          <p:nvSpPr>
            <p:cNvPr id="11" name="Oval 10"/>
            <p:cNvSpPr/>
            <p:nvPr/>
          </p:nvSpPr>
          <p:spPr>
            <a:xfrm>
              <a:off x="5366950" y="4769707"/>
              <a:ext cx="271849" cy="263611"/>
            </a:xfrm>
            <a:prstGeom prst="ellipse">
              <a:avLst/>
            </a:prstGeom>
            <a:solidFill>
              <a:srgbClr val="00B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Oval 11"/>
            <p:cNvSpPr/>
            <p:nvPr/>
          </p:nvSpPr>
          <p:spPr>
            <a:xfrm>
              <a:off x="5638799" y="4769707"/>
              <a:ext cx="271849" cy="263611"/>
            </a:xfrm>
            <a:prstGeom prst="ellipse">
              <a:avLst/>
            </a:prstGeom>
            <a:solidFill>
              <a:srgbClr val="00B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grpSp>
        <p:nvGrpSpPr>
          <p:cNvPr id="30" name="Group 29"/>
          <p:cNvGrpSpPr/>
          <p:nvPr/>
        </p:nvGrpSpPr>
        <p:grpSpPr>
          <a:xfrm>
            <a:off x="6647932" y="4769707"/>
            <a:ext cx="838439" cy="263611"/>
            <a:chOff x="6647932" y="4769707"/>
            <a:chExt cx="838439" cy="263611"/>
          </a:xfrm>
        </p:grpSpPr>
        <p:sp>
          <p:nvSpPr>
            <p:cNvPr id="13" name="Oval 12"/>
            <p:cNvSpPr/>
            <p:nvPr/>
          </p:nvSpPr>
          <p:spPr>
            <a:xfrm>
              <a:off x="6647932" y="4769707"/>
              <a:ext cx="271849" cy="26361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Oval 13"/>
            <p:cNvSpPr/>
            <p:nvPr/>
          </p:nvSpPr>
          <p:spPr>
            <a:xfrm>
              <a:off x="6919781" y="4769707"/>
              <a:ext cx="271849" cy="263611"/>
            </a:xfrm>
            <a:prstGeom prst="ellipse">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Oval 14"/>
            <p:cNvSpPr/>
            <p:nvPr/>
          </p:nvSpPr>
          <p:spPr>
            <a:xfrm>
              <a:off x="7214522" y="4769707"/>
              <a:ext cx="271849" cy="26361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grpSp>
        <p:nvGrpSpPr>
          <p:cNvPr id="17" name="Group 16"/>
          <p:cNvGrpSpPr/>
          <p:nvPr/>
        </p:nvGrpSpPr>
        <p:grpSpPr>
          <a:xfrm>
            <a:off x="1927654" y="5134573"/>
            <a:ext cx="543698" cy="263611"/>
            <a:chOff x="1927654" y="4769707"/>
            <a:chExt cx="543698" cy="263611"/>
          </a:xfrm>
        </p:grpSpPr>
        <p:sp>
          <p:nvSpPr>
            <p:cNvPr id="18" name="Oval 17"/>
            <p:cNvSpPr/>
            <p:nvPr/>
          </p:nvSpPr>
          <p:spPr>
            <a:xfrm>
              <a:off x="1927654" y="4769707"/>
              <a:ext cx="271849" cy="26361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Oval 18"/>
            <p:cNvSpPr/>
            <p:nvPr/>
          </p:nvSpPr>
          <p:spPr>
            <a:xfrm>
              <a:off x="2199503" y="4769707"/>
              <a:ext cx="271849" cy="263611"/>
            </a:xfrm>
            <a:prstGeom prst="ellipse">
              <a:avLst/>
            </a:prstGeom>
            <a:solidFill>
              <a:srgbClr val="00B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grpSp>
        <p:nvGrpSpPr>
          <p:cNvPr id="20" name="Group 19"/>
          <p:cNvGrpSpPr/>
          <p:nvPr/>
        </p:nvGrpSpPr>
        <p:grpSpPr>
          <a:xfrm>
            <a:off x="1927654" y="5497880"/>
            <a:ext cx="543698" cy="263611"/>
            <a:chOff x="1927654" y="4769707"/>
            <a:chExt cx="543698" cy="263611"/>
          </a:xfrm>
        </p:grpSpPr>
        <p:sp>
          <p:nvSpPr>
            <p:cNvPr id="21" name="Oval 20"/>
            <p:cNvSpPr/>
            <p:nvPr/>
          </p:nvSpPr>
          <p:spPr>
            <a:xfrm>
              <a:off x="1927654" y="4769707"/>
              <a:ext cx="271849" cy="26361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Oval 21"/>
            <p:cNvSpPr/>
            <p:nvPr/>
          </p:nvSpPr>
          <p:spPr>
            <a:xfrm>
              <a:off x="2199503" y="4769707"/>
              <a:ext cx="271849" cy="263611"/>
            </a:xfrm>
            <a:prstGeom prst="ellipse">
              <a:avLst/>
            </a:prstGeom>
            <a:solidFill>
              <a:srgbClr val="00B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grpSp>
        <p:nvGrpSpPr>
          <p:cNvPr id="23" name="Group 22"/>
          <p:cNvGrpSpPr/>
          <p:nvPr/>
        </p:nvGrpSpPr>
        <p:grpSpPr>
          <a:xfrm>
            <a:off x="1927654" y="5861187"/>
            <a:ext cx="543698" cy="263611"/>
            <a:chOff x="1927654" y="4769707"/>
            <a:chExt cx="543698" cy="263611"/>
          </a:xfrm>
        </p:grpSpPr>
        <p:sp>
          <p:nvSpPr>
            <p:cNvPr id="24" name="Oval 23"/>
            <p:cNvSpPr/>
            <p:nvPr/>
          </p:nvSpPr>
          <p:spPr>
            <a:xfrm>
              <a:off x="1927654" y="4769707"/>
              <a:ext cx="271849" cy="26361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5" name="Oval 24"/>
            <p:cNvSpPr/>
            <p:nvPr/>
          </p:nvSpPr>
          <p:spPr>
            <a:xfrm>
              <a:off x="2199503" y="4769707"/>
              <a:ext cx="271849" cy="263611"/>
            </a:xfrm>
            <a:prstGeom prst="ellipse">
              <a:avLst/>
            </a:prstGeom>
            <a:solidFill>
              <a:srgbClr val="00B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grpSp>
        <p:nvGrpSpPr>
          <p:cNvPr id="27" name="Group 26"/>
          <p:cNvGrpSpPr/>
          <p:nvPr/>
        </p:nvGrpSpPr>
        <p:grpSpPr>
          <a:xfrm>
            <a:off x="5366950" y="5165001"/>
            <a:ext cx="543698" cy="263611"/>
            <a:chOff x="5366950" y="4769707"/>
            <a:chExt cx="543698" cy="263611"/>
          </a:xfrm>
        </p:grpSpPr>
        <p:sp>
          <p:nvSpPr>
            <p:cNvPr id="28" name="Oval 27"/>
            <p:cNvSpPr/>
            <p:nvPr/>
          </p:nvSpPr>
          <p:spPr>
            <a:xfrm>
              <a:off x="5366950" y="4769707"/>
              <a:ext cx="271849" cy="263611"/>
            </a:xfrm>
            <a:prstGeom prst="ellipse">
              <a:avLst/>
            </a:prstGeom>
            <a:solidFill>
              <a:srgbClr val="00B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9" name="Oval 28"/>
            <p:cNvSpPr/>
            <p:nvPr/>
          </p:nvSpPr>
          <p:spPr>
            <a:xfrm>
              <a:off x="5638799" y="4769707"/>
              <a:ext cx="271849" cy="263611"/>
            </a:xfrm>
            <a:prstGeom prst="ellipse">
              <a:avLst/>
            </a:prstGeom>
            <a:solidFill>
              <a:srgbClr val="00B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grpSp>
        <p:nvGrpSpPr>
          <p:cNvPr id="31" name="Group 30"/>
          <p:cNvGrpSpPr/>
          <p:nvPr/>
        </p:nvGrpSpPr>
        <p:grpSpPr>
          <a:xfrm>
            <a:off x="6647932" y="5165001"/>
            <a:ext cx="838439" cy="263611"/>
            <a:chOff x="6647932" y="4769707"/>
            <a:chExt cx="838439" cy="263611"/>
          </a:xfrm>
        </p:grpSpPr>
        <p:sp>
          <p:nvSpPr>
            <p:cNvPr id="32" name="Oval 31"/>
            <p:cNvSpPr/>
            <p:nvPr/>
          </p:nvSpPr>
          <p:spPr>
            <a:xfrm>
              <a:off x="6647932" y="4769707"/>
              <a:ext cx="271849" cy="26361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3" name="Oval 32"/>
            <p:cNvSpPr/>
            <p:nvPr/>
          </p:nvSpPr>
          <p:spPr>
            <a:xfrm>
              <a:off x="6919781" y="4769707"/>
              <a:ext cx="271849" cy="263611"/>
            </a:xfrm>
            <a:prstGeom prst="ellipse">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4" name="Oval 33"/>
            <p:cNvSpPr/>
            <p:nvPr/>
          </p:nvSpPr>
          <p:spPr>
            <a:xfrm>
              <a:off x="7214522" y="4769707"/>
              <a:ext cx="271849" cy="26361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sp>
        <p:nvSpPr>
          <p:cNvPr id="35" name="Rectangle 34"/>
          <p:cNvSpPr/>
          <p:nvPr/>
        </p:nvSpPr>
        <p:spPr>
          <a:xfrm>
            <a:off x="4792963" y="4980335"/>
            <a:ext cx="410690" cy="369332"/>
          </a:xfrm>
          <a:prstGeom prst="rect">
            <a:avLst/>
          </a:prstGeom>
        </p:spPr>
        <p:txBody>
          <a:bodyPr wrap="none">
            <a:spAutoFit/>
          </a:bodyPr>
          <a:lstStyle/>
          <a:p>
            <a:r>
              <a:rPr lang="en-GB" dirty="0">
                <a:sym typeface="Wingdings" panose="05000000000000000000" pitchFamily="2" charset="2"/>
              </a:rPr>
              <a:t></a:t>
            </a:r>
            <a:endParaRPr lang="en-GB" dirty="0"/>
          </a:p>
        </p:txBody>
      </p:sp>
    </p:spTree>
    <p:extLst>
      <p:ext uri="{BB962C8B-B14F-4D97-AF65-F5344CB8AC3E}">
        <p14:creationId xmlns:p14="http://schemas.microsoft.com/office/powerpoint/2010/main" val="86496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par>
                                <p:cTn id="16" presetID="10" presetClass="entr" presetSubtype="0" fill="hold"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500"/>
                                        <p:tgtEl>
                                          <p:spTgt spid="26"/>
                                        </p:tgtEl>
                                      </p:cBhvr>
                                    </p:animEffect>
                                  </p:childTnLst>
                                </p:cTn>
                              </p:par>
                              <p:par>
                                <p:cTn id="19" presetID="10" presetClass="entr" presetSubtype="0"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500"/>
                                        <p:tgtEl>
                                          <p:spTgt spid="27"/>
                                        </p:tgtEl>
                                      </p:cBhvr>
                                    </p:animEffect>
                                  </p:childTnLst>
                                </p:cTn>
                              </p:par>
                              <p:par>
                                <p:cTn id="22" presetID="10" presetClass="entr" presetSubtype="0" fill="hold" nodeType="with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fade">
                                      <p:cBhvr>
                                        <p:cTn id="24" dur="500"/>
                                        <p:tgtEl>
                                          <p:spTgt spid="30"/>
                                        </p:tgtEl>
                                      </p:cBhvr>
                                    </p:animEffect>
                                  </p:childTnLst>
                                </p:cTn>
                              </p:par>
                              <p:par>
                                <p:cTn id="25" presetID="10" presetClass="entr" presetSubtype="0"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par>
                                <p:cTn id="37" presetID="10" presetClass="entr" presetSubtype="0"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par>
                                <p:cTn id="40" presetID="10" presetClass="entr" presetSubtype="0" fill="hold"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par>
                                <p:cTn id="43" presetID="10" presetClass="entr" presetSubtype="0" fill="hold"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fade">
                                      <p:cBhvr>
                                        <p:cTn id="4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10" grpId="0" animBg="1"/>
      <p:bldP spid="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84" y="0"/>
            <a:ext cx="8911687" cy="1280890"/>
          </a:xfrm>
        </p:spPr>
        <p:txBody>
          <a:bodyPr/>
          <a:lstStyle/>
          <a:p>
            <a:r>
              <a:rPr lang="en-GB" dirty="0" smtClean="0"/>
              <a:t>Electrolysis of Brine</a:t>
            </a:r>
            <a:endParaRPr lang="en-GB" dirty="0"/>
          </a:p>
        </p:txBody>
      </p:sp>
      <p:sp>
        <p:nvSpPr>
          <p:cNvPr id="3" name="Content Placeholder 2"/>
          <p:cNvSpPr>
            <a:spLocks noGrp="1"/>
          </p:cNvSpPr>
          <p:nvPr>
            <p:ph idx="1"/>
          </p:nvPr>
        </p:nvSpPr>
        <p:spPr>
          <a:xfrm>
            <a:off x="348520" y="1400433"/>
            <a:ext cx="8915400" cy="84025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lstStyle/>
          <a:p>
            <a:pPr marL="0" indent="0">
              <a:buNone/>
            </a:pPr>
            <a:r>
              <a:rPr lang="en-GB" b="1" dirty="0" smtClean="0"/>
              <a:t>Electrolysis</a:t>
            </a:r>
            <a:r>
              <a:rPr lang="en-GB" dirty="0" smtClean="0"/>
              <a:t> is the splitting of compounds using electricity. (</a:t>
            </a:r>
            <a:r>
              <a:rPr lang="en-GB" dirty="0" err="1" smtClean="0"/>
              <a:t>lysis</a:t>
            </a:r>
            <a:r>
              <a:rPr lang="en-GB" dirty="0" smtClean="0"/>
              <a:t> is Ancient Greek for cutting) </a:t>
            </a:r>
          </a:p>
          <a:p>
            <a:pPr marL="0" indent="0">
              <a:buNone/>
            </a:pPr>
            <a:endParaRPr lang="en-GB" dirty="0"/>
          </a:p>
        </p:txBody>
      </p:sp>
      <p:pic>
        <p:nvPicPr>
          <p:cNvPr id="4" name="Picture 4" descr="913814_C3H_AW_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013" y="3970638"/>
            <a:ext cx="5213845" cy="2780270"/>
          </a:xfrm>
          <a:prstGeom prst="roundRect">
            <a:avLst>
              <a:gd name="adj" fmla="val 8594"/>
            </a:avLst>
          </a:prstGeom>
          <a:solidFill>
            <a:srgbClr val="FFFFFF">
              <a:shade val="85000"/>
            </a:srgbClr>
          </a:solidFill>
          <a:ln w="9525">
            <a:solidFill>
              <a:srgbClr val="000000"/>
            </a:solidFill>
            <a:miter lim="800000"/>
            <a:headEnd/>
            <a:tailEnd/>
          </a:ln>
          <a:effectLst>
            <a:reflection blurRad="12700" stA="38000" endPos="28000" dist="5000" dir="5400000" sy="-100000" algn="bl" rotWithShape="0"/>
          </a:effectLst>
          <a:extLst/>
        </p:spPr>
      </p:pic>
      <p:sp>
        <p:nvSpPr>
          <p:cNvPr id="6" name="Content Placeholder 2"/>
          <p:cNvSpPr txBox="1">
            <a:spLocks/>
          </p:cNvSpPr>
          <p:nvPr/>
        </p:nvSpPr>
        <p:spPr>
          <a:xfrm>
            <a:off x="348520" y="2434282"/>
            <a:ext cx="8915400" cy="84025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lt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lt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lt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9pPr>
          </a:lstStyle>
          <a:p>
            <a:pPr marL="0" indent="0">
              <a:buFont typeface="Wingdings 3" charset="2"/>
              <a:buNone/>
            </a:pPr>
            <a:r>
              <a:rPr lang="en-GB" b="1" dirty="0" smtClean="0"/>
              <a:t>Brine </a:t>
            </a:r>
            <a:r>
              <a:rPr lang="en-GB" dirty="0" smtClean="0"/>
              <a:t>is a solution made of </a:t>
            </a:r>
            <a:r>
              <a:rPr lang="en-GB" b="1" dirty="0" smtClean="0"/>
              <a:t>salt, sodium chloride (</a:t>
            </a:r>
            <a:r>
              <a:rPr lang="en-GB" b="1" dirty="0" err="1" smtClean="0"/>
              <a:t>NaCl</a:t>
            </a:r>
            <a:r>
              <a:rPr lang="en-GB" b="1" dirty="0" smtClean="0"/>
              <a:t>) </a:t>
            </a:r>
            <a:r>
              <a:rPr lang="en-GB" dirty="0" smtClean="0"/>
              <a:t>and water </a:t>
            </a:r>
            <a:r>
              <a:rPr lang="en-GB" b="1" dirty="0" smtClean="0"/>
              <a:t>(H</a:t>
            </a:r>
            <a:r>
              <a:rPr lang="en-GB" b="1" baseline="-25000" dirty="0" smtClean="0"/>
              <a:t>2</a:t>
            </a:r>
            <a:r>
              <a:rPr lang="en-GB" b="1" dirty="0" smtClean="0"/>
              <a:t>O)</a:t>
            </a:r>
            <a:endParaRPr lang="en-GB" dirty="0" smtClean="0"/>
          </a:p>
          <a:p>
            <a:pPr marL="0" indent="0">
              <a:buFont typeface="Wingdings 3" charset="2"/>
              <a:buNone/>
            </a:pPr>
            <a:r>
              <a:rPr lang="en-GB" dirty="0" smtClean="0"/>
              <a:t>What 4 elements does this contain?</a:t>
            </a:r>
          </a:p>
          <a:p>
            <a:pPr marL="0" indent="0">
              <a:buFont typeface="Wingdings 3" charset="2"/>
              <a:buNone/>
            </a:pPr>
            <a:endParaRPr lang="en-GB" dirty="0"/>
          </a:p>
        </p:txBody>
      </p:sp>
      <p:sp>
        <p:nvSpPr>
          <p:cNvPr id="7" name="TextBox 6"/>
          <p:cNvSpPr txBox="1"/>
          <p:nvPr/>
        </p:nvSpPr>
        <p:spPr>
          <a:xfrm>
            <a:off x="4440195" y="2800771"/>
            <a:ext cx="4744994" cy="369332"/>
          </a:xfrm>
          <a:prstGeom prst="rect">
            <a:avLst/>
          </a:prstGeom>
          <a:noFill/>
        </p:spPr>
        <p:txBody>
          <a:bodyPr wrap="square" rtlCol="0">
            <a:spAutoFit/>
          </a:bodyPr>
          <a:lstStyle/>
          <a:p>
            <a:r>
              <a:rPr lang="en-GB" b="1" dirty="0" smtClean="0"/>
              <a:t>Sodium, Chlorine, Hydrogen and Oxygen</a:t>
            </a:r>
            <a:endParaRPr lang="en-GB" b="1" dirty="0"/>
          </a:p>
        </p:txBody>
      </p:sp>
      <p:sp>
        <p:nvSpPr>
          <p:cNvPr id="8" name="Content Placeholder 2"/>
          <p:cNvSpPr txBox="1">
            <a:spLocks/>
          </p:cNvSpPr>
          <p:nvPr/>
        </p:nvSpPr>
        <p:spPr>
          <a:xfrm>
            <a:off x="5549153" y="3432756"/>
            <a:ext cx="6499412" cy="107576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lt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lt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lt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9pPr>
          </a:lstStyle>
          <a:p>
            <a:pPr marL="0" indent="0">
              <a:buFont typeface="Wingdings 3" charset="2"/>
              <a:buNone/>
            </a:pPr>
            <a:r>
              <a:rPr lang="en-GB" b="1" dirty="0" smtClean="0"/>
              <a:t>Electrolysis</a:t>
            </a:r>
            <a:r>
              <a:rPr lang="en-GB" dirty="0" smtClean="0"/>
              <a:t> splits the brine into </a:t>
            </a:r>
            <a:r>
              <a:rPr lang="en-GB" b="1" dirty="0" smtClean="0"/>
              <a:t>Chlorine gas (Cl</a:t>
            </a:r>
            <a:r>
              <a:rPr lang="en-GB" b="1" baseline="-25000" dirty="0" smtClean="0"/>
              <a:t>2</a:t>
            </a:r>
            <a:r>
              <a:rPr lang="en-GB" b="1" dirty="0" smtClean="0"/>
              <a:t>), Hydrogen gas (H</a:t>
            </a:r>
            <a:r>
              <a:rPr lang="en-GB" b="1" baseline="-25000" dirty="0" smtClean="0"/>
              <a:t>2</a:t>
            </a:r>
            <a:r>
              <a:rPr lang="en-GB" b="1" dirty="0" smtClean="0"/>
              <a:t>) and Sodium Hydroxide (</a:t>
            </a:r>
            <a:r>
              <a:rPr lang="en-GB" b="1" dirty="0" err="1" smtClean="0"/>
              <a:t>NaOH</a:t>
            </a:r>
            <a:r>
              <a:rPr lang="en-GB" b="1" dirty="0" smtClean="0"/>
              <a:t>).</a:t>
            </a:r>
            <a:r>
              <a:rPr lang="en-GB" b="1" baseline="-25000" dirty="0" smtClean="0"/>
              <a:t> </a:t>
            </a:r>
            <a:r>
              <a:rPr lang="en-GB" dirty="0" smtClean="0"/>
              <a:t>Sodium hydroxide is a common </a:t>
            </a:r>
            <a:r>
              <a:rPr lang="en-GB" b="1" dirty="0" smtClean="0"/>
              <a:t>alkali.</a:t>
            </a:r>
            <a:endParaRPr lang="en-GB" dirty="0"/>
          </a:p>
        </p:txBody>
      </p:sp>
      <p:sp>
        <p:nvSpPr>
          <p:cNvPr id="9" name="Content Placeholder 2"/>
          <p:cNvSpPr txBox="1">
            <a:spLocks/>
          </p:cNvSpPr>
          <p:nvPr/>
        </p:nvSpPr>
        <p:spPr>
          <a:xfrm>
            <a:off x="5549153" y="4666735"/>
            <a:ext cx="6499412" cy="107576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lt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lt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lt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9pPr>
          </a:lstStyle>
          <a:p>
            <a:pPr marL="0" indent="0">
              <a:buFont typeface="Wingdings 3" charset="2"/>
              <a:buNone/>
            </a:pPr>
            <a:r>
              <a:rPr lang="en-GB" b="1" dirty="0" smtClean="0"/>
              <a:t>Sodium Hydroxide </a:t>
            </a:r>
            <a:r>
              <a:rPr lang="en-GB" dirty="0" smtClean="0"/>
              <a:t>and</a:t>
            </a:r>
            <a:r>
              <a:rPr lang="en-GB" b="1" dirty="0" smtClean="0"/>
              <a:t> chlorine </a:t>
            </a:r>
            <a:r>
              <a:rPr lang="en-GB" dirty="0" smtClean="0"/>
              <a:t>can be reacted to form </a:t>
            </a:r>
            <a:r>
              <a:rPr lang="en-GB" b="1" dirty="0" smtClean="0"/>
              <a:t>bleach. </a:t>
            </a:r>
            <a:endParaRPr lang="en-GB" dirty="0"/>
          </a:p>
        </p:txBody>
      </p:sp>
      <p:sp>
        <p:nvSpPr>
          <p:cNvPr id="10" name="TextBox 9"/>
          <p:cNvSpPr txBox="1"/>
          <p:nvPr/>
        </p:nvSpPr>
        <p:spPr>
          <a:xfrm>
            <a:off x="5549153" y="5862918"/>
            <a:ext cx="6499412" cy="408623"/>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dirty="0" smtClean="0"/>
              <a:t>Since all the products are used it is 100% efficient.</a:t>
            </a:r>
            <a:endParaRPr lang="en-GB" dirty="0"/>
          </a:p>
        </p:txBody>
      </p:sp>
    </p:spTree>
    <p:extLst>
      <p:ext uri="{BB962C8B-B14F-4D97-AF65-F5344CB8AC3E}">
        <p14:creationId xmlns:p14="http://schemas.microsoft.com/office/powerpoint/2010/main" val="402554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1687" cy="1280890"/>
          </a:xfrm>
        </p:spPr>
        <p:txBody>
          <a:bodyPr/>
          <a:lstStyle/>
          <a:p>
            <a:r>
              <a:rPr lang="en-GB" dirty="0" smtClean="0"/>
              <a:t>Exam Questions</a:t>
            </a:r>
            <a:endParaRPr lang="en-GB" dirty="0"/>
          </a:p>
        </p:txBody>
      </p:sp>
      <p:pic>
        <p:nvPicPr>
          <p:cNvPr id="4" name="Picture 3"/>
          <p:cNvPicPr>
            <a:picLocks noChangeAspect="1"/>
          </p:cNvPicPr>
          <p:nvPr/>
        </p:nvPicPr>
        <p:blipFill>
          <a:blip r:embed="rId2"/>
          <a:stretch>
            <a:fillRect/>
          </a:stretch>
        </p:blipFill>
        <p:spPr>
          <a:xfrm>
            <a:off x="5943600" y="0"/>
            <a:ext cx="6248400" cy="6858000"/>
          </a:xfrm>
          <a:prstGeom prst="rect">
            <a:avLst/>
          </a:prstGeom>
        </p:spPr>
      </p:pic>
      <p:sp>
        <p:nvSpPr>
          <p:cNvPr id="6" name="TextBox 5"/>
          <p:cNvSpPr txBox="1"/>
          <p:nvPr/>
        </p:nvSpPr>
        <p:spPr>
          <a:xfrm>
            <a:off x="6275294" y="4831976"/>
            <a:ext cx="4966447" cy="1477328"/>
          </a:xfrm>
          <a:prstGeom prst="rect">
            <a:avLst/>
          </a:prstGeom>
          <a:noFill/>
        </p:spPr>
        <p:txBody>
          <a:bodyPr wrap="square" rtlCol="0">
            <a:spAutoFit/>
          </a:bodyPr>
          <a:lstStyle/>
          <a:p>
            <a:r>
              <a:rPr lang="en-GB" dirty="0" smtClean="0"/>
              <a:t>1810: From one tonne = 24% of 1 = 0.24</a:t>
            </a:r>
          </a:p>
          <a:p>
            <a:r>
              <a:rPr lang="en-GB" dirty="0"/>
              <a:t> </a:t>
            </a:r>
            <a:r>
              <a:rPr lang="en-GB" dirty="0" smtClean="0"/>
              <a:t>         From ten tonnes = 0.24 x 10 = 2.4</a:t>
            </a:r>
          </a:p>
          <a:p>
            <a:r>
              <a:rPr lang="en-GB" dirty="0" smtClean="0"/>
              <a:t>2010: From one tonne = 46% of 1 = 0.46</a:t>
            </a:r>
          </a:p>
          <a:p>
            <a:r>
              <a:rPr lang="en-GB" dirty="0"/>
              <a:t> </a:t>
            </a:r>
            <a:r>
              <a:rPr lang="en-GB" dirty="0" smtClean="0"/>
              <a:t>         From ten tonnes = 0.46 x 10 = 4.6</a:t>
            </a:r>
          </a:p>
          <a:p>
            <a:r>
              <a:rPr lang="en-GB" dirty="0" smtClean="0"/>
              <a:t>Difference = 4.6 – 2.4 = 2.2 </a:t>
            </a:r>
            <a:endParaRPr lang="en-GB" dirty="0"/>
          </a:p>
        </p:txBody>
      </p:sp>
      <p:pic>
        <p:nvPicPr>
          <p:cNvPr id="7" name="Picture 6"/>
          <p:cNvPicPr>
            <a:picLocks noChangeAspect="1"/>
          </p:cNvPicPr>
          <p:nvPr/>
        </p:nvPicPr>
        <p:blipFill>
          <a:blip r:embed="rId3"/>
          <a:stretch>
            <a:fillRect/>
          </a:stretch>
        </p:blipFill>
        <p:spPr>
          <a:xfrm>
            <a:off x="9764525" y="6255039"/>
            <a:ext cx="4048125" cy="219075"/>
          </a:xfrm>
          <a:prstGeom prst="rect">
            <a:avLst/>
          </a:prstGeom>
        </p:spPr>
      </p:pic>
      <p:pic>
        <p:nvPicPr>
          <p:cNvPr id="8" name="Picture 7"/>
          <p:cNvPicPr>
            <a:picLocks noChangeAspect="1"/>
          </p:cNvPicPr>
          <p:nvPr/>
        </p:nvPicPr>
        <p:blipFill>
          <a:blip r:embed="rId4"/>
          <a:stretch>
            <a:fillRect/>
          </a:stretch>
        </p:blipFill>
        <p:spPr>
          <a:xfrm>
            <a:off x="277625" y="1350869"/>
            <a:ext cx="3819525" cy="3600450"/>
          </a:xfrm>
          <a:prstGeom prst="rect">
            <a:avLst/>
          </a:prstGeom>
        </p:spPr>
      </p:pic>
    </p:spTree>
    <p:extLst>
      <p:ext uri="{BB962C8B-B14F-4D97-AF65-F5344CB8AC3E}">
        <p14:creationId xmlns:p14="http://schemas.microsoft.com/office/powerpoint/2010/main" val="164198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76" y="0"/>
            <a:ext cx="8911687" cy="1280890"/>
          </a:xfrm>
        </p:spPr>
        <p:txBody>
          <a:bodyPr/>
          <a:lstStyle/>
          <a:p>
            <a:r>
              <a:rPr lang="en-GB" dirty="0" smtClean="0"/>
              <a:t>Exam Questions</a:t>
            </a:r>
            <a:endParaRPr lang="en-GB" dirty="0"/>
          </a:p>
        </p:txBody>
      </p:sp>
      <p:pic>
        <p:nvPicPr>
          <p:cNvPr id="4" name="Picture 3"/>
          <p:cNvPicPr>
            <a:picLocks noChangeAspect="1"/>
          </p:cNvPicPr>
          <p:nvPr/>
        </p:nvPicPr>
        <p:blipFill>
          <a:blip r:embed="rId2"/>
          <a:stretch>
            <a:fillRect/>
          </a:stretch>
        </p:blipFill>
        <p:spPr>
          <a:xfrm>
            <a:off x="253534" y="1280890"/>
            <a:ext cx="8329836" cy="3604875"/>
          </a:xfrm>
          <a:prstGeom prst="rect">
            <a:avLst/>
          </a:prstGeom>
        </p:spPr>
      </p:pic>
      <p:pic>
        <p:nvPicPr>
          <p:cNvPr id="5" name="Picture 4"/>
          <p:cNvPicPr>
            <a:picLocks noChangeAspect="1"/>
          </p:cNvPicPr>
          <p:nvPr/>
        </p:nvPicPr>
        <p:blipFill>
          <a:blip r:embed="rId3"/>
          <a:stretch>
            <a:fillRect/>
          </a:stretch>
        </p:blipFill>
        <p:spPr>
          <a:xfrm>
            <a:off x="8562975" y="905464"/>
            <a:ext cx="3629025" cy="4400550"/>
          </a:xfrm>
          <a:prstGeom prst="rect">
            <a:avLst/>
          </a:prstGeom>
        </p:spPr>
      </p:pic>
      <p:sp>
        <p:nvSpPr>
          <p:cNvPr id="6" name="TextBox 5"/>
          <p:cNvSpPr txBox="1"/>
          <p:nvPr/>
        </p:nvSpPr>
        <p:spPr>
          <a:xfrm>
            <a:off x="663388" y="2088775"/>
            <a:ext cx="7682753" cy="1701684"/>
          </a:xfrm>
          <a:prstGeom prst="rect">
            <a:avLst/>
          </a:prstGeom>
          <a:noFill/>
        </p:spPr>
        <p:txBody>
          <a:bodyPr wrap="square" rtlCol="0">
            <a:spAutoFit/>
          </a:bodyPr>
          <a:lstStyle/>
          <a:p>
            <a:pPr>
              <a:lnSpc>
                <a:spcPct val="150000"/>
              </a:lnSpc>
            </a:pPr>
            <a:r>
              <a:rPr lang="en-GB" dirty="0" smtClean="0"/>
              <a:t>Modern processes uses electrolysis of brine. This does not produce hydrogen chloride and the waste product chlorine is used for cleaning drinking water. This means the process is more sustainable or efficient.</a:t>
            </a:r>
            <a:endParaRPr lang="en-GB" dirty="0"/>
          </a:p>
        </p:txBody>
      </p:sp>
    </p:spTree>
    <p:extLst>
      <p:ext uri="{BB962C8B-B14F-4D97-AF65-F5344CB8AC3E}">
        <p14:creationId xmlns:p14="http://schemas.microsoft.com/office/powerpoint/2010/main" val="148672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70" y="0"/>
            <a:ext cx="8911687" cy="1280890"/>
          </a:xfrm>
        </p:spPr>
        <p:txBody>
          <a:bodyPr/>
          <a:lstStyle/>
          <a:p>
            <a:r>
              <a:rPr lang="en-GB" dirty="0" smtClean="0"/>
              <a:t>Exam Questions</a:t>
            </a:r>
            <a:endParaRPr lang="en-GB" dirty="0"/>
          </a:p>
        </p:txBody>
      </p:sp>
      <p:pic>
        <p:nvPicPr>
          <p:cNvPr id="4" name="Picture 3"/>
          <p:cNvPicPr>
            <a:picLocks noChangeAspect="1"/>
          </p:cNvPicPr>
          <p:nvPr/>
        </p:nvPicPr>
        <p:blipFill>
          <a:blip r:embed="rId2"/>
          <a:stretch>
            <a:fillRect/>
          </a:stretch>
        </p:blipFill>
        <p:spPr>
          <a:xfrm>
            <a:off x="347381" y="1280890"/>
            <a:ext cx="11756801" cy="4160686"/>
          </a:xfrm>
          <a:prstGeom prst="rect">
            <a:avLst/>
          </a:prstGeom>
        </p:spPr>
      </p:pic>
      <p:sp>
        <p:nvSpPr>
          <p:cNvPr id="5" name="TextBox 4"/>
          <p:cNvSpPr txBox="1"/>
          <p:nvPr/>
        </p:nvSpPr>
        <p:spPr>
          <a:xfrm>
            <a:off x="7628965" y="2528047"/>
            <a:ext cx="2671482" cy="369332"/>
          </a:xfrm>
          <a:prstGeom prst="rect">
            <a:avLst/>
          </a:prstGeom>
          <a:noFill/>
        </p:spPr>
        <p:txBody>
          <a:bodyPr wrap="square" rtlCol="0">
            <a:spAutoFit/>
          </a:bodyPr>
          <a:lstStyle/>
          <a:p>
            <a:r>
              <a:rPr lang="en-GB" dirty="0" smtClean="0"/>
              <a:t>chemical</a:t>
            </a:r>
            <a:endParaRPr lang="en-GB" dirty="0"/>
          </a:p>
        </p:txBody>
      </p:sp>
      <p:sp>
        <p:nvSpPr>
          <p:cNvPr id="6" name="TextBox 5"/>
          <p:cNvSpPr txBox="1"/>
          <p:nvPr/>
        </p:nvSpPr>
        <p:spPr>
          <a:xfrm>
            <a:off x="3343836" y="3245223"/>
            <a:ext cx="2671482" cy="369332"/>
          </a:xfrm>
          <a:prstGeom prst="rect">
            <a:avLst/>
          </a:prstGeom>
          <a:noFill/>
        </p:spPr>
        <p:txBody>
          <a:bodyPr wrap="square" rtlCol="0">
            <a:spAutoFit/>
          </a:bodyPr>
          <a:lstStyle/>
          <a:p>
            <a:r>
              <a:rPr lang="en-GB" dirty="0" smtClean="0"/>
              <a:t>electrolysis</a:t>
            </a:r>
            <a:endParaRPr lang="en-GB" dirty="0"/>
          </a:p>
        </p:txBody>
      </p:sp>
      <p:sp>
        <p:nvSpPr>
          <p:cNvPr id="7" name="TextBox 6"/>
          <p:cNvSpPr txBox="1"/>
          <p:nvPr/>
        </p:nvSpPr>
        <p:spPr>
          <a:xfrm>
            <a:off x="5809130" y="3906080"/>
            <a:ext cx="2671482" cy="369332"/>
          </a:xfrm>
          <a:prstGeom prst="rect">
            <a:avLst/>
          </a:prstGeom>
          <a:noFill/>
        </p:spPr>
        <p:txBody>
          <a:bodyPr wrap="square" rtlCol="0">
            <a:spAutoFit/>
          </a:bodyPr>
          <a:lstStyle/>
          <a:p>
            <a:r>
              <a:rPr lang="en-GB" dirty="0" smtClean="0"/>
              <a:t>hydrogen</a:t>
            </a:r>
            <a:endParaRPr lang="en-GB" dirty="0"/>
          </a:p>
        </p:txBody>
      </p:sp>
      <p:sp>
        <p:nvSpPr>
          <p:cNvPr id="8" name="TextBox 7"/>
          <p:cNvSpPr txBox="1"/>
          <p:nvPr/>
        </p:nvSpPr>
        <p:spPr>
          <a:xfrm>
            <a:off x="672354" y="4526113"/>
            <a:ext cx="2671482" cy="369332"/>
          </a:xfrm>
          <a:prstGeom prst="rect">
            <a:avLst/>
          </a:prstGeom>
          <a:noFill/>
        </p:spPr>
        <p:txBody>
          <a:bodyPr wrap="square" rtlCol="0">
            <a:spAutoFit/>
          </a:bodyPr>
          <a:lstStyle/>
          <a:p>
            <a:r>
              <a:rPr lang="en-GB" dirty="0" smtClean="0"/>
              <a:t>sodium hydroxide</a:t>
            </a:r>
            <a:endParaRPr lang="en-GB" dirty="0"/>
          </a:p>
        </p:txBody>
      </p:sp>
      <p:pic>
        <p:nvPicPr>
          <p:cNvPr id="9" name="Picture 8"/>
          <p:cNvPicPr>
            <a:picLocks noChangeAspect="1"/>
          </p:cNvPicPr>
          <p:nvPr/>
        </p:nvPicPr>
        <p:blipFill>
          <a:blip r:embed="rId3"/>
          <a:stretch>
            <a:fillRect/>
          </a:stretch>
        </p:blipFill>
        <p:spPr>
          <a:xfrm>
            <a:off x="347381" y="5441575"/>
            <a:ext cx="5390031" cy="1298803"/>
          </a:xfrm>
          <a:prstGeom prst="rect">
            <a:avLst/>
          </a:prstGeom>
        </p:spPr>
      </p:pic>
    </p:spTree>
    <p:extLst>
      <p:ext uri="{BB962C8B-B14F-4D97-AF65-F5344CB8AC3E}">
        <p14:creationId xmlns:p14="http://schemas.microsoft.com/office/powerpoint/2010/main" val="3974153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37</TotalTime>
  <Words>570</Words>
  <Application>Microsoft Office PowerPoint</Application>
  <PresentationFormat>Custom</PresentationFormat>
  <Paragraphs>49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Wisp</vt:lpstr>
      <vt:lpstr>Obtaining alkalis/chlorine</vt:lpstr>
      <vt:lpstr>Making Alkalis</vt:lpstr>
      <vt:lpstr>Making Chlorine</vt:lpstr>
      <vt:lpstr>Electrolysis of Brine</vt:lpstr>
      <vt:lpstr>Exam Questions</vt:lpstr>
      <vt:lpstr>Exam Questions</vt:lpstr>
      <vt:lpstr>Exam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Obtaining alkalis/chlorine</dc:title>
  <dc:creator>DavePC</dc:creator>
  <cp:lastModifiedBy>Michelle Meyers</cp:lastModifiedBy>
  <cp:revision>7</cp:revision>
  <dcterms:created xsi:type="dcterms:W3CDTF">2013-05-15T15:36:04Z</dcterms:created>
  <dcterms:modified xsi:type="dcterms:W3CDTF">2015-03-31T08:48:01Z</dcterms:modified>
</cp:coreProperties>
</file>