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69" r:id="rId23"/>
    <p:sldId id="27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9DFB-1B84-4D3E-8478-FF1AA2BC2ADD}" type="datetimeFigureOut">
              <a:rPr lang="en-GB" smtClean="0"/>
              <a:pPr/>
              <a:t>23/04/2014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B50F-E570-4C83-AF54-76BFA47CE0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9DFB-1B84-4D3E-8478-FF1AA2BC2ADD}" type="datetimeFigureOut">
              <a:rPr lang="en-GB" smtClean="0"/>
              <a:pPr/>
              <a:t>23/04/2014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B50F-E570-4C83-AF54-76BFA47CE0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9DFB-1B84-4D3E-8478-FF1AA2BC2ADD}" type="datetimeFigureOut">
              <a:rPr lang="en-GB" smtClean="0"/>
              <a:pPr/>
              <a:t>23/04/2014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B50F-E570-4C83-AF54-76BFA47CE0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9DFB-1B84-4D3E-8478-FF1AA2BC2ADD}" type="datetimeFigureOut">
              <a:rPr lang="en-GB" smtClean="0"/>
              <a:pPr/>
              <a:t>23/04/2014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B50F-E570-4C83-AF54-76BFA47CE0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9DFB-1B84-4D3E-8478-FF1AA2BC2ADD}" type="datetimeFigureOut">
              <a:rPr lang="en-GB" smtClean="0"/>
              <a:pPr/>
              <a:t>23/04/2014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B50F-E570-4C83-AF54-76BFA47CE0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9DFB-1B84-4D3E-8478-FF1AA2BC2ADD}" type="datetimeFigureOut">
              <a:rPr lang="en-GB" smtClean="0"/>
              <a:pPr/>
              <a:t>23/04/2014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B50F-E570-4C83-AF54-76BFA47CE0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9DFB-1B84-4D3E-8478-FF1AA2BC2ADD}" type="datetimeFigureOut">
              <a:rPr lang="en-GB" smtClean="0"/>
              <a:pPr/>
              <a:t>23/04/2014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B50F-E570-4C83-AF54-76BFA47CE0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9DFB-1B84-4D3E-8478-FF1AA2BC2ADD}" type="datetimeFigureOut">
              <a:rPr lang="en-GB" smtClean="0"/>
              <a:pPr/>
              <a:t>23/04/2014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B50F-E570-4C83-AF54-76BFA47CE0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9DFB-1B84-4D3E-8478-FF1AA2BC2ADD}" type="datetimeFigureOut">
              <a:rPr lang="en-GB" smtClean="0"/>
              <a:pPr/>
              <a:t>23/04/2014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B50F-E570-4C83-AF54-76BFA47CE0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9DFB-1B84-4D3E-8478-FF1AA2BC2ADD}" type="datetimeFigureOut">
              <a:rPr lang="en-GB" smtClean="0"/>
              <a:pPr/>
              <a:t>23/04/2014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B50F-E570-4C83-AF54-76BFA47CE0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9DFB-1B84-4D3E-8478-FF1AA2BC2ADD}" type="datetimeFigureOut">
              <a:rPr lang="en-GB" smtClean="0"/>
              <a:pPr/>
              <a:t>23/04/2014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B50F-E570-4C83-AF54-76BFA47CE00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49DFB-1B84-4D3E-8478-FF1AA2BC2ADD}" type="datetimeFigureOut">
              <a:rPr lang="en-GB" smtClean="0"/>
              <a:pPr/>
              <a:t>23/04/2014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6B50F-E570-4C83-AF54-76BFA47CE00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P2 part II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Analogue and digital signals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Analogue signal varies continuously</a:t>
            </a:r>
          </a:p>
          <a:p>
            <a:r>
              <a:rPr lang="en-GB" dirty="0" smtClean="0"/>
              <a:t>Digital signal is either off or on, also known as 0 or 1</a:t>
            </a:r>
          </a:p>
          <a:p>
            <a:r>
              <a:rPr lang="en-GB" dirty="0" smtClean="0"/>
              <a:t>Digital receiver decodes digital signal</a:t>
            </a:r>
          </a:p>
          <a:p>
            <a:r>
              <a:rPr lang="en-GB" dirty="0" smtClean="0"/>
              <a:t>Digital signals are an approximation of analogue signals</a:t>
            </a:r>
          </a:p>
          <a:p>
            <a:r>
              <a:rPr lang="en-GB" dirty="0" smtClean="0"/>
              <a:t>Both signals weaken as they travel and need to be amplified</a:t>
            </a:r>
          </a:p>
          <a:p>
            <a:r>
              <a:rPr lang="en-GB" dirty="0" smtClean="0"/>
              <a:t>They also can pick up interference (“noise”) from other electrical signals</a:t>
            </a:r>
            <a:endParaRPr lang="en-GB" dirty="0"/>
          </a:p>
        </p:txBody>
      </p:sp>
      <p:pic>
        <p:nvPicPr>
          <p:cNvPr id="1026" name="Picture 2" descr="http://4.bp.blogspot.com/_N32pc2LQI_Y/TP4_fLoLe7I/AAAAAAAAAWo/-vbIrUdTFJ8/s1600/e_zub-3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420888"/>
            <a:ext cx="3829050" cy="2609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Signals and noise</a:t>
            </a:r>
            <a:endParaRPr lang="en-GB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084168" y="1628800"/>
            <a:ext cx="3059832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Digital signals can be cleaned to reduce the interference and have a better quality</a:t>
            </a:r>
          </a:p>
          <a:p>
            <a:r>
              <a:rPr lang="en-GB" dirty="0" smtClean="0"/>
              <a:t>Analogue signals cannot be cleaned up and so the signal isn’t clear</a:t>
            </a:r>
          </a:p>
          <a:p>
            <a:r>
              <a:rPr lang="en-GB" dirty="0" smtClean="0"/>
              <a:t>Can send several signals at once along one cable</a:t>
            </a:r>
            <a:endParaRPr lang="en-GB" dirty="0"/>
          </a:p>
        </p:txBody>
      </p:sp>
      <p:pic>
        <p:nvPicPr>
          <p:cNvPr id="23554" name="Picture 2" descr="http://op-ezy.co.uk/~ian/projects/bsc-fu/analogue-digit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6436027" cy="4509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Signals and interference</a:t>
            </a:r>
            <a:endParaRPr lang="en-GB" b="1" u="sn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Both signals are amplified </a:t>
            </a:r>
            <a:r>
              <a:rPr lang="en-GB" dirty="0"/>
              <a:t>b</a:t>
            </a:r>
            <a:r>
              <a:rPr lang="en-GB" dirty="0" smtClean="0"/>
              <a:t>ut with digital signals they are easier to clean up</a:t>
            </a:r>
          </a:p>
          <a:p>
            <a:r>
              <a:rPr lang="en-GB" dirty="0" smtClean="0"/>
              <a:t>The noise also gets amplified with an analogue signal</a:t>
            </a:r>
          </a:p>
          <a:p>
            <a:r>
              <a:rPr lang="en-GB" dirty="0" smtClean="0"/>
              <a:t>The amount of information used to store a digital sound/image is measured in Bytes (B)</a:t>
            </a:r>
          </a:p>
          <a:p>
            <a:r>
              <a:rPr lang="en-GB" dirty="0" smtClean="0"/>
              <a:t>Generally the more information stored, the higher the quality of the sound or image</a:t>
            </a:r>
          </a:p>
          <a:p>
            <a:r>
              <a:rPr lang="en-GB" dirty="0" smtClean="0"/>
              <a:t>Digital signals can also be used easier by computers as these are digital devices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is digital better?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Digital has just two states</a:t>
            </a:r>
          </a:p>
          <a:p>
            <a:r>
              <a:rPr lang="en-GB" dirty="0" smtClean="0"/>
              <a:t>On and off/0 and 1</a:t>
            </a:r>
          </a:p>
          <a:p>
            <a:r>
              <a:rPr lang="en-GB" dirty="0" smtClean="0"/>
              <a:t>Can recognise these even if there is interference</a:t>
            </a:r>
          </a:p>
          <a:p>
            <a:r>
              <a:rPr lang="en-GB" dirty="0" smtClean="0"/>
              <a:t>Therefore it is easy to remove noise/clean signal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Analogue signals have many different values</a:t>
            </a:r>
          </a:p>
          <a:p>
            <a:r>
              <a:rPr lang="en-GB" dirty="0" smtClean="0"/>
              <a:t>So it is hard to distinguish between the noise and the original signal</a:t>
            </a:r>
          </a:p>
          <a:p>
            <a:r>
              <a:rPr lang="en-GB" dirty="0" smtClean="0"/>
              <a:t>So the noise cannot be completely removed</a:t>
            </a:r>
          </a:p>
          <a:p>
            <a:r>
              <a:rPr lang="en-GB" dirty="0" smtClean="0"/>
              <a:t>When the signal is amplified any noise is amplified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The diagrams show an analogue and digital signal which have been distorted by noise</a:t>
            </a:r>
            <a:endParaRPr lang="en-GB" sz="3600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8840"/>
            <a:ext cx="8939797" cy="2035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23528" y="45811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Explain why digital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signals can be recovered after the addition of noise and why this is a benefit compared with analogue signals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Everything </a:t>
            </a:r>
            <a:r>
              <a:rPr lang="en-GB" dirty="0" smtClean="0"/>
              <a:t>we do carries a certain risk </a:t>
            </a:r>
            <a:r>
              <a:rPr lang="en-GB" dirty="0" smtClean="0"/>
              <a:t>of accident </a:t>
            </a:r>
            <a:r>
              <a:rPr lang="en-GB" dirty="0" smtClean="0"/>
              <a:t>or harm. </a:t>
            </a:r>
            <a:endParaRPr lang="en-GB" dirty="0" smtClean="0"/>
          </a:p>
          <a:p>
            <a:r>
              <a:rPr lang="en-GB" dirty="0" smtClean="0"/>
              <a:t>Nothing </a:t>
            </a:r>
            <a:r>
              <a:rPr lang="en-GB" dirty="0" smtClean="0"/>
              <a:t>is risk free. </a:t>
            </a:r>
            <a:endParaRPr lang="en-GB" dirty="0" smtClean="0"/>
          </a:p>
          <a:p>
            <a:r>
              <a:rPr lang="en-GB" dirty="0" smtClean="0"/>
              <a:t>New technologies </a:t>
            </a:r>
            <a:r>
              <a:rPr lang="en-GB" dirty="0" smtClean="0"/>
              <a:t>and processes based </a:t>
            </a:r>
            <a:r>
              <a:rPr lang="en-GB" dirty="0" smtClean="0"/>
              <a:t>on scientific </a:t>
            </a:r>
            <a:r>
              <a:rPr lang="en-GB" dirty="0" smtClean="0"/>
              <a:t>advances often introduce new risks</a:t>
            </a:r>
            <a:r>
              <a:rPr lang="en-GB" dirty="0" smtClean="0"/>
              <a:t>.</a:t>
            </a:r>
          </a:p>
          <a:p>
            <a:r>
              <a:rPr lang="en-GB" b="1" dirty="0" smtClean="0"/>
              <a:t>There may be unknown risks from a new technology e.g. Nanotechnology</a:t>
            </a:r>
          </a:p>
          <a:p>
            <a:r>
              <a:rPr lang="en-GB" dirty="0" smtClean="0"/>
              <a:t>Make sure you can give a way of reducing a risk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</a:t>
            </a:r>
            <a:r>
              <a:rPr lang="en-GB" dirty="0" smtClean="0"/>
              <a:t>can sometimes assess the size of a </a:t>
            </a:r>
            <a:r>
              <a:rPr lang="en-GB" dirty="0" smtClean="0"/>
              <a:t>risk by </a:t>
            </a:r>
            <a:r>
              <a:rPr lang="en-GB" dirty="0" smtClean="0"/>
              <a:t>measuring its chance of occurring in </a:t>
            </a:r>
            <a:r>
              <a:rPr lang="en-GB" dirty="0" smtClean="0"/>
              <a:t>a large </a:t>
            </a:r>
            <a:r>
              <a:rPr lang="en-GB" dirty="0" smtClean="0"/>
              <a:t>sample, over a given period of time</a:t>
            </a:r>
            <a:r>
              <a:rPr lang="en-GB" dirty="0" smtClean="0"/>
              <a:t>.</a:t>
            </a:r>
          </a:p>
          <a:p>
            <a:r>
              <a:rPr lang="en-GB" dirty="0" smtClean="0"/>
              <a:t>To </a:t>
            </a:r>
            <a:r>
              <a:rPr lang="en-GB" dirty="0" smtClean="0"/>
              <a:t>make a decision about a particular risk, </a:t>
            </a:r>
            <a:r>
              <a:rPr lang="en-GB" dirty="0" smtClean="0"/>
              <a:t>we need </a:t>
            </a:r>
            <a:r>
              <a:rPr lang="en-GB" dirty="0" smtClean="0"/>
              <a:t>to take account both of the chance of </a:t>
            </a:r>
            <a:r>
              <a:rPr lang="en-GB" dirty="0" smtClean="0"/>
              <a:t>it happening </a:t>
            </a:r>
            <a:r>
              <a:rPr lang="en-GB" dirty="0" smtClean="0"/>
              <a:t>and the consequences if it did.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</a:t>
            </a:r>
            <a:r>
              <a:rPr lang="en-GB" dirty="0" smtClean="0"/>
              <a:t>make a decision about a course of </a:t>
            </a:r>
            <a:r>
              <a:rPr lang="en-GB" dirty="0" smtClean="0"/>
              <a:t>action, we </a:t>
            </a:r>
            <a:r>
              <a:rPr lang="en-GB" dirty="0" smtClean="0"/>
              <a:t>need to take account of both its risks </a:t>
            </a:r>
            <a:r>
              <a:rPr lang="en-GB" dirty="0" smtClean="0"/>
              <a:t>and benefits</a:t>
            </a:r>
            <a:r>
              <a:rPr lang="en-GB" dirty="0" smtClean="0"/>
              <a:t>, to the different individuals or </a:t>
            </a:r>
            <a:r>
              <a:rPr lang="en-GB" dirty="0" smtClean="0"/>
              <a:t>groups involved.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People </a:t>
            </a:r>
            <a:r>
              <a:rPr lang="en-GB" dirty="0" smtClean="0"/>
              <a:t>are generally more willing </a:t>
            </a:r>
            <a:r>
              <a:rPr lang="en-GB" dirty="0" smtClean="0"/>
              <a:t>to accept </a:t>
            </a:r>
            <a:r>
              <a:rPr lang="en-GB" dirty="0" smtClean="0"/>
              <a:t>the risk associated with </a:t>
            </a:r>
            <a:r>
              <a:rPr lang="en-GB" dirty="0" smtClean="0"/>
              <a:t>something they </a:t>
            </a:r>
            <a:r>
              <a:rPr lang="en-GB" dirty="0" smtClean="0"/>
              <a:t>choose to do than something that </a:t>
            </a:r>
            <a:r>
              <a:rPr lang="en-GB" dirty="0" smtClean="0"/>
              <a:t>is imposed</a:t>
            </a:r>
            <a:r>
              <a:rPr lang="en-GB" dirty="0" smtClean="0"/>
              <a:t>, and to accept risks that have </a:t>
            </a:r>
            <a:r>
              <a:rPr lang="en-GB" dirty="0" smtClean="0"/>
              <a:t>short-lived effects </a:t>
            </a:r>
            <a:r>
              <a:rPr lang="en-GB" dirty="0" smtClean="0"/>
              <a:t>rather than long-lasting ones</a:t>
            </a:r>
            <a:r>
              <a:rPr lang="en-GB" dirty="0" smtClean="0"/>
              <a:t>.</a:t>
            </a:r>
          </a:p>
          <a:p>
            <a:r>
              <a:rPr lang="en-GB" dirty="0" smtClean="0"/>
              <a:t>People would complain about living near a nuclear power station, but will be willing to use a </a:t>
            </a:r>
            <a:r>
              <a:rPr lang="en-GB" dirty="0" err="1" smtClean="0"/>
              <a:t>sunbed</a:t>
            </a:r>
            <a:r>
              <a:rPr lang="en-GB" dirty="0" smtClean="0"/>
              <a:t>/smoke!!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People’s </a:t>
            </a:r>
            <a:r>
              <a:rPr lang="en-GB" b="1" dirty="0" smtClean="0"/>
              <a:t>perception of the size of </a:t>
            </a:r>
            <a:r>
              <a:rPr lang="en-GB" b="1" dirty="0" smtClean="0"/>
              <a:t>a particular </a:t>
            </a:r>
            <a:r>
              <a:rPr lang="en-GB" b="1" dirty="0" smtClean="0"/>
              <a:t>risk may be different from </a:t>
            </a:r>
            <a:r>
              <a:rPr lang="en-GB" b="1" dirty="0" smtClean="0"/>
              <a:t>the statistically </a:t>
            </a:r>
            <a:r>
              <a:rPr lang="en-GB" b="1" dirty="0" smtClean="0"/>
              <a:t>estimated risk. </a:t>
            </a:r>
            <a:endParaRPr lang="en-GB" b="1" dirty="0" smtClean="0"/>
          </a:p>
          <a:p>
            <a:r>
              <a:rPr lang="en-GB" b="1" dirty="0" smtClean="0"/>
              <a:t>People </a:t>
            </a:r>
            <a:r>
              <a:rPr lang="en-GB" b="1" dirty="0" smtClean="0"/>
              <a:t>tend </a:t>
            </a:r>
            <a:r>
              <a:rPr lang="en-GB" b="1" dirty="0" smtClean="0"/>
              <a:t>to over-estimate </a:t>
            </a:r>
            <a:r>
              <a:rPr lang="en-GB" b="1" dirty="0" smtClean="0"/>
              <a:t>the risk of unfamiliar </a:t>
            </a:r>
            <a:r>
              <a:rPr lang="en-GB" b="1" dirty="0" smtClean="0"/>
              <a:t>things (like  flying </a:t>
            </a:r>
            <a:r>
              <a:rPr lang="en-GB" b="1" dirty="0" smtClean="0"/>
              <a:t>as compared with cycling</a:t>
            </a:r>
            <a:r>
              <a:rPr lang="en-GB" b="1" dirty="0" smtClean="0"/>
              <a:t>), and </a:t>
            </a:r>
            <a:r>
              <a:rPr lang="en-GB" b="1" dirty="0" smtClean="0"/>
              <a:t>of things whose effect is invisible </a:t>
            </a:r>
            <a:r>
              <a:rPr lang="en-GB" b="1" dirty="0" smtClean="0"/>
              <a:t>or long-term </a:t>
            </a:r>
            <a:r>
              <a:rPr lang="en-GB" b="1" dirty="0" smtClean="0"/>
              <a:t>(like ionising radiation).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the carbon cycle to explain...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Why, for thousands of years, the amount of carbon dioxide in the Earth’s atmosphere was approximately constant (3 marks)</a:t>
            </a:r>
          </a:p>
          <a:p>
            <a:r>
              <a:rPr lang="en-GB" dirty="0" smtClean="0"/>
              <a:t>Why, during the past two hundred years, the amount of carbon dioxide in the atmosphere has been steadily rising (3 marks)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You may need to distinguish </a:t>
            </a:r>
            <a:r>
              <a:rPr lang="en-GB" b="1" dirty="0" smtClean="0"/>
              <a:t>between perceived </a:t>
            </a:r>
            <a:r>
              <a:rPr lang="en-GB" b="1" dirty="0" smtClean="0"/>
              <a:t>and calculated </a:t>
            </a:r>
            <a:r>
              <a:rPr lang="en-GB" b="1" dirty="0" smtClean="0"/>
              <a:t>risk, when discussing </a:t>
            </a:r>
            <a:r>
              <a:rPr lang="en-GB" b="1" dirty="0" smtClean="0"/>
              <a:t>personal choices</a:t>
            </a:r>
            <a:endParaRPr lang="en-GB" b="1" dirty="0" smtClean="0"/>
          </a:p>
          <a:p>
            <a:r>
              <a:rPr lang="en-GB" b="1" dirty="0" smtClean="0"/>
              <a:t>S</a:t>
            </a:r>
            <a:r>
              <a:rPr lang="en-GB" b="1" dirty="0" smtClean="0"/>
              <a:t>uggest </a:t>
            </a:r>
            <a:r>
              <a:rPr lang="en-GB" b="1" dirty="0" smtClean="0"/>
              <a:t>reasons for given </a:t>
            </a:r>
            <a:r>
              <a:rPr lang="en-GB" b="1" dirty="0" smtClean="0"/>
              <a:t>examples of </a:t>
            </a:r>
            <a:r>
              <a:rPr lang="en-GB" b="1" dirty="0" smtClean="0"/>
              <a:t>differences between perceived </a:t>
            </a:r>
            <a:r>
              <a:rPr lang="en-GB" b="1" dirty="0" smtClean="0"/>
              <a:t>and measured </a:t>
            </a:r>
            <a:r>
              <a:rPr lang="en-GB" b="1" dirty="0" smtClean="0"/>
              <a:t>risk</a:t>
            </a:r>
            <a:r>
              <a:rPr lang="en-GB" b="1" dirty="0" smtClean="0"/>
              <a:t>.</a:t>
            </a:r>
          </a:p>
          <a:p>
            <a:r>
              <a:rPr lang="en-GB" b="1" dirty="0" smtClean="0"/>
              <a:t>What you think the risk is, compared to what the calculated risk actually is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Governments </a:t>
            </a:r>
            <a:r>
              <a:rPr lang="en-GB" dirty="0" smtClean="0"/>
              <a:t>and public bodies may </a:t>
            </a:r>
            <a:r>
              <a:rPr lang="en-GB" dirty="0" smtClean="0"/>
              <a:t>have to </a:t>
            </a:r>
            <a:r>
              <a:rPr lang="en-GB" dirty="0" smtClean="0"/>
              <a:t>assess what level of risk is acceptable </a:t>
            </a:r>
            <a:r>
              <a:rPr lang="en-GB" dirty="0" smtClean="0"/>
              <a:t>in a </a:t>
            </a:r>
            <a:r>
              <a:rPr lang="en-GB" dirty="0" smtClean="0"/>
              <a:t>particular situation. </a:t>
            </a:r>
            <a:endParaRPr lang="en-GB" dirty="0" smtClean="0"/>
          </a:p>
          <a:p>
            <a:r>
              <a:rPr lang="en-GB" dirty="0" smtClean="0"/>
              <a:t>This </a:t>
            </a:r>
            <a:r>
              <a:rPr lang="en-GB" dirty="0" smtClean="0"/>
              <a:t>decision may </a:t>
            </a:r>
            <a:r>
              <a:rPr lang="en-GB" dirty="0" smtClean="0"/>
              <a:t>be controversial</a:t>
            </a:r>
            <a:r>
              <a:rPr lang="en-GB" dirty="0" smtClean="0"/>
              <a:t>, especially if those most at </a:t>
            </a:r>
            <a:r>
              <a:rPr lang="en-GB" dirty="0" smtClean="0"/>
              <a:t>risk are </a:t>
            </a:r>
            <a:r>
              <a:rPr lang="en-GB" dirty="0" smtClean="0"/>
              <a:t>not those who </a:t>
            </a:r>
            <a:r>
              <a:rPr lang="en-GB" dirty="0" smtClean="0"/>
              <a:t>benefit.</a:t>
            </a:r>
          </a:p>
          <a:p>
            <a:r>
              <a:rPr lang="en-GB" dirty="0" smtClean="0"/>
              <a:t>Building a new nuclear power plant  in Sheffield would provide thousands of homes in England with an electricity supply that wouldn’t harm the atmosphere</a:t>
            </a:r>
          </a:p>
          <a:p>
            <a:r>
              <a:rPr lang="en-GB" dirty="0" smtClean="0"/>
              <a:t>Who would be most at risk from this plant? </a:t>
            </a:r>
          </a:p>
          <a:p>
            <a:r>
              <a:rPr lang="en-GB" dirty="0" smtClean="0"/>
              <a:t>Would they benefit from the plant?</a:t>
            </a:r>
          </a:p>
          <a:p>
            <a:r>
              <a:rPr lang="en-GB" dirty="0" smtClean="0"/>
              <a:t>Would people receiving the electricity be at the same risk as those you have mentioned?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Risk and benefit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en-GB" dirty="0" smtClean="0"/>
              <a:t>You must be able to distinguish between the benefits of something, compared to the risks</a:t>
            </a:r>
          </a:p>
          <a:p>
            <a:r>
              <a:rPr lang="en-GB" dirty="0" smtClean="0"/>
              <a:t>e.g. What are the benefits and risks of running the London marathon?</a:t>
            </a:r>
          </a:p>
          <a:p>
            <a:r>
              <a:rPr lang="en-GB" dirty="0" smtClean="0"/>
              <a:t>Benefits – good for health, personal achievement, raise money for charity</a:t>
            </a:r>
          </a:p>
          <a:p>
            <a:r>
              <a:rPr lang="en-GB" dirty="0" smtClean="0"/>
              <a:t>Risks – damage part of body during run, risk of death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Why do people smoke cigarettes, even though there is a well documented health risk?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Benefits: look good, accepted by peers, emulate famous people who smoke</a:t>
            </a:r>
          </a:p>
          <a:p>
            <a:r>
              <a:rPr lang="en-GB" dirty="0" smtClean="0"/>
              <a:t>Risks: health risks, lung cancer, heart disease</a:t>
            </a:r>
          </a:p>
          <a:p>
            <a:r>
              <a:rPr lang="en-GB" dirty="0" smtClean="0"/>
              <a:t>Risks outweigh benefits..but risks don’t show for years</a:t>
            </a:r>
          </a:p>
          <a:p>
            <a:r>
              <a:rPr lang="en-GB" dirty="0" smtClean="0"/>
              <a:t>Not everyone will get disease from smoking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GB" dirty="0" smtClean="0"/>
          </a:p>
          <a:p>
            <a:r>
              <a:rPr lang="en-GB" dirty="0" smtClean="0"/>
              <a:t>This question is about global warming and ozone. </a:t>
            </a:r>
          </a:p>
          <a:p>
            <a:r>
              <a:rPr lang="en-GB" dirty="0" smtClean="0"/>
              <a:t>Many people get confused between ‘the greenhouse effect’ and ‘holes in the ozone layer’. </a:t>
            </a:r>
          </a:p>
          <a:p>
            <a:r>
              <a:rPr lang="en-GB" dirty="0" smtClean="0"/>
              <a:t>Explain the difference between the two and the scientific processes involved in each. </a:t>
            </a:r>
          </a:p>
          <a:p>
            <a:r>
              <a:rPr lang="en-GB" dirty="0" smtClean="0"/>
              <a:t> </a:t>
            </a:r>
            <a:r>
              <a:rPr lang="en-GB" i="1" dirty="0" smtClean="0"/>
              <a:t>The quality of written communication will be assessed in your answer to this question.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0000" lnSpcReduction="20000"/>
          </a:bodyPr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incoming solar radiation is absorbed by the Earth </a:t>
            </a:r>
          </a:p>
          <a:p>
            <a:r>
              <a:rPr lang="en-GB" dirty="0"/>
              <a:t> Earth re-emits infrared radiation </a:t>
            </a:r>
          </a:p>
          <a:p>
            <a:r>
              <a:rPr lang="en-GB" dirty="0"/>
              <a:t> reflected radiation is lower frequency/longer wavelength than the radiation (from the Sun) absorbed by the Earth </a:t>
            </a:r>
          </a:p>
          <a:p>
            <a:r>
              <a:rPr lang="en-GB" dirty="0"/>
              <a:t> carbon dioxide absorbs infrared radiation </a:t>
            </a:r>
          </a:p>
          <a:p>
            <a:r>
              <a:rPr lang="en-GB" dirty="0"/>
              <a:t> greenhouse effect describes this effect </a:t>
            </a:r>
          </a:p>
          <a:p>
            <a:r>
              <a:rPr lang="en-GB" dirty="0"/>
              <a:t> water and methane are also greenhouse gases </a:t>
            </a:r>
          </a:p>
          <a:p>
            <a:r>
              <a:rPr lang="en-GB" dirty="0"/>
              <a:t> increased greenhouse effect is producing global warming </a:t>
            </a:r>
          </a:p>
          <a:p>
            <a:r>
              <a:rPr lang="en-GB" i="1" dirty="0"/>
              <a:t>Holes in ozone layer </a:t>
            </a:r>
          </a:p>
          <a:p>
            <a:r>
              <a:rPr lang="fr-FR" dirty="0"/>
              <a:t> ozone layer </a:t>
            </a:r>
            <a:r>
              <a:rPr lang="fr-FR" dirty="0" err="1"/>
              <a:t>absorbs</a:t>
            </a:r>
            <a:r>
              <a:rPr lang="fr-FR" dirty="0"/>
              <a:t> ultraviolet radiation </a:t>
            </a:r>
          </a:p>
          <a:p>
            <a:r>
              <a:rPr lang="en-GB" dirty="0"/>
              <a:t> chemical changes in ozone result </a:t>
            </a:r>
          </a:p>
          <a:p>
            <a:r>
              <a:rPr lang="en-GB" dirty="0"/>
              <a:t> these changes are reversible so [O3] is usually constant </a:t>
            </a:r>
          </a:p>
          <a:p>
            <a:r>
              <a:rPr lang="en-GB" dirty="0"/>
              <a:t> extra loss of ozone results in ‘holes’ </a:t>
            </a:r>
          </a:p>
          <a:p>
            <a:r>
              <a:rPr lang="en-GB" b="1" dirty="0"/>
              <a:t>accept ‘lower frequency radiation emitted by Earth’ for </a:t>
            </a:r>
            <a:r>
              <a:rPr lang="en-GB" b="1" dirty="0" smtClean="0"/>
              <a:t> </a:t>
            </a:r>
            <a:r>
              <a:rPr lang="en-GB" b="1" dirty="0" err="1" smtClean="0"/>
              <a:t>i</a:t>
            </a:r>
            <a:r>
              <a:rPr lang="en-GB" b="1" dirty="0" smtClean="0"/>
              <a:t>-r</a:t>
            </a:r>
            <a:r>
              <a:rPr lang="en-GB" b="1" dirty="0"/>
              <a:t>	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Climate change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Hard to show on a large scale as the climate changes depending on the time of year and part of the world you are in</a:t>
            </a:r>
          </a:p>
          <a:p>
            <a:r>
              <a:rPr lang="en-GB" dirty="0" smtClean="0"/>
              <a:t>Proven by computer models that link increased temperature with human activity</a:t>
            </a:r>
          </a:p>
          <a:p>
            <a:r>
              <a:rPr lang="en-GB" dirty="0" smtClean="0"/>
              <a:t>Computer climate model consists of lots of equations that you can input data into and they will calculate the effect of that change in data</a:t>
            </a:r>
          </a:p>
          <a:p>
            <a:r>
              <a:rPr lang="en-GB" dirty="0" smtClean="0"/>
              <a:t>E.g. Look at changes in direction of ocean currents and relate to temperatures on the surface of the ocean. </a:t>
            </a:r>
          </a:p>
          <a:p>
            <a:r>
              <a:rPr lang="en-GB" dirty="0" smtClean="0"/>
              <a:t>Climate models have shown that the changes in CO</a:t>
            </a:r>
            <a:r>
              <a:rPr lang="en-GB" baseline="-25000" dirty="0" smtClean="0"/>
              <a:t>2</a:t>
            </a:r>
            <a:r>
              <a:rPr lang="en-GB" dirty="0" smtClean="0"/>
              <a:t> levels. Temperature and climate change are not due to natural changes that are occurring on the Earth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Impact of global warming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It will </a:t>
            </a:r>
            <a:r>
              <a:rPr lang="en-GB" dirty="0"/>
              <a:t>impossible to continue growing some food crops in particular regions because </a:t>
            </a:r>
            <a:r>
              <a:rPr lang="en-GB" dirty="0" smtClean="0"/>
              <a:t>of climate change (too dry/wet)</a:t>
            </a:r>
            <a:endParaRPr lang="en-GB" dirty="0"/>
          </a:p>
          <a:p>
            <a:r>
              <a:rPr lang="en-GB" dirty="0"/>
              <a:t>M</a:t>
            </a:r>
            <a:r>
              <a:rPr lang="en-GB" dirty="0" smtClean="0"/>
              <a:t>ore </a:t>
            </a:r>
            <a:r>
              <a:rPr lang="en-GB" dirty="0"/>
              <a:t>extreme weather </a:t>
            </a:r>
            <a:r>
              <a:rPr lang="en-GB" dirty="0" smtClean="0"/>
              <a:t>events are expected, </a:t>
            </a:r>
            <a:r>
              <a:rPr lang="en-GB" b="1" dirty="0"/>
              <a:t>due to increased convection </a:t>
            </a:r>
            <a:r>
              <a:rPr lang="en-GB" b="1" dirty="0" smtClean="0"/>
              <a:t>(wind) and </a:t>
            </a:r>
            <a:r>
              <a:rPr lang="en-GB" b="1" dirty="0"/>
              <a:t>larger amounts </a:t>
            </a:r>
            <a:r>
              <a:rPr lang="en-GB" b="1" dirty="0" smtClean="0"/>
              <a:t>of water </a:t>
            </a:r>
            <a:r>
              <a:rPr lang="en-GB" b="1" dirty="0"/>
              <a:t>vapour in the hotter atmosphere</a:t>
            </a:r>
          </a:p>
          <a:p>
            <a:r>
              <a:rPr lang="en-GB" dirty="0" smtClean="0"/>
              <a:t>Flooding </a:t>
            </a:r>
            <a:r>
              <a:rPr lang="en-GB" dirty="0"/>
              <a:t>of low lying land due to rising sea levels, caused by melting continental ice </a:t>
            </a:r>
            <a:r>
              <a:rPr lang="en-GB" dirty="0" smtClean="0"/>
              <a:t>and expansion </a:t>
            </a:r>
            <a:r>
              <a:rPr lang="en-GB" dirty="0"/>
              <a:t>of water in the </a:t>
            </a:r>
            <a:r>
              <a:rPr lang="en-GB" dirty="0" smtClean="0"/>
              <a:t>oceans (water expands as oceans get warmer)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b="1" u="sng" dirty="0" smtClean="0"/>
              <a:t>EM waves and communication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EM waves can transmit information:</a:t>
            </a:r>
          </a:p>
          <a:p>
            <a:r>
              <a:rPr lang="en-GB" dirty="0" smtClean="0"/>
              <a:t>Infra-red – remote control, night vision</a:t>
            </a:r>
          </a:p>
          <a:p>
            <a:r>
              <a:rPr lang="en-GB" dirty="0" smtClean="0"/>
              <a:t>Microwave – mobile phone, and satellite TV</a:t>
            </a:r>
          </a:p>
          <a:p>
            <a:r>
              <a:rPr lang="en-GB" dirty="0" smtClean="0"/>
              <a:t>Radio – TV and radio on earth</a:t>
            </a:r>
          </a:p>
          <a:p>
            <a:r>
              <a:rPr lang="en-GB" dirty="0" smtClean="0"/>
              <a:t>Some </a:t>
            </a:r>
            <a:r>
              <a:rPr lang="en-GB" dirty="0"/>
              <a:t>radio waves and microwaves are not strongly absorbed by the </a:t>
            </a:r>
            <a:r>
              <a:rPr lang="en-GB" dirty="0" smtClean="0"/>
              <a:t>atmosphere (long wavelength) so can be </a:t>
            </a:r>
            <a:r>
              <a:rPr lang="en-GB" dirty="0"/>
              <a:t>used to carry information for radio and TV </a:t>
            </a:r>
            <a:r>
              <a:rPr lang="en-GB" dirty="0" smtClean="0"/>
              <a:t>programmes</a:t>
            </a:r>
          </a:p>
          <a:p>
            <a:r>
              <a:rPr lang="en-GB" dirty="0" smtClean="0"/>
              <a:t>Can carry information over long distances</a:t>
            </a:r>
          </a:p>
          <a:p>
            <a:r>
              <a:rPr lang="en-GB" dirty="0" smtClean="0"/>
              <a:t>Micro waves aren’t as long and can pass through the atmosphere, so are good to use for satellite communication</a:t>
            </a:r>
          </a:p>
          <a:p>
            <a:r>
              <a:rPr lang="en-GB" dirty="0" smtClean="0"/>
              <a:t>Optical fibres work by light waves bouncing off the inside of glass cables. Reflection allows the light to travel along bends and travel long distances</a:t>
            </a:r>
            <a:endParaRPr lang="en-GB" dirty="0"/>
          </a:p>
          <a:p>
            <a:r>
              <a:rPr lang="en-GB" dirty="0"/>
              <a:t>L</a:t>
            </a:r>
            <a:r>
              <a:rPr lang="en-GB" dirty="0" smtClean="0"/>
              <a:t>ight </a:t>
            </a:r>
            <a:r>
              <a:rPr lang="en-GB" dirty="0"/>
              <a:t>and infrared radiation can be used to carry information along optical </a:t>
            </a:r>
            <a:r>
              <a:rPr lang="en-GB" dirty="0" smtClean="0"/>
              <a:t>fibres because the </a:t>
            </a:r>
            <a:r>
              <a:rPr lang="en-GB" dirty="0"/>
              <a:t>radiation travels large distances through glass without </a:t>
            </a:r>
            <a:r>
              <a:rPr lang="en-GB" dirty="0" smtClean="0"/>
              <a:t>it being significantly </a:t>
            </a:r>
            <a:r>
              <a:rPr lang="en-GB" dirty="0"/>
              <a:t>absorbed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Analogue and digital signals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Information (photo’s/sound) travels as electrical signals</a:t>
            </a:r>
          </a:p>
          <a:p>
            <a:r>
              <a:rPr lang="en-GB" dirty="0" smtClean="0"/>
              <a:t>Can be superimposed onto carrier EM waves</a:t>
            </a:r>
          </a:p>
          <a:p>
            <a:r>
              <a:rPr lang="en-GB" dirty="0" smtClean="0"/>
              <a:t>Travels as either an analogue (continuous) or digital (pulsing) signal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Analogue and digital signals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b="1" dirty="0" smtClean="0"/>
              <a:t>Analogue</a:t>
            </a:r>
            <a:r>
              <a:rPr lang="en-GB" dirty="0" smtClean="0"/>
              <a:t> and </a:t>
            </a:r>
            <a:r>
              <a:rPr lang="en-GB" b="1" dirty="0" smtClean="0"/>
              <a:t>digital</a:t>
            </a:r>
            <a:r>
              <a:rPr lang="en-GB" dirty="0" smtClean="0"/>
              <a:t> signals are used to transmit information, usually through electric signals. </a:t>
            </a:r>
          </a:p>
          <a:p>
            <a:r>
              <a:rPr lang="en-GB" dirty="0" smtClean="0"/>
              <a:t>In both these technologies, the information, such as any audio or video, is transformed into electric signals. </a:t>
            </a:r>
          </a:p>
          <a:p>
            <a:r>
              <a:rPr lang="en-GB" dirty="0" smtClean="0"/>
              <a:t>The </a:t>
            </a:r>
            <a:r>
              <a:rPr lang="en-GB" b="1" dirty="0" smtClean="0"/>
              <a:t>difference between analogue and digital</a:t>
            </a:r>
            <a:r>
              <a:rPr lang="en-GB" dirty="0" smtClean="0"/>
              <a:t> technologies is that in analogue technology, information is translated into electric pulses of varying amplitude. </a:t>
            </a:r>
          </a:p>
          <a:p>
            <a:r>
              <a:rPr lang="en-GB" dirty="0" smtClean="0"/>
              <a:t>In digital technology, translation of information is into binary format (zero or one) where each bit is representative of two distinct amplitudes.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1446</Words>
  <Application>Microsoft Office PowerPoint</Application>
  <PresentationFormat>On-screen Show (4:3)</PresentationFormat>
  <Paragraphs>119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P2 part II</vt:lpstr>
      <vt:lpstr>Use the carbon cycle to explain...</vt:lpstr>
      <vt:lpstr>Slide 3</vt:lpstr>
      <vt:lpstr>Slide 4</vt:lpstr>
      <vt:lpstr>Climate change</vt:lpstr>
      <vt:lpstr>Impact of global warming</vt:lpstr>
      <vt:lpstr>EM waves and communication</vt:lpstr>
      <vt:lpstr>Analogue and digital signals</vt:lpstr>
      <vt:lpstr>Analogue and digital signals</vt:lpstr>
      <vt:lpstr>Analogue and digital signals</vt:lpstr>
      <vt:lpstr>Signals and noise</vt:lpstr>
      <vt:lpstr>Signals and interference</vt:lpstr>
      <vt:lpstr>Why is digital better?</vt:lpstr>
      <vt:lpstr>The diagrams show an analogue and digital signal which have been distorted by noise</vt:lpstr>
      <vt:lpstr>Risk </vt:lpstr>
      <vt:lpstr>Risk </vt:lpstr>
      <vt:lpstr>Risk </vt:lpstr>
      <vt:lpstr>Risk </vt:lpstr>
      <vt:lpstr>Risk </vt:lpstr>
      <vt:lpstr>Risk </vt:lpstr>
      <vt:lpstr>Risk </vt:lpstr>
      <vt:lpstr>Risk and benefit</vt:lpstr>
      <vt:lpstr>Why do people smoke cigarettes, even though there is a well documented health risk?</vt:lpstr>
    </vt:vector>
  </TitlesOfParts>
  <Company>London Borough of Havering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P2 part II</dc:title>
  <dc:creator>mmeyers</dc:creator>
  <cp:lastModifiedBy>mmeyers</cp:lastModifiedBy>
  <cp:revision>21</cp:revision>
  <dcterms:created xsi:type="dcterms:W3CDTF">2014-04-22T14:27:07Z</dcterms:created>
  <dcterms:modified xsi:type="dcterms:W3CDTF">2014-04-23T16:51:52Z</dcterms:modified>
</cp:coreProperties>
</file>