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6" r:id="rId5"/>
    <p:sldId id="265" r:id="rId6"/>
    <p:sldId id="270" r:id="rId7"/>
    <p:sldId id="271" r:id="rId8"/>
    <p:sldId id="272" r:id="rId9"/>
    <p:sldId id="268" r:id="rId10"/>
    <p:sldId id="269" r:id="rId11"/>
    <p:sldId id="273" r:id="rId12"/>
    <p:sldId id="267" r:id="rId13"/>
    <p:sldId id="288" r:id="rId14"/>
    <p:sldId id="303" r:id="rId15"/>
    <p:sldId id="274" r:id="rId16"/>
    <p:sldId id="275" r:id="rId17"/>
    <p:sldId id="276" r:id="rId18"/>
    <p:sldId id="277" r:id="rId19"/>
    <p:sldId id="278" r:id="rId20"/>
    <p:sldId id="279" r:id="rId21"/>
    <p:sldId id="283" r:id="rId22"/>
    <p:sldId id="284" r:id="rId23"/>
    <p:sldId id="285" r:id="rId24"/>
    <p:sldId id="286" r:id="rId25"/>
    <p:sldId id="287" r:id="rId26"/>
    <p:sldId id="280" r:id="rId27"/>
    <p:sldId id="282" r:id="rId28"/>
    <p:sldId id="291" r:id="rId29"/>
    <p:sldId id="289" r:id="rId30"/>
    <p:sldId id="290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1" r:id="rId40"/>
    <p:sldId id="30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70A1A-78CD-4C27-BBF4-13CCEBAD5F21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5AF15-643E-48E0-996C-503C861D7D8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Sankeysteam.png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ydeparkandwoodhouseonline.com/wp-content/uploads/2012/09/sankey-diagram-c1.jpg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//upload.wikimedia.org/wikipedia/commons/4/4a/Coal_fired_power_plant_diagram.svg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calculate the cost of an appliance by using the following equation:</a:t>
            </a:r>
          </a:p>
          <a:p>
            <a:r>
              <a:rPr lang="en-GB" dirty="0" smtClean="0"/>
              <a:t>Cost = number of kWh x cost per kWh</a:t>
            </a:r>
          </a:p>
          <a:p>
            <a:r>
              <a:rPr lang="en-GB" dirty="0" smtClean="0"/>
              <a:t>If the cost of 1 kWh is 7.8p, what was the cost of using those appliances?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e.g.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the cost of leaving a 60 W light bulb on for 30 minutes if one kWh costs 10p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Power is the rate of energy transfer:</a:t>
            </a:r>
          </a:p>
          <a:p>
            <a:r>
              <a:rPr lang="en-GB" dirty="0" smtClean="0"/>
              <a:t>The following equation also calculates the rate at which an electrical device transfers energy:</a:t>
            </a:r>
          </a:p>
          <a:p>
            <a:r>
              <a:rPr lang="en-GB" dirty="0" smtClean="0"/>
              <a:t>power =      voltage  ×      current</a:t>
            </a:r>
          </a:p>
          <a:p>
            <a:r>
              <a:rPr lang="en-GB" dirty="0" smtClean="0"/>
              <a:t>(watts, W) (volts, V)   (amperes, A)</a:t>
            </a:r>
          </a:p>
          <a:p>
            <a:r>
              <a:rPr lang="en-GB" dirty="0" smtClean="0"/>
              <a:t>A 2 kW hairdryer is connected to the mains supply. Find the current is 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Domestic power </a:t>
            </a:r>
            <a:r>
              <a:rPr lang="en-GB" smtClean="0"/>
              <a:t>ppt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Cost and energy efficiency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L.O:Complete</a:t>
            </a:r>
            <a:r>
              <a:rPr lang="en-GB" dirty="0" smtClean="0"/>
              <a:t> calculations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8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efficiency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No appliance is 100% efficient – what does this mean?</a:t>
            </a:r>
          </a:p>
          <a:p>
            <a:r>
              <a:rPr lang="en-GB" dirty="0" smtClean="0"/>
              <a:t>Not all the electrical energy is converted into </a:t>
            </a:r>
            <a:r>
              <a:rPr lang="en-GB" b="1" u="sng" dirty="0" smtClean="0"/>
              <a:t>useful</a:t>
            </a:r>
            <a:r>
              <a:rPr lang="en-GB" dirty="0" smtClean="0"/>
              <a:t> energy</a:t>
            </a:r>
          </a:p>
          <a:p>
            <a:r>
              <a:rPr lang="en-GB" dirty="0" smtClean="0"/>
              <a:t>How is some of the energy lost?</a:t>
            </a:r>
          </a:p>
          <a:p>
            <a:r>
              <a:rPr lang="en-GB" dirty="0" smtClean="0"/>
              <a:t>Mainly heat, sometimes sound</a:t>
            </a:r>
          </a:p>
          <a:p>
            <a:r>
              <a:rPr lang="en-GB" dirty="0" smtClean="0"/>
              <a:t>What form is the electrical energy that powers a TV turned into?</a:t>
            </a:r>
          </a:p>
          <a:p>
            <a:r>
              <a:rPr lang="en-GB" dirty="0" smtClean="0"/>
              <a:t>What is the waste energy?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Calculating efficiency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Need to know the amount of energy supplied to a device – energy input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Need to know how much of that energy is converted into useful energy – useful energy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Divide the smaller number (useful energy) by the larger number (energy input)</a:t>
            </a:r>
          </a:p>
          <a:p>
            <a:pPr marL="514350" indent="-514350">
              <a:buNone/>
            </a:pPr>
            <a:r>
              <a:rPr lang="en-GB" dirty="0" smtClean="0"/>
              <a:t>Energy efficiency = useful energy    =</a:t>
            </a:r>
          </a:p>
          <a:p>
            <a:pPr marL="514350" indent="-514350">
              <a:buNone/>
            </a:pPr>
            <a:r>
              <a:rPr lang="en-GB" dirty="0" smtClean="0"/>
              <a:t>				 energy input</a:t>
            </a:r>
          </a:p>
          <a:p>
            <a:pPr marL="514350" indent="-514350">
              <a:buNone/>
            </a:pPr>
            <a:r>
              <a:rPr lang="en-GB" dirty="0" smtClean="0"/>
              <a:t>This gives you the energy efficiency as a decimal</a:t>
            </a:r>
          </a:p>
          <a:p>
            <a:pPr marL="514350" indent="-514350">
              <a:buNone/>
            </a:pPr>
            <a:r>
              <a:rPr lang="en-GB" dirty="0" smtClean="0"/>
              <a:t>If you want to turn that value into a % multiply by 100</a:t>
            </a:r>
          </a:p>
          <a:p>
            <a:pPr marL="514350" indent="-514350">
              <a:buNone/>
            </a:pPr>
            <a:r>
              <a:rPr lang="en-GB" dirty="0" smtClean="0"/>
              <a:t>Can also substitute “energy” for “power”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987824" y="3861048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e.g.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180 000 J of energy are supplied to a kettle. 9000 J of heat are given off to the room when the kettle boils</a:t>
            </a:r>
          </a:p>
          <a:p>
            <a:r>
              <a:rPr lang="en-GB" dirty="0" smtClean="0"/>
              <a:t>What is the efficiency of the kettle as (a) a decimal (b) percentage</a:t>
            </a:r>
          </a:p>
          <a:p>
            <a:r>
              <a:rPr lang="en-GB" dirty="0" smtClean="0"/>
              <a:t>An ordinary light bulb is 5% efficient. If 1000 J of light energy is given out, how much energy is wasted?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e.g.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kettle is 90% efficient.</a:t>
            </a:r>
          </a:p>
          <a:p>
            <a:r>
              <a:rPr lang="en-GB" dirty="0" smtClean="0"/>
              <a:t>To boil the water 420 kJ is needed.</a:t>
            </a:r>
          </a:p>
          <a:p>
            <a:r>
              <a:rPr lang="en-GB" dirty="0" smtClean="0"/>
              <a:t>Calculate how much electrical energy is used by the kettle. (2)</a:t>
            </a:r>
          </a:p>
          <a:p>
            <a:r>
              <a:rPr lang="en-GB" dirty="0" smtClean="0"/>
              <a:t>Suggest reasons why the kettle is only 90% efficient. 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420÷0.9</a:t>
            </a:r>
          </a:p>
          <a:p>
            <a:r>
              <a:rPr lang="en-GB" dirty="0" smtClean="0"/>
              <a:t>467</a:t>
            </a:r>
          </a:p>
          <a:p>
            <a:r>
              <a:rPr lang="en-GB" dirty="0" smtClean="0"/>
              <a:t>energy lost / wasted (to environment) (1)</a:t>
            </a:r>
          </a:p>
          <a:p>
            <a:r>
              <a:rPr lang="en-GB" dirty="0" smtClean="0"/>
              <a:t>example given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heats kettle / air / produces sound / evaporates water /</a:t>
            </a:r>
          </a:p>
          <a:p>
            <a:r>
              <a:rPr lang="en-GB" dirty="0" smtClean="0"/>
              <a:t>gives off steam</a:t>
            </a:r>
          </a:p>
          <a:p>
            <a:r>
              <a:rPr lang="en-GB" b="1" dirty="0" smtClean="0"/>
              <a:t>accept light from indicator light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Explain why energy demand is increasing and the problem of availability of sources (8)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Higher global population</a:t>
            </a:r>
          </a:p>
          <a:p>
            <a:r>
              <a:rPr lang="en-GB" dirty="0" smtClean="0"/>
              <a:t>More advances in technology</a:t>
            </a:r>
          </a:p>
          <a:p>
            <a:r>
              <a:rPr lang="en-GB" dirty="0" smtClean="0"/>
              <a:t>More uses of electricity</a:t>
            </a:r>
          </a:p>
          <a:p>
            <a:r>
              <a:rPr lang="en-GB" dirty="0" smtClean="0"/>
              <a:t>More cities</a:t>
            </a:r>
          </a:p>
          <a:p>
            <a:r>
              <a:rPr lang="en-GB" dirty="0" smtClean="0"/>
              <a:t>Working through the night</a:t>
            </a:r>
          </a:p>
          <a:p>
            <a:r>
              <a:rPr lang="en-GB" dirty="0" smtClean="0"/>
              <a:t>Finite amount of fossil fuels remaining</a:t>
            </a:r>
          </a:p>
          <a:p>
            <a:r>
              <a:rPr lang="en-GB" dirty="0" smtClean="0"/>
              <a:t>Cannot produce enough electricity from renewable resources</a:t>
            </a:r>
          </a:p>
          <a:p>
            <a:r>
              <a:rPr lang="en-GB" dirty="0" smtClean="0"/>
              <a:t>Do not have trust in nuclear power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 err="1" smtClean="0"/>
              <a:t>Sankey</a:t>
            </a:r>
            <a:r>
              <a:rPr lang="en-GB" dirty="0" smtClean="0"/>
              <a:t>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r>
              <a:rPr lang="en-GB" dirty="0" smtClean="0"/>
              <a:t>Shows the movement of energy through a system and any transfer of energy</a:t>
            </a:r>
            <a:endParaRPr lang="en-GB" dirty="0"/>
          </a:p>
        </p:txBody>
      </p:sp>
      <p:pic>
        <p:nvPicPr>
          <p:cNvPr id="1026" name="Picture 2" descr="http://www.cyberphysics.co.uk/general_pages/sankey/sankey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6487205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upload.wikimedia.org/wikipedia/commons/thumb/1/11/Sankeysteam.png/400px-Sankeysteam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980728"/>
            <a:ext cx="7627722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hydeparkandwoodhouseonline.com/wp-content/uploads/2012/09/sankey-diagram-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92696"/>
            <a:ext cx="7834204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cyberphysics.co.uk/general_pages/sankey/sankey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01416"/>
            <a:ext cx="7892766" cy="5256584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width of the arrow is proportional to the number of joules it represents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antonine-education.co.uk/Image_library/GCSE/Sankey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466302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Efficiency </a:t>
            </a:r>
            <a:r>
              <a:rPr lang="en-GB" smtClean="0"/>
              <a:t>on board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uni_bayreuth_san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0648"/>
            <a:ext cx="5952189" cy="6309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sankey-waterandener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692696"/>
            <a:ext cx="8908203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loss</a:t>
            </a:r>
            <a:endParaRPr lang="en-GB" dirty="0"/>
          </a:p>
        </p:txBody>
      </p:sp>
      <p:pic>
        <p:nvPicPr>
          <p:cNvPr id="1026" name="Picture 2" descr="http://www.revisionworld.com/sites/revisionworld.com/files/imce/uninulated-hou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5760640" cy="4559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What is the best way to reduce energy usage at home?</a:t>
            </a:r>
          </a:p>
          <a:p>
            <a:r>
              <a:rPr lang="en-GB" dirty="0" smtClean="0"/>
              <a:t>Reduce heat energy transfer</a:t>
            </a:r>
          </a:p>
          <a:p>
            <a:r>
              <a:rPr lang="en-GB" dirty="0" smtClean="0"/>
              <a:t>Cavity walls, loft insulation, double glazing, draught proofing</a:t>
            </a:r>
          </a:p>
          <a:p>
            <a:r>
              <a:rPr lang="en-GB" dirty="0" smtClean="0"/>
              <a:t>Thick curtains, water tank jacket</a:t>
            </a:r>
          </a:p>
          <a:p>
            <a:r>
              <a:rPr lang="en-GB" dirty="0" smtClean="0"/>
              <a:t>Decrease electricity usage – switch things off, energy efficient appliances, energy saving light bulbs, turn down heating/hot water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are the main energy resources?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Coal</a:t>
            </a:r>
          </a:p>
          <a:p>
            <a:r>
              <a:rPr lang="en-GB" dirty="0" smtClean="0"/>
              <a:t>Oil</a:t>
            </a:r>
          </a:p>
          <a:p>
            <a:r>
              <a:rPr lang="en-GB" dirty="0" smtClean="0"/>
              <a:t>Gas</a:t>
            </a:r>
          </a:p>
          <a:p>
            <a:r>
              <a:rPr lang="en-GB" dirty="0" smtClean="0"/>
              <a:t>Nuclear</a:t>
            </a:r>
          </a:p>
          <a:p>
            <a:r>
              <a:rPr lang="en-GB" dirty="0" err="1" smtClean="0"/>
              <a:t>Biofuel</a:t>
            </a:r>
            <a:endParaRPr lang="en-GB" dirty="0" smtClean="0"/>
          </a:p>
          <a:p>
            <a:r>
              <a:rPr lang="en-GB" dirty="0" smtClean="0"/>
              <a:t>Wind</a:t>
            </a:r>
          </a:p>
          <a:p>
            <a:r>
              <a:rPr lang="en-GB" dirty="0" smtClean="0"/>
              <a:t>Wave</a:t>
            </a:r>
          </a:p>
          <a:p>
            <a:r>
              <a:rPr lang="en-GB" dirty="0" smtClean="0"/>
              <a:t>Solar </a:t>
            </a:r>
          </a:p>
          <a:p>
            <a:r>
              <a:rPr lang="en-GB" dirty="0" smtClean="0"/>
              <a:t>These are primary sources of energy – they occur naturally</a:t>
            </a:r>
          </a:p>
          <a:p>
            <a:r>
              <a:rPr lang="en-GB" dirty="0" smtClean="0"/>
              <a:t>What is a secondary source of energy?</a:t>
            </a:r>
          </a:p>
          <a:p>
            <a:r>
              <a:rPr lang="en-GB" dirty="0" smtClean="0"/>
              <a:t>Electricity</a:t>
            </a:r>
          </a:p>
          <a:p>
            <a:r>
              <a:rPr lang="en-GB" dirty="0" smtClean="0"/>
              <a:t>Why  is it classed as a secondary source?</a:t>
            </a:r>
          </a:p>
          <a:p>
            <a:r>
              <a:rPr lang="en-GB" dirty="0" smtClean="0"/>
              <a:t>Because  it is generated from a primary source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Payback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time it takes to pay for an energy efficient improvement before you start to save money</a:t>
            </a:r>
          </a:p>
          <a:p>
            <a:r>
              <a:rPr lang="en-GB" dirty="0" smtClean="0"/>
              <a:t>E.g. It costs £3000 to have double glazing fitted at a home</a:t>
            </a:r>
          </a:p>
          <a:p>
            <a:r>
              <a:rPr lang="en-GB" dirty="0" smtClean="0"/>
              <a:t>The annual saving to the energy bill is £60</a:t>
            </a:r>
          </a:p>
          <a:p>
            <a:r>
              <a:rPr lang="en-GB" dirty="0" smtClean="0"/>
              <a:t>How long will it take to payback the initial cost before the family will begin to see a benefit from the windows?</a:t>
            </a:r>
          </a:p>
          <a:p>
            <a:r>
              <a:rPr lang="en-GB" dirty="0" smtClean="0"/>
              <a:t>The family also have energy saving light bulbs fitted in all rooms</a:t>
            </a:r>
          </a:p>
          <a:p>
            <a:r>
              <a:rPr lang="en-GB" dirty="0" smtClean="0"/>
              <a:t>Each bulb costs £3 to buy but saves £12 of energy annually</a:t>
            </a:r>
          </a:p>
          <a:p>
            <a:r>
              <a:rPr lang="en-GB" dirty="0" smtClean="0"/>
              <a:t>How long does it take to payback the initial cost</a:t>
            </a:r>
          </a:p>
          <a:p>
            <a:r>
              <a:rPr lang="en-GB" dirty="0" smtClean="0"/>
              <a:t>Which energy saving improvement was the most cost effective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Nationally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Workplace – turn off appliances when not in use, minimise unnecessary use of appliances</a:t>
            </a:r>
          </a:p>
          <a:p>
            <a:r>
              <a:rPr lang="en-GB" dirty="0" smtClean="0"/>
              <a:t>Car share, use public transport</a:t>
            </a:r>
          </a:p>
          <a:p>
            <a:r>
              <a:rPr lang="en-GB" dirty="0" smtClean="0"/>
              <a:t>Government – offers grants for improvements to home, find alternative ways of making energy, recycling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Generating electricity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Electromagnetic induction</a:t>
            </a:r>
          </a:p>
          <a:p>
            <a:r>
              <a:rPr lang="en-GB" dirty="0" smtClean="0"/>
              <a:t>Move a magnet in a coil of wire – generates a voltage</a:t>
            </a:r>
          </a:p>
          <a:p>
            <a:r>
              <a:rPr lang="en-GB" dirty="0" smtClean="0"/>
              <a:t>As you move the magnet in and out of the coil the magnetic field changes – this change in the magnetic field induces a voltage in the wire</a:t>
            </a:r>
          </a:p>
          <a:p>
            <a:r>
              <a:rPr lang="en-GB" dirty="0" smtClean="0"/>
              <a:t>If the wire is part of a complete circuit a current flows through the circuit – electricity has been generated!!!!!!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This is how electricity is generated in a power station</a:t>
            </a:r>
          </a:p>
          <a:p>
            <a:r>
              <a:rPr lang="en-GB" dirty="0" smtClean="0"/>
              <a:t>A generator contains a huge magnet that rotates in a large coil of wire</a:t>
            </a:r>
          </a:p>
          <a:p>
            <a:r>
              <a:rPr lang="en-GB" dirty="0" smtClean="0"/>
              <a:t>The movement of the magnet changes its magnetic field and induces a voltage in the wire of the generator, making a current flow</a:t>
            </a:r>
          </a:p>
          <a:p>
            <a:r>
              <a:rPr lang="en-GB" dirty="0" smtClean="0"/>
              <a:t>To increase the strength of the voltage you can rotate the magnet faster</a:t>
            </a:r>
          </a:p>
          <a:p>
            <a:r>
              <a:rPr lang="en-GB" dirty="0" smtClean="0"/>
              <a:t>To make the magnet move faster you have to burn more fuel to make the turbine turn quicker, using up more energy per second</a:t>
            </a:r>
          </a:p>
          <a:p>
            <a:r>
              <a:rPr lang="en-GB" dirty="0" smtClean="0"/>
              <a:t>Diagram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File:Coal fired power plant diagram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786" y="476672"/>
            <a:ext cx="9399824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National grid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Network of pylons and cables that cover the UK</a:t>
            </a:r>
          </a:p>
          <a:p>
            <a:r>
              <a:rPr lang="en-GB" dirty="0" smtClean="0"/>
              <a:t>Takes electrical energy from power stations to homes/businesses</a:t>
            </a:r>
          </a:p>
          <a:p>
            <a:r>
              <a:rPr lang="en-GB" dirty="0" smtClean="0"/>
              <a:t>The network enables energy to be supplied to any part of the UK</a:t>
            </a:r>
          </a:p>
          <a:p>
            <a:r>
              <a:rPr lang="en-GB" dirty="0" smtClean="0"/>
              <a:t>To transmit the large amount of power through these cables you need a high voltage to “push” the electricity through</a:t>
            </a:r>
          </a:p>
          <a:p>
            <a:r>
              <a:rPr lang="en-GB" dirty="0" smtClean="0"/>
              <a:t>A high current isn’t used as too much energy would be lost as heat</a:t>
            </a:r>
          </a:p>
          <a:p>
            <a:r>
              <a:rPr lang="en-GB" dirty="0" smtClean="0"/>
              <a:t>So it’s cheaper to transmit electricity at a high voltage of about 400 000V. This keeps the current low and minimises energy loss</a:t>
            </a:r>
          </a:p>
          <a:p>
            <a:r>
              <a:rPr lang="en-GB" dirty="0" smtClean="0"/>
              <a:t>The high voltage is decreased to 230 V before it reaches our homes</a:t>
            </a:r>
          </a:p>
          <a:p>
            <a:r>
              <a:rPr lang="en-GB" dirty="0" smtClean="0"/>
              <a:t>230 V = mains voltage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Flow diagram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85293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Energy is released from burning fuel in a boiler. This heats water which generates steam</a:t>
            </a:r>
            <a:endParaRPr lang="en-GB" sz="2000" dirty="0"/>
          </a:p>
        </p:txBody>
      </p:sp>
      <p:sp>
        <p:nvSpPr>
          <p:cNvPr id="4" name="Right Arrow 3"/>
          <p:cNvSpPr/>
          <p:nvPr/>
        </p:nvSpPr>
        <p:spPr>
          <a:xfrm>
            <a:off x="2267744" y="3429000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63888" y="292494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steam turns a turbine</a:t>
            </a:r>
            <a:endParaRPr lang="en-GB" sz="2000" dirty="0"/>
          </a:p>
        </p:txBody>
      </p:sp>
      <p:sp>
        <p:nvSpPr>
          <p:cNvPr id="6" name="Right Arrow 5"/>
          <p:cNvSpPr/>
          <p:nvPr/>
        </p:nvSpPr>
        <p:spPr>
          <a:xfrm>
            <a:off x="4644008" y="3429000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84168" y="2852936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 generator converts the kinetic energy of the turbine into electricity from the turning of the magnet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Non-renewable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Fossil fuels</a:t>
            </a:r>
          </a:p>
          <a:p>
            <a:r>
              <a:rPr lang="en-GB" dirty="0" smtClean="0"/>
              <a:t>Nuclear fuels</a:t>
            </a:r>
          </a:p>
          <a:p>
            <a:r>
              <a:rPr lang="en-GB" dirty="0" smtClean="0"/>
              <a:t>Finite – will run out one day</a:t>
            </a:r>
          </a:p>
          <a:p>
            <a:r>
              <a:rPr lang="en-GB" dirty="0" smtClean="0"/>
              <a:t>Damage the environment</a:t>
            </a:r>
          </a:p>
          <a:p>
            <a:r>
              <a:rPr lang="en-GB" dirty="0" smtClean="0"/>
              <a:t>Provides most of our energy</a:t>
            </a:r>
          </a:p>
          <a:p>
            <a:r>
              <a:rPr lang="en-GB" dirty="0" smtClean="0"/>
              <a:t>Fossil fuels release CO2 contributing to global warming and climate change</a:t>
            </a:r>
          </a:p>
          <a:p>
            <a:r>
              <a:rPr lang="en-GB" dirty="0" smtClean="0"/>
              <a:t>Coal and oil also release sulphur dioxide (acid rain)</a:t>
            </a:r>
          </a:p>
          <a:p>
            <a:r>
              <a:rPr lang="en-GB" dirty="0" smtClean="0"/>
              <a:t>Coal mining ruins landscapes</a:t>
            </a:r>
          </a:p>
          <a:p>
            <a:r>
              <a:rPr lang="en-GB" dirty="0" smtClean="0"/>
              <a:t>Oil spillages damages environment – and kills animals</a:t>
            </a:r>
          </a:p>
          <a:p>
            <a:r>
              <a:rPr lang="en-GB" dirty="0" smtClean="0"/>
              <a:t>So why do we still use them?</a:t>
            </a:r>
          </a:p>
          <a:p>
            <a:r>
              <a:rPr lang="en-GB" dirty="0" smtClean="0"/>
              <a:t>Produce lots of energy relatively cheaply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Renewable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Wind, waves, tidal, hydroelectric, biofuels, geothermal, solar</a:t>
            </a:r>
          </a:p>
          <a:p>
            <a:r>
              <a:rPr lang="en-GB" dirty="0" smtClean="0"/>
              <a:t>Never run out</a:t>
            </a:r>
          </a:p>
          <a:p>
            <a:r>
              <a:rPr lang="en-GB" dirty="0" smtClean="0"/>
              <a:t>Do some damage to the environment but not as harmful as non-renewable</a:t>
            </a:r>
          </a:p>
          <a:p>
            <a:r>
              <a:rPr lang="en-GB" dirty="0" smtClean="0"/>
              <a:t>Don’t provide much energy and are unreliable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 mark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group of people live on a remote island off of the coast of Greenland</a:t>
            </a:r>
          </a:p>
          <a:p>
            <a:r>
              <a:rPr lang="en-GB" dirty="0" smtClean="0"/>
              <a:t>They need to build a new power station and have run out of fossil fuel reserves</a:t>
            </a:r>
          </a:p>
          <a:p>
            <a:r>
              <a:rPr lang="en-GB" dirty="0" smtClean="0"/>
              <a:t>What should they think about when building a new power station?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usage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electric current passes through a component (or device), energy is transferred from the power supply to the component and/or to the environment</a:t>
            </a:r>
          </a:p>
          <a:p>
            <a:r>
              <a:rPr lang="en-GB" dirty="0" smtClean="0"/>
              <a:t>So anything that is powered by electricity transfers energy from the electrical source to the appliance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One or more named renewable resources</a:t>
            </a:r>
          </a:p>
          <a:p>
            <a:r>
              <a:rPr lang="en-GB" dirty="0" smtClean="0"/>
              <a:t>Small population – don’t need a big power station</a:t>
            </a:r>
          </a:p>
          <a:p>
            <a:r>
              <a:rPr lang="en-GB" dirty="0" smtClean="0"/>
              <a:t>Small land area – don’t have much room to build a large power station</a:t>
            </a:r>
          </a:p>
          <a:p>
            <a:r>
              <a:rPr lang="en-GB" dirty="0" smtClean="0"/>
              <a:t>Difficult to get fuel on island-nuclear or f</a:t>
            </a:r>
          </a:p>
          <a:p>
            <a:r>
              <a:rPr lang="en-GB" dirty="0" smtClean="0"/>
              <a:t>Impact on environment</a:t>
            </a:r>
          </a:p>
          <a:p>
            <a:r>
              <a:rPr lang="en-GB" dirty="0" smtClean="0"/>
              <a:t>Managing waste</a:t>
            </a:r>
          </a:p>
          <a:p>
            <a:r>
              <a:rPr lang="en-GB" dirty="0" smtClean="0"/>
              <a:t>Employment opportunities</a:t>
            </a:r>
          </a:p>
          <a:p>
            <a:r>
              <a:rPr lang="en-GB" dirty="0" smtClean="0"/>
              <a:t>Windy – wind turbines</a:t>
            </a:r>
          </a:p>
          <a:p>
            <a:r>
              <a:rPr lang="en-GB" dirty="0" smtClean="0"/>
              <a:t>Surrounded by sea – tidal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en-GB" dirty="0" smtClean="0"/>
              <a:t>How much energy do we use?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power (in watts, W) of an appliance or device is a measure of the amount of energy it transfers each second to work</a:t>
            </a:r>
            <a:r>
              <a:rPr lang="en-GB" b="1" dirty="0" smtClean="0"/>
              <a:t>, i.e. the rate at which it transfers energy</a:t>
            </a:r>
          </a:p>
          <a:p>
            <a:pPr>
              <a:spcBef>
                <a:spcPct val="0"/>
              </a:spcBef>
              <a:buNone/>
            </a:pPr>
            <a:endParaRPr lang="en-US" dirty="0" smtClean="0"/>
          </a:p>
          <a:p>
            <a:r>
              <a:rPr lang="en-GB" dirty="0" smtClean="0"/>
              <a:t>Calculate energy used with the  equation:</a:t>
            </a:r>
          </a:p>
          <a:p>
            <a:r>
              <a:rPr lang="en-GB" dirty="0" smtClean="0"/>
              <a:t>Energy transferred =   power       x     time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(joules, j)	  (watts, W)       (seconds)</a:t>
            </a:r>
          </a:p>
          <a:p>
            <a:pPr>
              <a:buNone/>
            </a:pPr>
            <a:r>
              <a:rPr lang="en-GB" dirty="0" smtClean="0"/>
              <a:t>(triangle)</a:t>
            </a:r>
          </a:p>
          <a:p>
            <a:pPr>
              <a:buNone/>
            </a:pPr>
            <a:r>
              <a:rPr lang="en-GB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Calculate the energy usage of the following appliances...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Hair drier 1500 watts x 10 minutes</a:t>
            </a:r>
            <a:endParaRPr lang="en-GB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Kettle 2200 watts x 5 minutes</a:t>
            </a:r>
            <a:endParaRPr lang="en-GB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Laptop 50 watts × 60 minutes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CD player 3 watts x 60 minutes</a:t>
            </a:r>
            <a:endParaRPr lang="en-GB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Fan 3 watts x 15 minutes</a:t>
            </a:r>
            <a:endParaRPr lang="en-GB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LED torch 1 watt × 20 minutes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Appliances use lots of energy...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we can talk of energy usage in terms of kilowatt hours:</a:t>
            </a:r>
          </a:p>
          <a:p>
            <a:r>
              <a:rPr lang="en-GB" dirty="0" smtClean="0"/>
              <a:t>Energy transferred =     power       x       time</a:t>
            </a:r>
          </a:p>
          <a:p>
            <a:r>
              <a:rPr lang="en-GB" dirty="0" smtClean="0"/>
              <a:t>(kilowatt hours, kWh)  (kilowatt, kW) (hours, h)</a:t>
            </a:r>
          </a:p>
          <a:p>
            <a:r>
              <a:rPr lang="en-GB" dirty="0" smtClean="0"/>
              <a:t>1kW= 1000 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Calculate the energy usage, in kWh, of the following appliances...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Hair drier 1500 watts x 30 minutes</a:t>
            </a:r>
            <a:endParaRPr lang="en-GB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Kettle 2200 watts x 15 minutes</a:t>
            </a:r>
            <a:endParaRPr lang="en-GB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Why do you think energy companies talk about a households energy usage in terms of kWh, rather than joules?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e.g.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much energy is transferred by a 2.5kW kettle left on for 5 minutes?</a:t>
            </a:r>
          </a:p>
          <a:p>
            <a:r>
              <a:rPr lang="en-GB" dirty="0" smtClean="0"/>
              <a:t>What is the power of a light bulb that transfers 54, 000 J of energy in 15 minutes?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1522</Words>
  <Application>Microsoft Office PowerPoint</Application>
  <PresentationFormat>On-screen Show (4:3)</PresentationFormat>
  <Paragraphs>180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P3</vt:lpstr>
      <vt:lpstr>Explain why energy demand is increasing and the problem of availability of sources (8) </vt:lpstr>
      <vt:lpstr>What are the main energy resources?</vt:lpstr>
      <vt:lpstr>Energy usage </vt:lpstr>
      <vt:lpstr>How much energy do we use?</vt:lpstr>
      <vt:lpstr>Calculate the energy usage of the following appliances...</vt:lpstr>
      <vt:lpstr>Appliances use lots of energy...</vt:lpstr>
      <vt:lpstr>Calculate the energy usage, in kWh, of the following appliances...</vt:lpstr>
      <vt:lpstr>e.g. </vt:lpstr>
      <vt:lpstr>Cost </vt:lpstr>
      <vt:lpstr>e.g. </vt:lpstr>
      <vt:lpstr>Power</vt:lpstr>
      <vt:lpstr>PowerPoint Presentation</vt:lpstr>
      <vt:lpstr>Cost and energy efficiency</vt:lpstr>
      <vt:lpstr>Energy efficiency</vt:lpstr>
      <vt:lpstr>Calculating efficiency</vt:lpstr>
      <vt:lpstr>e.g. </vt:lpstr>
      <vt:lpstr>e.g. </vt:lpstr>
      <vt:lpstr>PowerPoint Presentation</vt:lpstr>
      <vt:lpstr>Sankey diagram</vt:lpstr>
      <vt:lpstr>PowerPoint Presentation</vt:lpstr>
      <vt:lpstr>PowerPoint Presentation</vt:lpstr>
      <vt:lpstr>The width of the arrow is proportional to the number of joules it represents</vt:lpstr>
      <vt:lpstr>PowerPoint Presentation</vt:lpstr>
      <vt:lpstr>PowerPoint Presentation</vt:lpstr>
      <vt:lpstr>PowerPoint Presentation</vt:lpstr>
      <vt:lpstr>PowerPoint Presentation</vt:lpstr>
      <vt:lpstr>Energy loss</vt:lpstr>
      <vt:lpstr>Saving energy</vt:lpstr>
      <vt:lpstr>Payback time</vt:lpstr>
      <vt:lpstr>Nationally </vt:lpstr>
      <vt:lpstr>Generating electricity</vt:lpstr>
      <vt:lpstr>PowerPoint Presentation</vt:lpstr>
      <vt:lpstr>PowerPoint Presentation</vt:lpstr>
      <vt:lpstr>National grid</vt:lpstr>
      <vt:lpstr>Flow diagram</vt:lpstr>
      <vt:lpstr>Non-renewable resources</vt:lpstr>
      <vt:lpstr>Renewable resources</vt:lpstr>
      <vt:lpstr>6 mark question</vt:lpstr>
      <vt:lpstr>Answers </vt:lpstr>
    </vt:vector>
  </TitlesOfParts>
  <Company>London Borough of Havering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demand</dc:title>
  <dc:creator>mmeyers</dc:creator>
  <cp:lastModifiedBy>Michelle Meyers</cp:lastModifiedBy>
  <cp:revision>58</cp:revision>
  <dcterms:created xsi:type="dcterms:W3CDTF">2012-03-02T14:24:27Z</dcterms:created>
  <dcterms:modified xsi:type="dcterms:W3CDTF">2015-04-01T08:41:02Z</dcterms:modified>
</cp:coreProperties>
</file>