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2" r:id="rId15"/>
    <p:sldId id="298" r:id="rId16"/>
    <p:sldId id="299" r:id="rId17"/>
    <p:sldId id="274" r:id="rId18"/>
    <p:sldId id="275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3" r:id="rId32"/>
    <p:sldId id="294" r:id="rId33"/>
    <p:sldId id="295" r:id="rId34"/>
    <p:sldId id="296" r:id="rId35"/>
    <p:sldId id="29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8F119-F3F5-4013-8B43-5BAD5FF4DBF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5299-5B64-483F-AB17-33922EB655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0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17D8F-C921-4E5E-9CAC-EAD417100FD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A1927-E93C-423C-A5CF-9F71AE0722C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4D3B4-6C9E-4864-B751-B55AA2DC8F2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4914B-A9A0-470A-9949-63C395C8AA5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1B6AA3-9AAA-4BF5-95FE-C14481862AC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666315-CD48-434E-B1A5-C0C8286235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5BDD7A-1DDA-4F6A-8EAB-66D86B0A7F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F45F20-4120-4080-918B-62DB4F800B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F4256C-542D-47C9-A8AA-4B69F57881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F3815-BDAF-41A5-A5F5-EA77AFCF8E3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0C49B2-B08F-4277-87FF-9BB129CEE3F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0706C-231F-4FD8-86E9-CBBDCE14741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68CD7A-7125-43CF-9E15-A956D24AB19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D169A-A3B3-4D04-86FF-1EF9D768834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F9834A-ACA9-4414-B136-7DFBCE1879C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AB3D79-AB83-486C-A7A8-F89B436C2E2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82548-80A5-4728-A311-2827CE799F6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72926A-2C29-40ED-9E8C-A0B714E375F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85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2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3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0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3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8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6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5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58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61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71C7-B409-4AF4-8898-72A27EB0CAB1}" type="datetimeFigureOut">
              <a:rPr lang="en-GB" smtClean="0"/>
              <a:t>01/04/2015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0F11-08FB-4A91-9FAC-A09C106EF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78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online.co.uk/energy/renewable-energ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P3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Revision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46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Increasing energy demand.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GB" sz="2800" smtClean="0"/>
              <a:t>Growing world population</a:t>
            </a:r>
          </a:p>
        </p:txBody>
      </p:sp>
      <p:pic>
        <p:nvPicPr>
          <p:cNvPr id="4100" name="Content Placeholder 6" descr="world_pop_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5038"/>
            <a:ext cx="4040188" cy="4032250"/>
          </a:xfrm>
        </p:spPr>
      </p:pic>
      <p:sp>
        <p:nvSpPr>
          <p:cNvPr id="4101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GB" sz="2800" smtClean="0"/>
              <a:t>Improving standard of living</a:t>
            </a:r>
          </a:p>
        </p:txBody>
      </p:sp>
      <p:pic>
        <p:nvPicPr>
          <p:cNvPr id="4102" name="Content Placeholder 7" descr="moch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276475"/>
            <a:ext cx="4041775" cy="3889375"/>
          </a:xfrm>
        </p:spPr>
      </p:pic>
    </p:spTree>
    <p:extLst>
      <p:ext uri="{BB962C8B-B14F-4D97-AF65-F5344CB8AC3E}">
        <p14:creationId xmlns:p14="http://schemas.microsoft.com/office/powerpoint/2010/main" val="40538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nuclear fuel?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A nuclear fuel is one where the energy is released from changes in the nucleus.</a:t>
            </a:r>
          </a:p>
          <a:p>
            <a:pPr eaLnBrk="1" hangingPunct="1"/>
            <a:r>
              <a:rPr lang="en-GB" sz="3600" smtClean="0"/>
              <a:t>A common nuclear fuel is uranium.</a:t>
            </a:r>
          </a:p>
        </p:txBody>
      </p:sp>
      <p:pic>
        <p:nvPicPr>
          <p:cNvPr id="9220" name="Content Placeholder 4" descr="uranium_135_x_135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571625"/>
            <a:ext cx="1985962" cy="1985963"/>
          </a:xfrm>
        </p:spPr>
      </p:pic>
      <p:pic>
        <p:nvPicPr>
          <p:cNvPr id="9221" name="Picture 2" descr="http://4.bp.blogspot.com/_nyofrmE0j4I/R_C4DWXAoKI/AAAAAAAAArM/ssS6CJ4U70s/s320/uranium+honto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71475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5143500" y="6143625"/>
            <a:ext cx="3208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Calibri" pitchFamily="34" charset="0"/>
              </a:rPr>
              <a:t>Uranium containing ore.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858000" y="2357438"/>
            <a:ext cx="2335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Calibri" pitchFamily="34" charset="0"/>
              </a:rPr>
              <a:t>Refined uranium.</a:t>
            </a:r>
          </a:p>
        </p:txBody>
      </p:sp>
    </p:spTree>
    <p:extLst>
      <p:ext uri="{BB962C8B-B14F-4D97-AF65-F5344CB8AC3E}">
        <p14:creationId xmlns:p14="http://schemas.microsoft.com/office/powerpoint/2010/main" val="25616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Nuclear Power Station.</a:t>
            </a:r>
          </a:p>
        </p:txBody>
      </p:sp>
      <p:pic>
        <p:nvPicPr>
          <p:cNvPr id="11267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785938"/>
            <a:ext cx="4762500" cy="4000500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4938" y="1643063"/>
            <a:ext cx="3929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latin typeface="Calibri" pitchFamily="34" charset="0"/>
              </a:rPr>
              <a:t>The only difference between a nuclear power station and a </a:t>
            </a:r>
          </a:p>
          <a:p>
            <a:pPr eaLnBrk="1" hangingPunct="1"/>
            <a:r>
              <a:rPr lang="en-GB" sz="2800">
                <a:latin typeface="Calibri" pitchFamily="34" charset="0"/>
              </a:rPr>
              <a:t>conventional power station is how the water is heated.</a:t>
            </a:r>
          </a:p>
          <a:p>
            <a:pPr eaLnBrk="1" hangingPunct="1"/>
            <a:endParaRPr lang="en-GB" sz="2800">
              <a:latin typeface="Calibri" pitchFamily="34" charset="0"/>
            </a:endParaRPr>
          </a:p>
          <a:p>
            <a:pPr eaLnBrk="1" hangingPunct="1"/>
            <a:r>
              <a:rPr lang="en-GB" sz="2800">
                <a:latin typeface="Calibri" pitchFamily="34" charset="0"/>
              </a:rPr>
              <a:t>Why is there a concrete</a:t>
            </a:r>
          </a:p>
          <a:p>
            <a:pPr eaLnBrk="1" hangingPunct="1"/>
            <a:r>
              <a:rPr lang="en-GB" sz="2800">
                <a:latin typeface="Calibri" pitchFamily="34" charset="0"/>
              </a:rPr>
              <a:t>shield around the reactor core?</a:t>
            </a:r>
          </a:p>
        </p:txBody>
      </p:sp>
    </p:spTree>
    <p:extLst>
      <p:ext uri="{BB962C8B-B14F-4D97-AF65-F5344CB8AC3E}">
        <p14:creationId xmlns:p14="http://schemas.microsoft.com/office/powerpoint/2010/main" val="12149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 downside to nuclear energy.</a:t>
            </a:r>
          </a:p>
        </p:txBody>
      </p:sp>
      <p:sp>
        <p:nvSpPr>
          <p:cNvPr id="1331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Nuclear power stations produce radioactive waste.</a:t>
            </a:r>
          </a:p>
          <a:p>
            <a:pPr eaLnBrk="1" hangingPunct="1"/>
            <a:endParaRPr lang="en-GB" sz="3600" smtClean="0"/>
          </a:p>
          <a:p>
            <a:pPr eaLnBrk="1" hangingPunct="1"/>
            <a:r>
              <a:rPr lang="en-GB" sz="3600" smtClean="0"/>
              <a:t>What do you understand by the term radioactive?</a:t>
            </a:r>
          </a:p>
        </p:txBody>
      </p:sp>
      <p:pic>
        <p:nvPicPr>
          <p:cNvPr id="13316" name="Content Placeholder 6" descr="7547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57375"/>
            <a:ext cx="4038600" cy="4000500"/>
          </a:xfrm>
        </p:spPr>
      </p:pic>
    </p:spTree>
    <p:extLst>
      <p:ext uri="{BB962C8B-B14F-4D97-AF65-F5344CB8AC3E}">
        <p14:creationId xmlns:p14="http://schemas.microsoft.com/office/powerpoint/2010/main" val="3026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Radioactive.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smtClean="0"/>
              <a:t>When a substance </a:t>
            </a:r>
            <a:r>
              <a:rPr lang="en-GB" sz="3200" b="1" smtClean="0"/>
              <a:t>emits</a:t>
            </a:r>
            <a:r>
              <a:rPr lang="en-GB" sz="3200" smtClean="0"/>
              <a:t> (gives out) </a:t>
            </a:r>
            <a:r>
              <a:rPr lang="en-GB" sz="3200" b="1" smtClean="0"/>
              <a:t>ionising radiation</a:t>
            </a:r>
            <a:r>
              <a:rPr lang="en-GB" sz="3200" smtClean="0"/>
              <a:t> all the time it is called </a:t>
            </a:r>
            <a:r>
              <a:rPr lang="en-GB" sz="3200" b="1" smtClean="0"/>
              <a:t>radioactive</a:t>
            </a:r>
            <a:r>
              <a:rPr lang="en-GB" sz="3200" smtClean="0"/>
              <a:t>.</a:t>
            </a:r>
          </a:p>
          <a:p>
            <a:endParaRPr lang="en-GB" sz="3200" smtClean="0"/>
          </a:p>
          <a:p>
            <a:r>
              <a:rPr lang="en-GB" sz="3200" smtClean="0"/>
              <a:t>Ionising radiation can damage living cells.</a:t>
            </a:r>
          </a:p>
        </p:txBody>
      </p:sp>
      <p:pic>
        <p:nvPicPr>
          <p:cNvPr id="7" name="Content Placeholder 6" descr="n32467338855_1449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0" y="1785938"/>
            <a:ext cx="3786188" cy="4143375"/>
          </a:xfrm>
        </p:spPr>
      </p:pic>
    </p:spTree>
    <p:extLst>
      <p:ext uri="{BB962C8B-B14F-4D97-AF65-F5344CB8AC3E}">
        <p14:creationId xmlns:p14="http://schemas.microsoft.com/office/powerpoint/2010/main" val="420634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Ionising and non-ionising.</a:t>
            </a:r>
          </a:p>
        </p:txBody>
      </p:sp>
      <p:pic>
        <p:nvPicPr>
          <p:cNvPr id="5123" name="Content Placeholder 6" descr="EM-spectrum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813" y="1357313"/>
            <a:ext cx="7429500" cy="4214812"/>
          </a:xfrm>
        </p:spPr>
      </p:pic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14313" y="5786438"/>
            <a:ext cx="87661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 sz="2400">
                <a:latin typeface="Calibri" pitchFamily="34" charset="0"/>
              </a:rPr>
              <a:t>Sort the different types of radiation into ionising and non-ionising.</a:t>
            </a:r>
          </a:p>
          <a:p>
            <a:pPr marL="342900" indent="-342900">
              <a:buFontTx/>
              <a:buAutoNum type="arabicPeriod"/>
            </a:pPr>
            <a:r>
              <a:rPr lang="en-GB" sz="2400">
                <a:latin typeface="Calibri" pitchFamily="34" charset="0"/>
              </a:rPr>
              <a:t>Why is ionising radiation more dangerous than non-ionising?</a:t>
            </a:r>
          </a:p>
        </p:txBody>
      </p:sp>
    </p:spTree>
    <p:extLst>
      <p:ext uri="{BB962C8B-B14F-4D97-AF65-F5344CB8AC3E}">
        <p14:creationId xmlns:p14="http://schemas.microsoft.com/office/powerpoint/2010/main" val="1156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Why is ionising radiation dangerous?</a:t>
            </a: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Ionising radiation can damage living cells.</a:t>
            </a:r>
          </a:p>
          <a:p>
            <a:pPr eaLnBrk="1" hangingPunct="1"/>
            <a:r>
              <a:rPr lang="en-GB" sz="3600" smtClean="0"/>
              <a:t>This can lead to cancer.</a:t>
            </a:r>
          </a:p>
        </p:txBody>
      </p:sp>
      <p:pic>
        <p:nvPicPr>
          <p:cNvPr id="6148" name="Content Placeholder 6" descr="BCC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654175"/>
            <a:ext cx="4038600" cy="4418013"/>
          </a:xfrm>
        </p:spPr>
      </p:pic>
    </p:spTree>
    <p:extLst>
      <p:ext uri="{BB962C8B-B14F-4D97-AF65-F5344CB8AC3E}">
        <p14:creationId xmlns:p14="http://schemas.microsoft.com/office/powerpoint/2010/main" val="120725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Irradiated food.</a:t>
            </a:r>
          </a:p>
        </p:txBody>
      </p:sp>
      <p:pic>
        <p:nvPicPr>
          <p:cNvPr id="16387" name="Content Placeholder 9" descr="irradiated_symbol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2214563"/>
            <a:ext cx="3175000" cy="3136900"/>
          </a:xfrm>
        </p:spPr>
      </p:pic>
      <p:pic>
        <p:nvPicPr>
          <p:cNvPr id="16388" name="Content Placeholder 10" descr="irradiated_food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14500"/>
            <a:ext cx="3857625" cy="3857625"/>
          </a:xfrm>
        </p:spPr>
      </p:pic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0" y="1357313"/>
            <a:ext cx="4433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>
                <a:latin typeface="Calibri" pitchFamily="34" charset="0"/>
              </a:rPr>
              <a:t>This is the sign for irradiated food.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1535906" y="1821657"/>
            <a:ext cx="642937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1071563" y="5903913"/>
            <a:ext cx="7140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>
                <a:latin typeface="Calibri" pitchFamily="34" charset="0"/>
              </a:rPr>
              <a:t>What do you notice about the strawberries that</a:t>
            </a:r>
          </a:p>
          <a:p>
            <a:pPr eaLnBrk="1" hangingPunct="1"/>
            <a:r>
              <a:rPr lang="en-GB" sz="2800">
                <a:latin typeface="Calibri" pitchFamily="34" charset="0"/>
              </a:rPr>
              <a:t> have been irradiated?</a:t>
            </a:r>
          </a:p>
        </p:txBody>
      </p:sp>
    </p:spTree>
    <p:extLst>
      <p:ext uri="{BB962C8B-B14F-4D97-AF65-F5344CB8AC3E}">
        <p14:creationId xmlns:p14="http://schemas.microsoft.com/office/powerpoint/2010/main" val="32113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Irradiation and contamination.</a:t>
            </a:r>
          </a:p>
        </p:txBody>
      </p:sp>
      <p:sp>
        <p:nvSpPr>
          <p:cNvPr id="17411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785938"/>
          </a:xfrm>
        </p:spPr>
        <p:txBody>
          <a:bodyPr/>
          <a:lstStyle/>
          <a:p>
            <a:r>
              <a:rPr lang="en-GB" b="0" smtClean="0"/>
              <a:t>Irradiation – exposure to a radioactive source outside the body.</a:t>
            </a:r>
          </a:p>
          <a:p>
            <a:endParaRPr lang="en-GB" b="0" smtClean="0"/>
          </a:p>
        </p:txBody>
      </p:sp>
      <p:pic>
        <p:nvPicPr>
          <p:cNvPr id="17412" name="Content Placeholder 6" descr="dtl_corderi_foodsafety02_070323-300w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500313"/>
            <a:ext cx="3786187" cy="3429000"/>
          </a:xfrm>
        </p:spPr>
      </p:pic>
      <p:sp>
        <p:nvSpPr>
          <p:cNvPr id="174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1563"/>
            <a:ext cx="4041775" cy="1357312"/>
          </a:xfrm>
        </p:spPr>
        <p:txBody>
          <a:bodyPr/>
          <a:lstStyle/>
          <a:p>
            <a:r>
              <a:rPr lang="en-GB" b="0" smtClean="0"/>
              <a:t>Contamination – when the radioactive source enters the body or gets on skin or clothes</a:t>
            </a:r>
          </a:p>
        </p:txBody>
      </p:sp>
      <p:pic>
        <p:nvPicPr>
          <p:cNvPr id="17414" name="Content Placeholder 7" descr="news-contamination.jpg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2643188"/>
            <a:ext cx="3714750" cy="3357562"/>
          </a:xfrm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395288" y="6021388"/>
            <a:ext cx="77771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/>
              <a:t>Which is more dangerous, irradiation or contamination and can you explain why? (Use the definitions above to help you).</a:t>
            </a:r>
          </a:p>
        </p:txBody>
      </p:sp>
    </p:spTree>
    <p:extLst>
      <p:ext uri="{BB962C8B-B14F-4D97-AF65-F5344CB8AC3E}">
        <p14:creationId xmlns:p14="http://schemas.microsoft.com/office/powerpoint/2010/main" val="28947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When an electric current is passed through a device electric current is transferred from the supply to the device.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The rate at which this energy is transferred is called </a:t>
            </a:r>
            <a:r>
              <a:rPr lang="en-GB" b="1" dirty="0" smtClean="0"/>
              <a:t>POWER</a:t>
            </a:r>
            <a:r>
              <a:rPr lang="en-GB" dirty="0" smtClean="0"/>
              <a:t>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Power is measured in </a:t>
            </a:r>
            <a:r>
              <a:rPr lang="en-GB" b="1" dirty="0" smtClean="0"/>
              <a:t>WATTS (W).</a:t>
            </a:r>
            <a:endParaRPr lang="en-GB" b="1" dirty="0"/>
          </a:p>
        </p:txBody>
      </p:sp>
      <p:pic>
        <p:nvPicPr>
          <p:cNvPr id="1028" name="Picture 4" descr="http://www.clipartoday.com/_thumbs/022/Industry/cartoon_electric_194907_tn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2664296" cy="2878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9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Primary sources of energy.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Fossil fuels.</a:t>
            </a:r>
          </a:p>
          <a:p>
            <a:pPr eaLnBrk="1" hangingPunct="1"/>
            <a:r>
              <a:rPr lang="en-GB" dirty="0" smtClean="0"/>
              <a:t>Nuclear fuel.</a:t>
            </a:r>
          </a:p>
          <a:p>
            <a:pPr eaLnBrk="1" hangingPunct="1"/>
            <a:r>
              <a:rPr lang="en-GB" dirty="0" smtClean="0"/>
              <a:t>Renewable energy sources.</a:t>
            </a:r>
          </a:p>
          <a:p>
            <a:pPr algn="ctr" eaLnBrk="1" hangingPunct="1">
              <a:buNone/>
            </a:pPr>
            <a:endParaRPr lang="en-GB" dirty="0" smtClean="0"/>
          </a:p>
          <a:p>
            <a:pPr algn="ctr" eaLnBrk="1" hangingPunct="1">
              <a:buNone/>
            </a:pPr>
            <a:r>
              <a:rPr lang="en-GB" dirty="0" smtClean="0"/>
              <a:t>What does primary mean?</a:t>
            </a:r>
          </a:p>
          <a:p>
            <a:pPr eaLnBrk="1" hangingPunct="1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766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the energy transferred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To calculate the energy transferred use the following equation;</a:t>
            </a:r>
          </a:p>
          <a:p>
            <a:r>
              <a:rPr lang="en-GB" dirty="0" smtClean="0"/>
              <a:t>Energy transferred  (J) = Power (W) x time (s)</a:t>
            </a:r>
          </a:p>
          <a:p>
            <a:r>
              <a:rPr lang="en-GB" dirty="0" smtClean="0"/>
              <a:t>Question – </a:t>
            </a:r>
          </a:p>
          <a:p>
            <a:r>
              <a:rPr lang="en-GB" dirty="0" smtClean="0"/>
              <a:t>An electric kettle connected to the 230 V mains supply draws a current of 10 A.</a:t>
            </a:r>
            <a:r>
              <a:rPr lang="en-GB" dirty="0"/>
              <a:t> </a:t>
            </a:r>
            <a:r>
              <a:rPr lang="en-GB" dirty="0" smtClean="0"/>
              <a:t>Calculate</a:t>
            </a:r>
          </a:p>
          <a:p>
            <a:r>
              <a:rPr lang="en-GB" dirty="0" smtClean="0"/>
              <a:t>A) The power of the kettle.</a:t>
            </a:r>
          </a:p>
          <a:p>
            <a:r>
              <a:rPr lang="en-GB" dirty="0" smtClean="0"/>
              <a:t>B) The energy transferred in 1 minute</a:t>
            </a:r>
          </a:p>
        </p:txBody>
      </p:sp>
    </p:spTree>
    <p:extLst>
      <p:ext uri="{BB962C8B-B14F-4D97-AF65-F5344CB8AC3E}">
        <p14:creationId xmlns:p14="http://schemas.microsoft.com/office/powerpoint/2010/main" val="1777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Joules and Kilojoules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a 1000 J in 1 kJ.</a:t>
            </a:r>
          </a:p>
          <a:p>
            <a:r>
              <a:rPr lang="en-GB" dirty="0" smtClean="0"/>
              <a:t>Convert the following joules into kJ</a:t>
            </a:r>
          </a:p>
          <a:p>
            <a:r>
              <a:rPr lang="en-GB" dirty="0" smtClean="0"/>
              <a:t>3000 J</a:t>
            </a:r>
          </a:p>
          <a:p>
            <a:r>
              <a:rPr lang="en-GB" dirty="0" smtClean="0"/>
              <a:t>25000 J</a:t>
            </a:r>
          </a:p>
          <a:p>
            <a:r>
              <a:rPr lang="en-GB" dirty="0" smtClean="0"/>
              <a:t>500 J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0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Kilowatt Hour</a:t>
            </a:r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3240360" cy="2952327"/>
          </a:xfr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7544" y="1628800"/>
            <a:ext cx="39604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dirty="0">
                <a:latin typeface="Calibri" pitchFamily="34" charset="0"/>
              </a:rPr>
              <a:t>T</a:t>
            </a:r>
            <a:r>
              <a:rPr lang="en-GB" sz="4000" dirty="0" smtClean="0">
                <a:latin typeface="Calibri" pitchFamily="34" charset="0"/>
              </a:rPr>
              <a:t>he </a:t>
            </a:r>
            <a:r>
              <a:rPr lang="en-GB" sz="4000" dirty="0">
                <a:latin typeface="Calibri" pitchFamily="34" charset="0"/>
              </a:rPr>
              <a:t>energy transferred when a power of 1kilowatt (1000W) is used for 1hour.</a:t>
            </a:r>
            <a:endParaRPr lang="en-US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9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67544" y="503238"/>
            <a:ext cx="8229600" cy="6354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kilowatt hour (kWh)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= 1000W x (</a:t>
            </a:r>
            <a:r>
              <a:rPr lang="en-GB" dirty="0" smtClean="0">
                <a:solidFill>
                  <a:srgbClr val="00B050"/>
                </a:solidFill>
              </a:rPr>
              <a:t>60 x 60s</a:t>
            </a:r>
            <a:r>
              <a:rPr lang="en-GB" dirty="0" smtClean="0"/>
              <a:t>)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= 3 600 000J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Why do energy companies use kWh instead of joules to measure your electricity?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4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Kilowatt-hour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kilowatt-hour is a unit of energy and is calculated by:</a:t>
            </a:r>
          </a:p>
          <a:p>
            <a:endParaRPr lang="en-GB" sz="3600" dirty="0"/>
          </a:p>
          <a:p>
            <a:r>
              <a:rPr lang="en-GB" sz="3600" dirty="0" smtClean="0"/>
              <a:t>Energy transferred = power   x   time</a:t>
            </a:r>
          </a:p>
          <a:p>
            <a:r>
              <a:rPr lang="en-GB" sz="3600" dirty="0"/>
              <a:t> </a:t>
            </a:r>
            <a:r>
              <a:rPr lang="en-GB" sz="3600" dirty="0" smtClean="0"/>
              <a:t>     (in kW h)               (in kW)     (in hours)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416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 smtClean="0"/>
              <a:t>A kettle has a power rating of 1000W it is used for 3 hours a day.</a:t>
            </a:r>
          </a:p>
          <a:p>
            <a:endParaRPr lang="en-GB" dirty="0" smtClean="0"/>
          </a:p>
          <a:p>
            <a:r>
              <a:rPr lang="en-GB" dirty="0" smtClean="0"/>
              <a:t>How much energy is transferred in one day?</a:t>
            </a:r>
            <a:endParaRPr lang="en-GB" dirty="0"/>
          </a:p>
        </p:txBody>
      </p:sp>
      <p:pic>
        <p:nvPicPr>
          <p:cNvPr id="1026" name="Picture 2" descr="http://www.siberianlight.net/wordpress/wp-content/uploads/2007/03/kett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645024"/>
            <a:ext cx="3038475" cy="2905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5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much does your electricity cost?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N power supplies electricity in kilowatt-hours called a unit. Each unit costs 7p.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A typical family uses 10kWhr a day:</a:t>
            </a:r>
          </a:p>
          <a:p>
            <a:r>
              <a:rPr lang="en-GB" dirty="0" smtClean="0"/>
              <a:t>How much does it cost them a day?</a:t>
            </a:r>
          </a:p>
          <a:p>
            <a:endParaRPr lang="en-GB" dirty="0" smtClean="0"/>
          </a:p>
          <a:p>
            <a:pPr algn="ctr">
              <a:buNone/>
            </a:pPr>
            <a:r>
              <a:rPr lang="en-GB" dirty="0" smtClean="0"/>
              <a:t>10KWhrs = 10 units</a:t>
            </a:r>
          </a:p>
          <a:p>
            <a:pPr algn="ctr">
              <a:buNone/>
            </a:pPr>
            <a:r>
              <a:rPr lang="en-GB" dirty="0" smtClean="0"/>
              <a:t>10 units x 7p = 70p</a:t>
            </a:r>
          </a:p>
          <a:p>
            <a:pPr algn="ctr">
              <a:buNone/>
            </a:pPr>
            <a:r>
              <a:rPr lang="en-GB" dirty="0" smtClean="0"/>
              <a:t>It costs the family 70p a day for their electricity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7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525963"/>
          </a:xfrm>
        </p:spPr>
        <p:txBody>
          <a:bodyPr/>
          <a:lstStyle/>
          <a:p>
            <a:pPr algn="ctr">
              <a:buNone/>
            </a:pPr>
            <a:r>
              <a:rPr lang="en-GB" sz="2800" dirty="0" smtClean="0"/>
              <a:t>Energy used (</a:t>
            </a:r>
            <a:r>
              <a:rPr lang="en-GB" sz="2800" dirty="0" err="1" smtClean="0"/>
              <a:t>KWhr</a:t>
            </a:r>
            <a:r>
              <a:rPr lang="en-GB" sz="2800" dirty="0" smtClean="0"/>
              <a:t>) x cost per unit = total energy cost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OR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Power (KW) x time (hours) x cost per unit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Sankey Diagram</a:t>
            </a:r>
          </a:p>
        </p:txBody>
      </p:sp>
      <p:pic>
        <p:nvPicPr>
          <p:cNvPr id="12291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714500"/>
            <a:ext cx="8001000" cy="4071938"/>
          </a:xfrm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785813" y="6072188"/>
            <a:ext cx="79406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200">
                <a:latin typeface="Calibri" pitchFamily="34" charset="0"/>
              </a:rPr>
              <a:t>Sankey diagrams show where the energy goes.</a:t>
            </a:r>
          </a:p>
        </p:txBody>
      </p:sp>
    </p:spTree>
    <p:extLst>
      <p:ext uri="{BB962C8B-B14F-4D97-AF65-F5344CB8AC3E}">
        <p14:creationId xmlns:p14="http://schemas.microsoft.com/office/powerpoint/2010/main" val="26421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a Sankey Diagram.</a:t>
            </a:r>
          </a:p>
        </p:txBody>
      </p:sp>
      <p:pic>
        <p:nvPicPr>
          <p:cNvPr id="13315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38" y="1857375"/>
            <a:ext cx="4071937" cy="4143375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85750" y="2000250"/>
            <a:ext cx="3568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3600">
                <a:latin typeface="Calibri" pitchFamily="34" charset="0"/>
              </a:rPr>
              <a:t>What do the </a:t>
            </a:r>
          </a:p>
          <a:p>
            <a:pPr eaLnBrk="1" hangingPunct="1"/>
            <a:r>
              <a:rPr lang="en-GB" sz="3600">
                <a:latin typeface="Calibri" pitchFamily="34" charset="0"/>
              </a:rPr>
              <a:t>different </a:t>
            </a:r>
          </a:p>
          <a:p>
            <a:pPr eaLnBrk="1" hangingPunct="1"/>
            <a:r>
              <a:rPr lang="en-GB" sz="3600">
                <a:latin typeface="Calibri" pitchFamily="34" charset="0"/>
              </a:rPr>
              <a:t>direction of </a:t>
            </a:r>
          </a:p>
          <a:p>
            <a:pPr eaLnBrk="1" hangingPunct="1"/>
            <a:r>
              <a:rPr lang="en-GB" sz="3600">
                <a:latin typeface="Calibri" pitchFamily="34" charset="0"/>
              </a:rPr>
              <a:t>the arrows tell </a:t>
            </a:r>
          </a:p>
          <a:p>
            <a:pPr eaLnBrk="1" hangingPunct="1"/>
            <a:r>
              <a:rPr lang="en-GB" sz="3600">
                <a:latin typeface="Calibri" pitchFamily="34" charset="0"/>
              </a:rPr>
              <a:t>you about the </a:t>
            </a:r>
          </a:p>
          <a:p>
            <a:pPr eaLnBrk="1" hangingPunct="1"/>
            <a:r>
              <a:rPr lang="en-GB" sz="3600">
                <a:latin typeface="Calibri" pitchFamily="34" charset="0"/>
              </a:rPr>
              <a:t>energy efficiency?</a:t>
            </a:r>
          </a:p>
        </p:txBody>
      </p:sp>
    </p:spTree>
    <p:extLst>
      <p:ext uri="{BB962C8B-B14F-4D97-AF65-F5344CB8AC3E}">
        <p14:creationId xmlns:p14="http://schemas.microsoft.com/office/powerpoint/2010/main" val="621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hlinkClick r:id="rId3"/>
              </a:rPr>
              <a:t>Renewable energy.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How many renewable energy sources can you name?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Solar energy.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Geothermal.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Tidal.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Wind.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Wave.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Hydroelectric.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Energy from biomass.</a:t>
            </a:r>
            <a:endParaRPr lang="en-GB" dirty="0"/>
          </a:p>
        </p:txBody>
      </p:sp>
      <p:pic>
        <p:nvPicPr>
          <p:cNvPr id="6" name="Content Placeholder 5" descr="renewable-energ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00563" y="1928813"/>
            <a:ext cx="4000500" cy="4429125"/>
          </a:xfrm>
        </p:spPr>
      </p:pic>
    </p:spTree>
    <p:extLst>
      <p:ext uri="{BB962C8B-B14F-4D97-AF65-F5344CB8AC3E}">
        <p14:creationId xmlns:p14="http://schemas.microsoft.com/office/powerpoint/2010/main" val="211948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Sankey Diagram</a:t>
            </a:r>
            <a:endParaRPr lang="en-GB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	The thickness of each arrow is drawn to scale to show the amount of energy</a:t>
            </a:r>
            <a:endParaRPr lang="en-GB" smtClean="0"/>
          </a:p>
        </p:txBody>
      </p:sp>
      <p:pic>
        <p:nvPicPr>
          <p:cNvPr id="13316" name="Picture 4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670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7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of energy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	What do you notice about the total amount of energy before and the total amount of energy after? </a:t>
            </a:r>
          </a:p>
          <a:p>
            <a:pPr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    Explain what conservation of energy means?</a:t>
            </a:r>
            <a:endParaRPr lang="en-GB" dirty="0" smtClean="0"/>
          </a:p>
        </p:txBody>
      </p:sp>
      <p:pic>
        <p:nvPicPr>
          <p:cNvPr id="14340" name="Picture 4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670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9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</a:t>
            </a:r>
            <a:endParaRPr lang="en-GB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	Although the total energy out is the same, not all of it is </a:t>
            </a:r>
            <a:r>
              <a:rPr lang="en-US" smtClean="0">
                <a:solidFill>
                  <a:srgbClr val="0000FF"/>
                </a:solidFill>
              </a:rPr>
              <a:t>useful</a:t>
            </a:r>
            <a:r>
              <a:rPr lang="en-US" smtClean="0"/>
              <a:t>.</a:t>
            </a:r>
            <a:endParaRPr lang="en-GB" smtClean="0"/>
          </a:p>
        </p:txBody>
      </p:sp>
      <p:pic>
        <p:nvPicPr>
          <p:cNvPr id="15364" name="Picture 4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67056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5638800" y="5867400"/>
            <a:ext cx="24384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5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Efficiency is how well it transfers the energy you put in to useful energy.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efficiency of ‘something’ can be worked out by: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Useful energy output    x 100%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Total energy input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23728" y="5517232"/>
            <a:ext cx="352839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3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factors need to be considered when choosing an energy source?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Choosing and energy source.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factors need to be considered when choosing an energy source?</a:t>
            </a:r>
          </a:p>
          <a:p>
            <a:endParaRPr lang="en-GB" dirty="0" smtClean="0"/>
          </a:p>
          <a:p>
            <a:r>
              <a:rPr lang="en-GB" dirty="0" smtClean="0"/>
              <a:t>A) Environmental impact.</a:t>
            </a:r>
            <a:endParaRPr lang="en-GB" dirty="0"/>
          </a:p>
          <a:p>
            <a:r>
              <a:rPr lang="en-GB" dirty="0" smtClean="0"/>
              <a:t>B) Economics.</a:t>
            </a:r>
            <a:endParaRPr lang="en-GB" dirty="0"/>
          </a:p>
          <a:p>
            <a:r>
              <a:rPr lang="en-GB" dirty="0" smtClean="0"/>
              <a:t>C) </a:t>
            </a:r>
            <a:r>
              <a:rPr lang="en-GB" dirty="0"/>
              <a:t>W</a:t>
            </a:r>
            <a:r>
              <a:rPr lang="en-GB" dirty="0" smtClean="0"/>
              <a:t>aste produced.</a:t>
            </a:r>
            <a:endParaRPr lang="en-GB" dirty="0"/>
          </a:p>
          <a:p>
            <a:r>
              <a:rPr lang="en-GB" dirty="0" smtClean="0"/>
              <a:t>D</a:t>
            </a:r>
            <a:r>
              <a:rPr lang="en-GB" dirty="0"/>
              <a:t>)</a:t>
            </a:r>
            <a:r>
              <a:rPr lang="en-GB" dirty="0" smtClean="0"/>
              <a:t> </a:t>
            </a:r>
            <a:r>
              <a:rPr lang="en-GB" dirty="0"/>
              <a:t>C</a:t>
            </a:r>
            <a:r>
              <a:rPr lang="en-GB" dirty="0" smtClean="0"/>
              <a:t>arbon </a:t>
            </a:r>
            <a:r>
              <a:rPr lang="en-GB" dirty="0"/>
              <a:t>dioxide </a:t>
            </a:r>
            <a:r>
              <a:rPr lang="en-GB" dirty="0" smtClean="0"/>
              <a:t>emissions.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electricity a primary or secondary energy source? And why?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Secondary-because it is generated in power stations from fuels or other energy sources.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4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Electrical appliances.</a:t>
            </a:r>
          </a:p>
        </p:txBody>
      </p:sp>
      <p:pic>
        <p:nvPicPr>
          <p:cNvPr id="4" name="Content Placeholder 3" descr="home-appliances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7625" y="1357313"/>
            <a:ext cx="4857750" cy="3219450"/>
          </a:xfrm>
        </p:spPr>
      </p:pic>
      <p:pic>
        <p:nvPicPr>
          <p:cNvPr id="2050" name="Picture 2" descr="http://cadfacilities.com/p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071938"/>
            <a:ext cx="27860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flintaudio.com/flint/img/Image/TV_Televisio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0" y="1500188"/>
            <a:ext cx="358140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0438" y="5072063"/>
            <a:ext cx="5214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>
                <a:latin typeface="Calibri" pitchFamily="34" charset="0"/>
              </a:rPr>
              <a:t>Electricity is convenient </a:t>
            </a:r>
            <a:r>
              <a:rPr lang="en-GB" sz="2400">
                <a:latin typeface="Calibri" pitchFamily="34" charset="0"/>
              </a:rPr>
              <a:t>because it is easily  transmitted over distances and can be used in many ways.</a:t>
            </a:r>
          </a:p>
        </p:txBody>
      </p:sp>
    </p:spTree>
    <p:extLst>
      <p:ext uri="{BB962C8B-B14F-4D97-AF65-F5344CB8AC3E}">
        <p14:creationId xmlns:p14="http://schemas.microsoft.com/office/powerpoint/2010/main" val="25989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How does a power station work?</a:t>
            </a:r>
            <a:endParaRPr lang="en-GB" dirty="0"/>
          </a:p>
        </p:txBody>
      </p:sp>
      <p:pic>
        <p:nvPicPr>
          <p:cNvPr id="6147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75" y="1785938"/>
            <a:ext cx="7858125" cy="4357687"/>
          </a:xfrm>
        </p:spPr>
      </p:pic>
    </p:spTree>
    <p:extLst>
      <p:ext uri="{BB962C8B-B14F-4D97-AF65-F5344CB8AC3E}">
        <p14:creationId xmlns:p14="http://schemas.microsoft.com/office/powerpoint/2010/main" val="14259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How many did you 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sz="4000" dirty="0" smtClean="0"/>
              <a:t>1. Furnace and boiler. Heats water to produce steam</a:t>
            </a:r>
          </a:p>
          <a:p>
            <a:pPr eaLnBrk="1" hangingPunct="1"/>
            <a:r>
              <a:rPr lang="en-GB" sz="4000" dirty="0" smtClean="0"/>
              <a:t>2. Turbine. Steam drives the turbine which is coupled to the generator.</a:t>
            </a:r>
          </a:p>
          <a:p>
            <a:pPr eaLnBrk="1" hangingPunct="1"/>
            <a:r>
              <a:rPr lang="en-GB" sz="4000" dirty="0" smtClean="0"/>
              <a:t>3. Generator. Produces the electricity.</a:t>
            </a:r>
          </a:p>
          <a:p>
            <a:pPr eaLnBrk="1" hangingPunct="1"/>
            <a:r>
              <a:rPr lang="en-GB" sz="4000" dirty="0" smtClean="0"/>
              <a:t>4. Transformer.</a:t>
            </a:r>
          </a:p>
        </p:txBody>
      </p:sp>
      <p:pic>
        <p:nvPicPr>
          <p:cNvPr id="7172" name="Content Placeholder 7" descr="H0002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4938" y="1928813"/>
            <a:ext cx="2786062" cy="4000500"/>
          </a:xfrm>
        </p:spPr>
      </p:pic>
    </p:spTree>
    <p:extLst>
      <p:ext uri="{BB962C8B-B14F-4D97-AF65-F5344CB8AC3E}">
        <p14:creationId xmlns:p14="http://schemas.microsoft.com/office/powerpoint/2010/main" val="36194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Generators produce a voltage across a coil of wire by spinning a magnet near it.</a:t>
            </a:r>
            <a:endParaRPr lang="en-GB" sz="3600" dirty="0"/>
          </a:p>
        </p:txBody>
      </p:sp>
      <p:pic>
        <p:nvPicPr>
          <p:cNvPr id="5" name="Content Placeholder 4" descr="400px-Modern_Steam_Turbine_Gener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268760"/>
            <a:ext cx="3883578" cy="2592288"/>
          </a:xfrm>
        </p:spPr>
      </p:pic>
      <p:pic>
        <p:nvPicPr>
          <p:cNvPr id="1026" name="Picture 2" descr="http://images.tutorvista.com/content/electricity/dc-generato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3609975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291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://newsimg.bbc.co.uk/media/images/44224000/gif/_44224025_global_energy_gr4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64076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68313" y="5734050"/>
            <a:ext cx="83518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sz="2800"/>
              <a:t> The graph shows that the demand for energy is  increasing. But why?</a:t>
            </a:r>
          </a:p>
        </p:txBody>
      </p:sp>
    </p:spTree>
    <p:extLst>
      <p:ext uri="{BB962C8B-B14F-4D97-AF65-F5344CB8AC3E}">
        <p14:creationId xmlns:p14="http://schemas.microsoft.com/office/powerpoint/2010/main" val="39903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879</Words>
  <Application>Microsoft Office PowerPoint</Application>
  <PresentationFormat>On-screen Show (4:3)</PresentationFormat>
  <Paragraphs>164</Paragraphs>
  <Slides>35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P3</vt:lpstr>
      <vt:lpstr>Primary sources of energy.</vt:lpstr>
      <vt:lpstr>Renewable energy.</vt:lpstr>
      <vt:lpstr>Electricity</vt:lpstr>
      <vt:lpstr>Electrical appliances.</vt:lpstr>
      <vt:lpstr>How does a power station work?</vt:lpstr>
      <vt:lpstr>How many did you get?</vt:lpstr>
      <vt:lpstr>Generator</vt:lpstr>
      <vt:lpstr>PowerPoint Presentation</vt:lpstr>
      <vt:lpstr>Increasing energy demand.</vt:lpstr>
      <vt:lpstr>What is nuclear fuel?</vt:lpstr>
      <vt:lpstr>Nuclear Power Station.</vt:lpstr>
      <vt:lpstr>A downside to nuclear energy.</vt:lpstr>
      <vt:lpstr>Radioactive.</vt:lpstr>
      <vt:lpstr>Ionising and non-ionising.</vt:lpstr>
      <vt:lpstr>Why is ionising radiation dangerous?</vt:lpstr>
      <vt:lpstr>Irradiated food.</vt:lpstr>
      <vt:lpstr>Irradiation and contamination.</vt:lpstr>
      <vt:lpstr>Power</vt:lpstr>
      <vt:lpstr>Calculating the energy transferred</vt:lpstr>
      <vt:lpstr>Joules and Kilojoules</vt:lpstr>
      <vt:lpstr>The Kilowatt Hour</vt:lpstr>
      <vt:lpstr>The kilowatt hour (kWh)  = 1000W x (60 x 60s)   = 3 600 000J  Why do energy companies use kWh instead of joules to measure your electricity?  </vt:lpstr>
      <vt:lpstr>Kilowatt-hour</vt:lpstr>
      <vt:lpstr>Example</vt:lpstr>
      <vt:lpstr>How much does your electricity cost?</vt:lpstr>
      <vt:lpstr>Energy cost</vt:lpstr>
      <vt:lpstr>Sankey Diagram</vt:lpstr>
      <vt:lpstr>Interpreting a Sankey Diagram.</vt:lpstr>
      <vt:lpstr>Sankey Diagram</vt:lpstr>
      <vt:lpstr>Conservation of energy</vt:lpstr>
      <vt:lpstr>Efficiency</vt:lpstr>
      <vt:lpstr>Efficiency</vt:lpstr>
      <vt:lpstr>Starter:</vt:lpstr>
      <vt:lpstr>Choosing and energy source.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P3</dc:title>
  <dc:creator>Admin</dc:creator>
  <cp:lastModifiedBy>Michelle Meyers</cp:lastModifiedBy>
  <cp:revision>3</cp:revision>
  <dcterms:created xsi:type="dcterms:W3CDTF">2012-06-10T15:48:30Z</dcterms:created>
  <dcterms:modified xsi:type="dcterms:W3CDTF">2015-04-01T09:01:41Z</dcterms:modified>
</cp:coreProperties>
</file>