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8"/>
  </p:notesMasterIdLst>
  <p:sldIdLst>
    <p:sldId id="256" r:id="rId2"/>
    <p:sldId id="293" r:id="rId3"/>
    <p:sldId id="288" r:id="rId4"/>
    <p:sldId id="271" r:id="rId5"/>
    <p:sldId id="289" r:id="rId6"/>
    <p:sldId id="287" r:id="rId7"/>
    <p:sldId id="272" r:id="rId8"/>
    <p:sldId id="290" r:id="rId9"/>
    <p:sldId id="291" r:id="rId10"/>
    <p:sldId id="292" r:id="rId11"/>
    <p:sldId id="295" r:id="rId12"/>
    <p:sldId id="296" r:id="rId13"/>
    <p:sldId id="298" r:id="rId14"/>
    <p:sldId id="29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51" r:id="rId31"/>
    <p:sldId id="314" r:id="rId32"/>
    <p:sldId id="315" r:id="rId33"/>
    <p:sldId id="316" r:id="rId34"/>
    <p:sldId id="317" r:id="rId35"/>
    <p:sldId id="318" r:id="rId36"/>
    <p:sldId id="322" r:id="rId37"/>
    <p:sldId id="319" r:id="rId38"/>
    <p:sldId id="323" r:id="rId39"/>
    <p:sldId id="321" r:id="rId40"/>
    <p:sldId id="320" r:id="rId41"/>
    <p:sldId id="324" r:id="rId42"/>
    <p:sldId id="326" r:id="rId43"/>
    <p:sldId id="327" r:id="rId44"/>
    <p:sldId id="329" r:id="rId45"/>
    <p:sldId id="330" r:id="rId46"/>
    <p:sldId id="328" r:id="rId47"/>
    <p:sldId id="331" r:id="rId48"/>
    <p:sldId id="325" r:id="rId49"/>
    <p:sldId id="332" r:id="rId50"/>
    <p:sldId id="349" r:id="rId51"/>
    <p:sldId id="333" r:id="rId52"/>
    <p:sldId id="334" r:id="rId53"/>
    <p:sldId id="335" r:id="rId54"/>
    <p:sldId id="336" r:id="rId55"/>
    <p:sldId id="341" r:id="rId56"/>
    <p:sldId id="342" r:id="rId57"/>
    <p:sldId id="350" r:id="rId58"/>
    <p:sldId id="338" r:id="rId59"/>
    <p:sldId id="339" r:id="rId60"/>
    <p:sldId id="340" r:id="rId61"/>
    <p:sldId id="343" r:id="rId62"/>
    <p:sldId id="344" r:id="rId63"/>
    <p:sldId id="346" r:id="rId64"/>
    <p:sldId id="345" r:id="rId65"/>
    <p:sldId id="347" r:id="rId66"/>
    <p:sldId id="348" r:id="rId6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2092" autoAdjust="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6DD715-9265-4A3C-A22E-D1DA655209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7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06E6C-A74D-4D04-9919-97FB401C846F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27C44-8033-4984-9133-65B7CD428485}" type="slidenum">
              <a:rPr lang="en-GB"/>
              <a:pPr/>
              <a:t>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3. Keiko repeated this with 3, 4, 5, and 6 batteries, to get a set of results.</a:t>
            </a:r>
          </a:p>
          <a:p>
            <a:r>
              <a:rPr lang="en-GB" smtClean="0"/>
              <a:t>4. Finally, she drew a graph of current against battery voltage.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1EFC1-3210-472A-B20B-4B25D3D038C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7905DD-22F7-40E8-AB72-C141236FB64B}" type="slidenum">
              <a:rPr lang="en-GB">
                <a:cs typeface="Arial" charset="0"/>
              </a:rPr>
              <a:pPr/>
              <a:t>65</a:t>
            </a:fld>
            <a:endParaRPr lang="en-GB"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2DC28-DBF2-4226-9E53-670692F212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96D4-8927-4FB8-9966-394D6FA5BA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CBA-B447-483D-A4A6-859DAD617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5E05CD5-4A43-457A-AEA6-CF0F3C9BA9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3D3972-679A-45EE-967E-42697AD46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5161-030C-473E-A6A5-86345898F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382D-E018-4807-BFFC-BBF68BAE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CB6D-63F8-4F2C-A16C-263B53192F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E933-6427-4993-BF78-6518E55DC5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BD7-A9D3-4AA3-AB5D-72AA9AA6A1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40A0-1586-45A3-89A9-E6F62EF861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B826-1BCA-4BDB-9153-DF2159546C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B066-62DA-43BA-80A2-DF8D8A7ACB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2DF-2637-4D90-A48D-31A0182D0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AC1-2491-49D2-930A-BC51890E4E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41E2-7CDB-41D2-9FB2-9ADDA743767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urryelephant.com/player2.php?subject=physics&amp;jumpTo=e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gentsprep.org/Regents/physics/phys03/bresist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yteach.co.uk/files/lessons/import_071220_144116/uc_p4t_l063/uc_p4t_l063_01_thumb.jpg&amp;imgrefurl=http://www.yteach.co.uk/index.php/search/results/62._Alternating_current_and_a_generator,1,0,3665;4459;4533,0,25,1,tn,1.html&amp;usg=__4LEpoEPSCaOF_EUJ9l3RH7MrhkE=&amp;h=133&amp;w=200&amp;sz=20&amp;hl=en&amp;start=7&amp;um=1&amp;tbnid=AjtT5tdSbOnrZM:&amp;tbnh=69&amp;tbnw=104&amp;prev=/images?q=alternating+current+animation&amp;hl=en&amp;safe=active&amp;um=1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absorblearning.com/media/attachment.action?quick=7q&amp;att=548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urryelephant.com/player2.php?subject=physics&amp;jumpTo=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130425"/>
            <a:ext cx="8134350" cy="147002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P5: Electric Circuits</a:t>
            </a:r>
            <a:endParaRPr lang="en-GB" sz="4800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75751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Lesson Objectives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To review and deepen understanding of key aspects of P5 including: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Electric Current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Voltage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Resistance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Parallel v Series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5.1 Measuring Current in Parallel Circuit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576" y="1827213"/>
            <a:ext cx="4194249" cy="41148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If the lamps are identical, what would be the current readings at A2 and A3 if the current at A1 is 8Amps?</a:t>
            </a:r>
          </a:p>
          <a:p>
            <a:r>
              <a:rPr lang="en-GB" dirty="0" smtClean="0"/>
              <a:t>If a fourth ammeter was added at position Q what would it read?</a:t>
            </a:r>
          </a:p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5" name="Picture 7" descr="mso52F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456383" cy="4032448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5322093" y="3072213"/>
            <a:ext cx="3375423" cy="3172482"/>
            <a:chOff x="5322093" y="3072213"/>
            <a:chExt cx="3375423" cy="3172482"/>
          </a:xfrm>
        </p:grpSpPr>
        <p:sp>
          <p:nvSpPr>
            <p:cNvPr id="6" name="SMARTInkAnnotation0"/>
            <p:cNvSpPr/>
            <p:nvPr/>
          </p:nvSpPr>
          <p:spPr>
            <a:xfrm>
              <a:off x="5688210" y="3598664"/>
              <a:ext cx="151724" cy="248635"/>
            </a:xfrm>
            <a:custGeom>
              <a:avLst/>
              <a:gdLst/>
              <a:ahLst/>
              <a:cxnLst/>
              <a:rect l="0" t="0" r="0" b="0"/>
              <a:pathLst>
                <a:path w="151724" h="248635">
                  <a:moveTo>
                    <a:pt x="8930" y="8929"/>
                  </a:moveTo>
                  <a:lnTo>
                    <a:pt x="8930" y="367"/>
                  </a:lnTo>
                  <a:lnTo>
                    <a:pt x="13671" y="108"/>
                  </a:lnTo>
                  <a:lnTo>
                    <a:pt x="29921" y="9"/>
                  </a:lnTo>
                  <a:lnTo>
                    <a:pt x="90557" y="0"/>
                  </a:lnTo>
                  <a:lnTo>
                    <a:pt x="95098" y="992"/>
                  </a:lnTo>
                  <a:lnTo>
                    <a:pt x="100110" y="2645"/>
                  </a:lnTo>
                  <a:lnTo>
                    <a:pt x="105435" y="4740"/>
                  </a:lnTo>
                  <a:lnTo>
                    <a:pt x="109978" y="7129"/>
                  </a:lnTo>
                  <a:lnTo>
                    <a:pt x="113998" y="9713"/>
                  </a:lnTo>
                  <a:lnTo>
                    <a:pt x="117670" y="12429"/>
                  </a:lnTo>
                  <a:lnTo>
                    <a:pt x="121112" y="14239"/>
                  </a:lnTo>
                  <a:lnTo>
                    <a:pt x="124397" y="15446"/>
                  </a:lnTo>
                  <a:lnTo>
                    <a:pt x="127580" y="16250"/>
                  </a:lnTo>
                  <a:lnTo>
                    <a:pt x="130694" y="17779"/>
                  </a:lnTo>
                  <a:lnTo>
                    <a:pt x="133762" y="19789"/>
                  </a:lnTo>
                  <a:lnTo>
                    <a:pt x="141076" y="25407"/>
                  </a:lnTo>
                  <a:lnTo>
                    <a:pt x="141675" y="26859"/>
                  </a:lnTo>
                  <a:lnTo>
                    <a:pt x="142342" y="31120"/>
                  </a:lnTo>
                  <a:lnTo>
                    <a:pt x="139543" y="36621"/>
                  </a:lnTo>
                  <a:lnTo>
                    <a:pt x="134701" y="44258"/>
                  </a:lnTo>
                  <a:lnTo>
                    <a:pt x="128496" y="53317"/>
                  </a:lnTo>
                  <a:lnTo>
                    <a:pt x="122375" y="60349"/>
                  </a:lnTo>
                  <a:lnTo>
                    <a:pt x="116310" y="66030"/>
                  </a:lnTo>
                  <a:lnTo>
                    <a:pt x="110282" y="70809"/>
                  </a:lnTo>
                  <a:lnTo>
                    <a:pt x="105272" y="74987"/>
                  </a:lnTo>
                  <a:lnTo>
                    <a:pt x="100939" y="78765"/>
                  </a:lnTo>
                  <a:lnTo>
                    <a:pt x="97058" y="82275"/>
                  </a:lnTo>
                  <a:lnTo>
                    <a:pt x="90101" y="88822"/>
                  </a:lnTo>
                  <a:lnTo>
                    <a:pt x="86856" y="91957"/>
                  </a:lnTo>
                  <a:lnTo>
                    <a:pt x="83702" y="96031"/>
                  </a:lnTo>
                  <a:lnTo>
                    <a:pt x="80606" y="100731"/>
                  </a:lnTo>
                  <a:lnTo>
                    <a:pt x="77550" y="105849"/>
                  </a:lnTo>
                  <a:lnTo>
                    <a:pt x="73528" y="110254"/>
                  </a:lnTo>
                  <a:lnTo>
                    <a:pt x="68863" y="114182"/>
                  </a:lnTo>
                  <a:lnTo>
                    <a:pt x="63768" y="117793"/>
                  </a:lnTo>
                  <a:lnTo>
                    <a:pt x="59379" y="121193"/>
                  </a:lnTo>
                  <a:lnTo>
                    <a:pt x="55462" y="124451"/>
                  </a:lnTo>
                  <a:lnTo>
                    <a:pt x="51857" y="127615"/>
                  </a:lnTo>
                  <a:lnTo>
                    <a:pt x="47470" y="130718"/>
                  </a:lnTo>
                  <a:lnTo>
                    <a:pt x="42561" y="133778"/>
                  </a:lnTo>
                  <a:lnTo>
                    <a:pt x="37304" y="136810"/>
                  </a:lnTo>
                  <a:lnTo>
                    <a:pt x="32807" y="139824"/>
                  </a:lnTo>
                  <a:lnTo>
                    <a:pt x="28817" y="142825"/>
                  </a:lnTo>
                  <a:lnTo>
                    <a:pt x="25164" y="145818"/>
                  </a:lnTo>
                  <a:lnTo>
                    <a:pt x="21737" y="149798"/>
                  </a:lnTo>
                  <a:lnTo>
                    <a:pt x="18460" y="154435"/>
                  </a:lnTo>
                  <a:lnTo>
                    <a:pt x="15284" y="159511"/>
                  </a:lnTo>
                  <a:lnTo>
                    <a:pt x="13166" y="163888"/>
                  </a:lnTo>
                  <a:lnTo>
                    <a:pt x="10813" y="171396"/>
                  </a:lnTo>
                  <a:lnTo>
                    <a:pt x="9767" y="178040"/>
                  </a:lnTo>
                  <a:lnTo>
                    <a:pt x="9301" y="185293"/>
                  </a:lnTo>
                  <a:lnTo>
                    <a:pt x="9040" y="199540"/>
                  </a:lnTo>
                  <a:lnTo>
                    <a:pt x="8945" y="216911"/>
                  </a:lnTo>
                  <a:lnTo>
                    <a:pt x="9932" y="220013"/>
                  </a:lnTo>
                  <a:lnTo>
                    <a:pt x="13675" y="226106"/>
                  </a:lnTo>
                  <a:lnTo>
                    <a:pt x="16062" y="229120"/>
                  </a:lnTo>
                  <a:lnTo>
                    <a:pt x="18645" y="232122"/>
                  </a:lnTo>
                  <a:lnTo>
                    <a:pt x="21361" y="235115"/>
                  </a:lnTo>
                  <a:lnTo>
                    <a:pt x="25154" y="237110"/>
                  </a:lnTo>
                  <a:lnTo>
                    <a:pt x="29668" y="238440"/>
                  </a:lnTo>
                  <a:lnTo>
                    <a:pt x="34662" y="239327"/>
                  </a:lnTo>
                  <a:lnTo>
                    <a:pt x="38983" y="240911"/>
                  </a:lnTo>
                  <a:lnTo>
                    <a:pt x="42856" y="242958"/>
                  </a:lnTo>
                  <a:lnTo>
                    <a:pt x="46430" y="245316"/>
                  </a:lnTo>
                  <a:lnTo>
                    <a:pt x="50797" y="246888"/>
                  </a:lnTo>
                  <a:lnTo>
                    <a:pt x="55693" y="247935"/>
                  </a:lnTo>
                  <a:lnTo>
                    <a:pt x="60941" y="248634"/>
                  </a:lnTo>
                  <a:lnTo>
                    <a:pt x="66425" y="248108"/>
                  </a:lnTo>
                  <a:lnTo>
                    <a:pt x="72065" y="246764"/>
                  </a:lnTo>
                  <a:lnTo>
                    <a:pt x="77808" y="244876"/>
                  </a:lnTo>
                  <a:lnTo>
                    <a:pt x="83622" y="243618"/>
                  </a:lnTo>
                  <a:lnTo>
                    <a:pt x="89483" y="242779"/>
                  </a:lnTo>
                  <a:lnTo>
                    <a:pt x="95374" y="242220"/>
                  </a:lnTo>
                  <a:lnTo>
                    <a:pt x="101286" y="240855"/>
                  </a:lnTo>
                  <a:lnTo>
                    <a:pt x="107212" y="238952"/>
                  </a:lnTo>
                  <a:lnTo>
                    <a:pt x="113146" y="236692"/>
                  </a:lnTo>
                  <a:lnTo>
                    <a:pt x="118095" y="235185"/>
                  </a:lnTo>
                  <a:lnTo>
                    <a:pt x="122387" y="234181"/>
                  </a:lnTo>
                  <a:lnTo>
                    <a:pt x="126240" y="233511"/>
                  </a:lnTo>
                  <a:lnTo>
                    <a:pt x="130792" y="232072"/>
                  </a:lnTo>
                  <a:lnTo>
                    <a:pt x="135812" y="230121"/>
                  </a:lnTo>
                  <a:lnTo>
                    <a:pt x="141143" y="227828"/>
                  </a:lnTo>
                  <a:lnTo>
                    <a:pt x="144697" y="225307"/>
                  </a:lnTo>
                  <a:lnTo>
                    <a:pt x="147066" y="222634"/>
                  </a:lnTo>
                  <a:lnTo>
                    <a:pt x="148646" y="219860"/>
                  </a:lnTo>
                  <a:lnTo>
                    <a:pt x="150401" y="214132"/>
                  </a:lnTo>
                  <a:lnTo>
                    <a:pt x="151181" y="207287"/>
                  </a:lnTo>
                  <a:lnTo>
                    <a:pt x="151389" y="202683"/>
                  </a:lnTo>
                  <a:lnTo>
                    <a:pt x="151620" y="192277"/>
                  </a:lnTo>
                  <a:lnTo>
                    <a:pt x="151723" y="181037"/>
                  </a:lnTo>
                  <a:lnTo>
                    <a:pt x="150758" y="176254"/>
                  </a:lnTo>
                  <a:lnTo>
                    <a:pt x="149123" y="172073"/>
                  </a:lnTo>
                  <a:lnTo>
                    <a:pt x="147040" y="168293"/>
                  </a:lnTo>
                  <a:lnTo>
                    <a:pt x="139369" y="153493"/>
                  </a:lnTo>
                  <a:lnTo>
                    <a:pt x="130812" y="136540"/>
                  </a:lnTo>
                  <a:lnTo>
                    <a:pt x="126896" y="130714"/>
                  </a:lnTo>
                  <a:lnTo>
                    <a:pt x="122300" y="124845"/>
                  </a:lnTo>
                  <a:lnTo>
                    <a:pt x="117253" y="118949"/>
                  </a:lnTo>
                  <a:lnTo>
                    <a:pt x="111903" y="113034"/>
                  </a:lnTo>
                  <a:lnTo>
                    <a:pt x="100667" y="101169"/>
                  </a:lnTo>
                  <a:lnTo>
                    <a:pt x="95885" y="95227"/>
                  </a:lnTo>
                  <a:lnTo>
                    <a:pt x="91705" y="89282"/>
                  </a:lnTo>
                  <a:lnTo>
                    <a:pt x="87925" y="83334"/>
                  </a:lnTo>
                  <a:lnTo>
                    <a:pt x="83422" y="78376"/>
                  </a:lnTo>
                  <a:lnTo>
                    <a:pt x="78435" y="74078"/>
                  </a:lnTo>
                  <a:lnTo>
                    <a:pt x="73126" y="70222"/>
                  </a:lnTo>
                  <a:lnTo>
                    <a:pt x="67603" y="66658"/>
                  </a:lnTo>
                  <a:lnTo>
                    <a:pt x="61936" y="63290"/>
                  </a:lnTo>
                  <a:lnTo>
                    <a:pt x="56173" y="60052"/>
                  </a:lnTo>
                  <a:lnTo>
                    <a:pt x="44479" y="53809"/>
                  </a:lnTo>
                  <a:lnTo>
                    <a:pt x="38583" y="50756"/>
                  </a:lnTo>
                  <a:lnTo>
                    <a:pt x="33659" y="47728"/>
                  </a:lnTo>
                  <a:lnTo>
                    <a:pt x="29385" y="44717"/>
                  </a:lnTo>
                  <a:lnTo>
                    <a:pt x="25543" y="41718"/>
                  </a:lnTo>
                  <a:lnTo>
                    <a:pt x="20998" y="38725"/>
                  </a:lnTo>
                  <a:lnTo>
                    <a:pt x="15983" y="35739"/>
                  </a:lnTo>
                  <a:lnTo>
                    <a:pt x="0" y="26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Annotation1"/>
            <p:cNvSpPr/>
            <p:nvPr/>
          </p:nvSpPr>
          <p:spPr>
            <a:xfrm>
              <a:off x="5902523" y="3607633"/>
              <a:ext cx="133946" cy="214274"/>
            </a:xfrm>
            <a:custGeom>
              <a:avLst/>
              <a:gdLst/>
              <a:ahLst/>
              <a:cxnLst/>
              <a:rect l="0" t="0" r="0" b="0"/>
              <a:pathLst>
                <a:path w="133946" h="214274">
                  <a:moveTo>
                    <a:pt x="35719" y="89257"/>
                  </a:moveTo>
                  <a:lnTo>
                    <a:pt x="30978" y="103478"/>
                  </a:lnTo>
                  <a:lnTo>
                    <a:pt x="28590" y="109652"/>
                  </a:lnTo>
                  <a:lnTo>
                    <a:pt x="26005" y="115752"/>
                  </a:lnTo>
                  <a:lnTo>
                    <a:pt x="23290" y="121803"/>
                  </a:lnTo>
                  <a:lnTo>
                    <a:pt x="20487" y="126829"/>
                  </a:lnTo>
                  <a:lnTo>
                    <a:pt x="17627" y="131172"/>
                  </a:lnTo>
                  <a:lnTo>
                    <a:pt x="14728" y="135060"/>
                  </a:lnTo>
                  <a:lnTo>
                    <a:pt x="12795" y="139636"/>
                  </a:lnTo>
                  <a:lnTo>
                    <a:pt x="11507" y="144671"/>
                  </a:lnTo>
                  <a:lnTo>
                    <a:pt x="10647" y="150013"/>
                  </a:lnTo>
                  <a:lnTo>
                    <a:pt x="9083" y="154566"/>
                  </a:lnTo>
                  <a:lnTo>
                    <a:pt x="7048" y="158593"/>
                  </a:lnTo>
                  <a:lnTo>
                    <a:pt x="4698" y="162270"/>
                  </a:lnTo>
                  <a:lnTo>
                    <a:pt x="3132" y="166705"/>
                  </a:lnTo>
                  <a:lnTo>
                    <a:pt x="2087" y="171647"/>
                  </a:lnTo>
                  <a:lnTo>
                    <a:pt x="1392" y="176926"/>
                  </a:lnTo>
                  <a:lnTo>
                    <a:pt x="928" y="181438"/>
                  </a:lnTo>
                  <a:lnTo>
                    <a:pt x="618" y="185437"/>
                  </a:lnTo>
                  <a:lnTo>
                    <a:pt x="122" y="194245"/>
                  </a:lnTo>
                  <a:lnTo>
                    <a:pt x="36" y="200512"/>
                  </a:lnTo>
                  <a:lnTo>
                    <a:pt x="1" y="205217"/>
                  </a:lnTo>
                  <a:lnTo>
                    <a:pt x="0" y="163102"/>
                  </a:lnTo>
                  <a:lnTo>
                    <a:pt x="992" y="157339"/>
                  </a:lnTo>
                  <a:lnTo>
                    <a:pt x="2646" y="151512"/>
                  </a:lnTo>
                  <a:lnTo>
                    <a:pt x="4740" y="145643"/>
                  </a:lnTo>
                  <a:lnTo>
                    <a:pt x="6137" y="138754"/>
                  </a:lnTo>
                  <a:lnTo>
                    <a:pt x="7068" y="131185"/>
                  </a:lnTo>
                  <a:lnTo>
                    <a:pt x="7689" y="123162"/>
                  </a:lnTo>
                  <a:lnTo>
                    <a:pt x="9094" y="115830"/>
                  </a:lnTo>
                  <a:lnTo>
                    <a:pt x="11024" y="108956"/>
                  </a:lnTo>
                  <a:lnTo>
                    <a:pt x="13302" y="102390"/>
                  </a:lnTo>
                  <a:lnTo>
                    <a:pt x="15813" y="96028"/>
                  </a:lnTo>
                  <a:lnTo>
                    <a:pt x="18480" y="89802"/>
                  </a:lnTo>
                  <a:lnTo>
                    <a:pt x="21250" y="83667"/>
                  </a:lnTo>
                  <a:lnTo>
                    <a:pt x="23096" y="77593"/>
                  </a:lnTo>
                  <a:lnTo>
                    <a:pt x="24327" y="71559"/>
                  </a:lnTo>
                  <a:lnTo>
                    <a:pt x="25148" y="65552"/>
                  </a:lnTo>
                  <a:lnTo>
                    <a:pt x="26687" y="59563"/>
                  </a:lnTo>
                  <a:lnTo>
                    <a:pt x="28706" y="53586"/>
                  </a:lnTo>
                  <a:lnTo>
                    <a:pt x="31044" y="47617"/>
                  </a:lnTo>
                  <a:lnTo>
                    <a:pt x="33594" y="42646"/>
                  </a:lnTo>
                  <a:lnTo>
                    <a:pt x="36286" y="38339"/>
                  </a:lnTo>
                  <a:lnTo>
                    <a:pt x="39074" y="34476"/>
                  </a:lnTo>
                  <a:lnTo>
                    <a:pt x="40932" y="29916"/>
                  </a:lnTo>
                  <a:lnTo>
                    <a:pt x="42171" y="24892"/>
                  </a:lnTo>
                  <a:lnTo>
                    <a:pt x="42997" y="19558"/>
                  </a:lnTo>
                  <a:lnTo>
                    <a:pt x="44539" y="16002"/>
                  </a:lnTo>
                  <a:lnTo>
                    <a:pt x="46560" y="13631"/>
                  </a:lnTo>
                  <a:lnTo>
                    <a:pt x="48900" y="12051"/>
                  </a:lnTo>
                  <a:lnTo>
                    <a:pt x="51451" y="10005"/>
                  </a:lnTo>
                  <a:lnTo>
                    <a:pt x="54144" y="7649"/>
                  </a:lnTo>
                  <a:lnTo>
                    <a:pt x="56932" y="5087"/>
                  </a:lnTo>
                  <a:lnTo>
                    <a:pt x="59783" y="3378"/>
                  </a:lnTo>
                  <a:lnTo>
                    <a:pt x="62675" y="2238"/>
                  </a:lnTo>
                  <a:lnTo>
                    <a:pt x="65596" y="1479"/>
                  </a:lnTo>
                  <a:lnTo>
                    <a:pt x="68535" y="973"/>
                  </a:lnTo>
                  <a:lnTo>
                    <a:pt x="71487" y="635"/>
                  </a:lnTo>
                  <a:lnTo>
                    <a:pt x="74447" y="411"/>
                  </a:lnTo>
                  <a:lnTo>
                    <a:pt x="77413" y="260"/>
                  </a:lnTo>
                  <a:lnTo>
                    <a:pt x="83354" y="94"/>
                  </a:lnTo>
                  <a:lnTo>
                    <a:pt x="92276" y="0"/>
                  </a:lnTo>
                  <a:lnTo>
                    <a:pt x="95252" y="979"/>
                  </a:lnTo>
                  <a:lnTo>
                    <a:pt x="98228" y="2624"/>
                  </a:lnTo>
                  <a:lnTo>
                    <a:pt x="101203" y="4712"/>
                  </a:lnTo>
                  <a:lnTo>
                    <a:pt x="104181" y="6105"/>
                  </a:lnTo>
                  <a:lnTo>
                    <a:pt x="107157" y="7033"/>
                  </a:lnTo>
                  <a:lnTo>
                    <a:pt x="110133" y="7652"/>
                  </a:lnTo>
                  <a:lnTo>
                    <a:pt x="112117" y="9057"/>
                  </a:lnTo>
                  <a:lnTo>
                    <a:pt x="113440" y="10986"/>
                  </a:lnTo>
                  <a:lnTo>
                    <a:pt x="114322" y="13264"/>
                  </a:lnTo>
                  <a:lnTo>
                    <a:pt x="117948" y="18441"/>
                  </a:lnTo>
                  <a:lnTo>
                    <a:pt x="120304" y="21211"/>
                  </a:lnTo>
                  <a:lnTo>
                    <a:pt x="121874" y="24049"/>
                  </a:lnTo>
                  <a:lnTo>
                    <a:pt x="123620" y="29848"/>
                  </a:lnTo>
                  <a:lnTo>
                    <a:pt x="124395" y="35734"/>
                  </a:lnTo>
                  <a:lnTo>
                    <a:pt x="124602" y="38692"/>
                  </a:lnTo>
                  <a:lnTo>
                    <a:pt x="125731" y="41657"/>
                  </a:lnTo>
                  <a:lnTo>
                    <a:pt x="129634" y="47596"/>
                  </a:lnTo>
                  <a:lnTo>
                    <a:pt x="131071" y="51561"/>
                  </a:lnTo>
                  <a:lnTo>
                    <a:pt x="132028" y="56189"/>
                  </a:lnTo>
                  <a:lnTo>
                    <a:pt x="132668" y="61259"/>
                  </a:lnTo>
                  <a:lnTo>
                    <a:pt x="133094" y="65631"/>
                  </a:lnTo>
                  <a:lnTo>
                    <a:pt x="133377" y="69537"/>
                  </a:lnTo>
                  <a:lnTo>
                    <a:pt x="133567" y="73134"/>
                  </a:lnTo>
                  <a:lnTo>
                    <a:pt x="133777" y="82423"/>
                  </a:lnTo>
                  <a:lnTo>
                    <a:pt x="133945" y="214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Annotation2"/>
            <p:cNvSpPr/>
            <p:nvPr/>
          </p:nvSpPr>
          <p:spPr>
            <a:xfrm>
              <a:off x="5929312" y="3723679"/>
              <a:ext cx="107157" cy="8931"/>
            </a:xfrm>
            <a:custGeom>
              <a:avLst/>
              <a:gdLst/>
              <a:ahLst/>
              <a:cxnLst/>
              <a:rect l="0" t="0" r="0" b="0"/>
              <a:pathLst>
                <a:path w="107157" h="8931">
                  <a:moveTo>
                    <a:pt x="0" y="0"/>
                  </a:moveTo>
                  <a:lnTo>
                    <a:pt x="78756" y="0"/>
                  </a:lnTo>
                  <a:lnTo>
                    <a:pt x="83262" y="992"/>
                  </a:lnTo>
                  <a:lnTo>
                    <a:pt x="87258" y="2646"/>
                  </a:lnTo>
                  <a:lnTo>
                    <a:pt x="90913" y="4741"/>
                  </a:lnTo>
                  <a:lnTo>
                    <a:pt x="94344" y="6137"/>
                  </a:lnTo>
                  <a:lnTo>
                    <a:pt x="97623" y="7068"/>
                  </a:lnTo>
                  <a:lnTo>
                    <a:pt x="107156" y="8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Annotation3"/>
            <p:cNvSpPr/>
            <p:nvPr/>
          </p:nvSpPr>
          <p:spPr>
            <a:xfrm>
              <a:off x="5357844" y="5313164"/>
              <a:ext cx="821500" cy="607219"/>
            </a:xfrm>
            <a:custGeom>
              <a:avLst/>
              <a:gdLst/>
              <a:ahLst/>
              <a:cxnLst/>
              <a:rect l="0" t="0" r="0" b="0"/>
              <a:pathLst>
                <a:path w="821500" h="607219">
                  <a:moveTo>
                    <a:pt x="53546" y="0"/>
                  </a:moveTo>
                  <a:lnTo>
                    <a:pt x="45857" y="7688"/>
                  </a:lnTo>
                  <a:lnTo>
                    <a:pt x="45168" y="11024"/>
                  </a:lnTo>
                  <a:lnTo>
                    <a:pt x="44725" y="21249"/>
                  </a:lnTo>
                  <a:lnTo>
                    <a:pt x="38501" y="38960"/>
                  </a:lnTo>
                  <a:lnTo>
                    <a:pt x="36521" y="50790"/>
                  </a:lnTo>
                  <a:lnTo>
                    <a:pt x="35934" y="67414"/>
                  </a:lnTo>
                  <a:lnTo>
                    <a:pt x="35719" y="103061"/>
                  </a:lnTo>
                  <a:lnTo>
                    <a:pt x="33056" y="118235"/>
                  </a:lnTo>
                  <a:lnTo>
                    <a:pt x="29556" y="134900"/>
                  </a:lnTo>
                  <a:lnTo>
                    <a:pt x="28002" y="152229"/>
                  </a:lnTo>
                  <a:lnTo>
                    <a:pt x="27311" y="169852"/>
                  </a:lnTo>
                  <a:lnTo>
                    <a:pt x="26011" y="187607"/>
                  </a:lnTo>
                  <a:lnTo>
                    <a:pt x="22126" y="205420"/>
                  </a:lnTo>
                  <a:lnTo>
                    <a:pt x="19738" y="223258"/>
                  </a:lnTo>
                  <a:lnTo>
                    <a:pt x="17684" y="241109"/>
                  </a:lnTo>
                  <a:lnTo>
                    <a:pt x="13464" y="258964"/>
                  </a:lnTo>
                  <a:lnTo>
                    <a:pt x="11942" y="268884"/>
                  </a:lnTo>
                  <a:lnTo>
                    <a:pt x="10927" y="279467"/>
                  </a:lnTo>
                  <a:lnTo>
                    <a:pt x="10251" y="290491"/>
                  </a:lnTo>
                  <a:lnTo>
                    <a:pt x="9499" y="310677"/>
                  </a:lnTo>
                  <a:lnTo>
                    <a:pt x="9076" y="338776"/>
                  </a:lnTo>
                  <a:lnTo>
                    <a:pt x="8933" y="374938"/>
                  </a:lnTo>
                  <a:lnTo>
                    <a:pt x="6268" y="392857"/>
                  </a:lnTo>
                  <a:lnTo>
                    <a:pt x="2768" y="409751"/>
                  </a:lnTo>
                  <a:lnTo>
                    <a:pt x="1212" y="423874"/>
                  </a:lnTo>
                  <a:lnTo>
                    <a:pt x="521" y="436766"/>
                  </a:lnTo>
                  <a:lnTo>
                    <a:pt x="132" y="452534"/>
                  </a:lnTo>
                  <a:lnTo>
                    <a:pt x="0" y="466751"/>
                  </a:lnTo>
                  <a:lnTo>
                    <a:pt x="982" y="469917"/>
                  </a:lnTo>
                  <a:lnTo>
                    <a:pt x="6111" y="479114"/>
                  </a:lnTo>
                  <a:lnTo>
                    <a:pt x="8789" y="490605"/>
                  </a:lnTo>
                  <a:lnTo>
                    <a:pt x="8888" y="498775"/>
                  </a:lnTo>
                  <a:lnTo>
                    <a:pt x="9884" y="499204"/>
                  </a:lnTo>
                  <a:lnTo>
                    <a:pt x="13635" y="499681"/>
                  </a:lnTo>
                  <a:lnTo>
                    <a:pt x="15033" y="498816"/>
                  </a:lnTo>
                  <a:lnTo>
                    <a:pt x="15965" y="497247"/>
                  </a:lnTo>
                  <a:lnTo>
                    <a:pt x="16585" y="495209"/>
                  </a:lnTo>
                  <a:lnTo>
                    <a:pt x="17000" y="494843"/>
                  </a:lnTo>
                  <a:lnTo>
                    <a:pt x="17275" y="495590"/>
                  </a:lnTo>
                  <a:lnTo>
                    <a:pt x="17795" y="499800"/>
                  </a:lnTo>
                  <a:lnTo>
                    <a:pt x="22558" y="499985"/>
                  </a:lnTo>
                  <a:lnTo>
                    <a:pt x="24950" y="501003"/>
                  </a:lnTo>
                  <a:lnTo>
                    <a:pt x="33057" y="507176"/>
                  </a:lnTo>
                  <a:lnTo>
                    <a:pt x="38817" y="512484"/>
                  </a:lnTo>
                  <a:lnTo>
                    <a:pt x="41743" y="514296"/>
                  </a:lnTo>
                  <a:lnTo>
                    <a:pt x="66637" y="523740"/>
                  </a:lnTo>
                  <a:lnTo>
                    <a:pt x="89499" y="528882"/>
                  </a:lnTo>
                  <a:lnTo>
                    <a:pt x="109840" y="536382"/>
                  </a:lnTo>
                  <a:lnTo>
                    <a:pt x="125199" y="541009"/>
                  </a:lnTo>
                  <a:lnTo>
                    <a:pt x="145993" y="544606"/>
                  </a:lnTo>
                  <a:lnTo>
                    <a:pt x="170566" y="550523"/>
                  </a:lnTo>
                  <a:lnTo>
                    <a:pt x="187907" y="552255"/>
                  </a:lnTo>
                  <a:lnTo>
                    <a:pt x="208181" y="555670"/>
                  </a:lnTo>
                  <a:lnTo>
                    <a:pt x="230421" y="559504"/>
                  </a:lnTo>
                  <a:lnTo>
                    <a:pt x="253535" y="561207"/>
                  </a:lnTo>
                  <a:lnTo>
                    <a:pt x="274392" y="564610"/>
                  </a:lnTo>
                  <a:lnTo>
                    <a:pt x="294575" y="568438"/>
                  </a:lnTo>
                  <a:lnTo>
                    <a:pt x="316774" y="570139"/>
                  </a:lnTo>
                  <a:lnTo>
                    <a:pt x="339869" y="570894"/>
                  </a:lnTo>
                  <a:lnTo>
                    <a:pt x="399896" y="571420"/>
                  </a:lnTo>
                  <a:lnTo>
                    <a:pt x="596535" y="571499"/>
                  </a:lnTo>
                  <a:lnTo>
                    <a:pt x="611000" y="572491"/>
                  </a:lnTo>
                  <a:lnTo>
                    <a:pt x="625604" y="574145"/>
                  </a:lnTo>
                  <a:lnTo>
                    <a:pt x="640301" y="576240"/>
                  </a:lnTo>
                  <a:lnTo>
                    <a:pt x="654068" y="577636"/>
                  </a:lnTo>
                  <a:lnTo>
                    <a:pt x="667214" y="578567"/>
                  </a:lnTo>
                  <a:lnTo>
                    <a:pt x="691413" y="580594"/>
                  </a:lnTo>
                  <a:lnTo>
                    <a:pt x="712090" y="584802"/>
                  </a:lnTo>
                  <a:lnTo>
                    <a:pt x="739138" y="589980"/>
                  </a:lnTo>
                  <a:lnTo>
                    <a:pt x="754686" y="592749"/>
                  </a:lnTo>
                  <a:lnTo>
                    <a:pt x="777253" y="595827"/>
                  </a:lnTo>
                  <a:lnTo>
                    <a:pt x="792904" y="598187"/>
                  </a:lnTo>
                  <a:lnTo>
                    <a:pt x="811037" y="605141"/>
                  </a:lnTo>
                  <a:lnTo>
                    <a:pt x="821499" y="607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Annotation4"/>
            <p:cNvSpPr/>
            <p:nvPr/>
          </p:nvSpPr>
          <p:spPr>
            <a:xfrm>
              <a:off x="6142632" y="5715121"/>
              <a:ext cx="327956" cy="379612"/>
            </a:xfrm>
            <a:custGeom>
              <a:avLst/>
              <a:gdLst/>
              <a:ahLst/>
              <a:cxnLst/>
              <a:rect l="0" t="0" r="0" b="0"/>
              <a:pathLst>
                <a:path w="327956" h="379612">
                  <a:moveTo>
                    <a:pt x="268883" y="53457"/>
                  </a:moveTo>
                  <a:lnTo>
                    <a:pt x="259953" y="53457"/>
                  </a:lnTo>
                  <a:lnTo>
                    <a:pt x="259953" y="44895"/>
                  </a:lnTo>
                  <a:lnTo>
                    <a:pt x="255213" y="39895"/>
                  </a:lnTo>
                  <a:lnTo>
                    <a:pt x="253816" y="37470"/>
                  </a:lnTo>
                  <a:lnTo>
                    <a:pt x="252265" y="32130"/>
                  </a:lnTo>
                  <a:lnTo>
                    <a:pt x="250859" y="30310"/>
                  </a:lnTo>
                  <a:lnTo>
                    <a:pt x="248930" y="29096"/>
                  </a:lnTo>
                  <a:lnTo>
                    <a:pt x="246651" y="28286"/>
                  </a:lnTo>
                  <a:lnTo>
                    <a:pt x="245132" y="26755"/>
                  </a:lnTo>
                  <a:lnTo>
                    <a:pt x="244119" y="24742"/>
                  </a:lnTo>
                  <a:lnTo>
                    <a:pt x="243445" y="22407"/>
                  </a:lnTo>
                  <a:lnTo>
                    <a:pt x="240048" y="17167"/>
                  </a:lnTo>
                  <a:lnTo>
                    <a:pt x="237754" y="14381"/>
                  </a:lnTo>
                  <a:lnTo>
                    <a:pt x="234240" y="12523"/>
                  </a:lnTo>
                  <a:lnTo>
                    <a:pt x="225043" y="10459"/>
                  </a:lnTo>
                  <a:lnTo>
                    <a:pt x="216987" y="6896"/>
                  </a:lnTo>
                  <a:lnTo>
                    <a:pt x="213450" y="4557"/>
                  </a:lnTo>
                  <a:lnTo>
                    <a:pt x="204227" y="1958"/>
                  </a:lnTo>
                  <a:lnTo>
                    <a:pt x="198991" y="1264"/>
                  </a:lnTo>
                  <a:lnTo>
                    <a:pt x="193514" y="803"/>
                  </a:lnTo>
                  <a:lnTo>
                    <a:pt x="187879" y="495"/>
                  </a:lnTo>
                  <a:lnTo>
                    <a:pt x="176326" y="153"/>
                  </a:lnTo>
                  <a:lnTo>
                    <a:pt x="164577" y="0"/>
                  </a:lnTo>
                  <a:lnTo>
                    <a:pt x="158666" y="952"/>
                  </a:lnTo>
                  <a:lnTo>
                    <a:pt x="152741" y="2579"/>
                  </a:lnTo>
                  <a:lnTo>
                    <a:pt x="146806" y="4655"/>
                  </a:lnTo>
                  <a:lnTo>
                    <a:pt x="140866" y="6039"/>
                  </a:lnTo>
                  <a:lnTo>
                    <a:pt x="134921" y="6962"/>
                  </a:lnTo>
                  <a:lnTo>
                    <a:pt x="128973" y="7578"/>
                  </a:lnTo>
                  <a:lnTo>
                    <a:pt x="123024" y="9972"/>
                  </a:lnTo>
                  <a:lnTo>
                    <a:pt x="117073" y="13553"/>
                  </a:lnTo>
                  <a:lnTo>
                    <a:pt x="111121" y="17925"/>
                  </a:lnTo>
                  <a:lnTo>
                    <a:pt x="105170" y="21831"/>
                  </a:lnTo>
                  <a:lnTo>
                    <a:pt x="99217" y="25427"/>
                  </a:lnTo>
                  <a:lnTo>
                    <a:pt x="93265" y="28817"/>
                  </a:lnTo>
                  <a:lnTo>
                    <a:pt x="87312" y="33062"/>
                  </a:lnTo>
                  <a:lnTo>
                    <a:pt x="81359" y="37876"/>
                  </a:lnTo>
                  <a:lnTo>
                    <a:pt x="75406" y="43070"/>
                  </a:lnTo>
                  <a:lnTo>
                    <a:pt x="69453" y="49508"/>
                  </a:lnTo>
                  <a:lnTo>
                    <a:pt x="63500" y="56777"/>
                  </a:lnTo>
                  <a:lnTo>
                    <a:pt x="57547" y="64601"/>
                  </a:lnTo>
                  <a:lnTo>
                    <a:pt x="45641" y="81230"/>
                  </a:lnTo>
                  <a:lnTo>
                    <a:pt x="15875" y="125024"/>
                  </a:lnTo>
                  <a:lnTo>
                    <a:pt x="3969" y="142812"/>
                  </a:lnTo>
                  <a:lnTo>
                    <a:pt x="993" y="163628"/>
                  </a:lnTo>
                  <a:lnTo>
                    <a:pt x="0" y="192388"/>
                  </a:lnTo>
                  <a:lnTo>
                    <a:pt x="331" y="226445"/>
                  </a:lnTo>
                  <a:lnTo>
                    <a:pt x="1543" y="251134"/>
                  </a:lnTo>
                  <a:lnTo>
                    <a:pt x="3344" y="269577"/>
                  </a:lnTo>
                  <a:lnTo>
                    <a:pt x="5537" y="283858"/>
                  </a:lnTo>
                  <a:lnTo>
                    <a:pt x="8983" y="295362"/>
                  </a:lnTo>
                  <a:lnTo>
                    <a:pt x="13265" y="305016"/>
                  </a:lnTo>
                  <a:lnTo>
                    <a:pt x="18103" y="313436"/>
                  </a:lnTo>
                  <a:lnTo>
                    <a:pt x="24307" y="321034"/>
                  </a:lnTo>
                  <a:lnTo>
                    <a:pt x="31418" y="328084"/>
                  </a:lnTo>
                  <a:lnTo>
                    <a:pt x="39136" y="334768"/>
                  </a:lnTo>
                  <a:lnTo>
                    <a:pt x="46265" y="341208"/>
                  </a:lnTo>
                  <a:lnTo>
                    <a:pt x="59478" y="353656"/>
                  </a:lnTo>
                  <a:lnTo>
                    <a:pt x="66771" y="358762"/>
                  </a:lnTo>
                  <a:lnTo>
                    <a:pt x="74611" y="363157"/>
                  </a:lnTo>
                  <a:lnTo>
                    <a:pt x="82813" y="367080"/>
                  </a:lnTo>
                  <a:lnTo>
                    <a:pt x="91259" y="369695"/>
                  </a:lnTo>
                  <a:lnTo>
                    <a:pt x="99865" y="371439"/>
                  </a:lnTo>
                  <a:lnTo>
                    <a:pt x="108579" y="372601"/>
                  </a:lnTo>
                  <a:lnTo>
                    <a:pt x="117365" y="374368"/>
                  </a:lnTo>
                  <a:lnTo>
                    <a:pt x="126200" y="376538"/>
                  </a:lnTo>
                  <a:lnTo>
                    <a:pt x="135065" y="378977"/>
                  </a:lnTo>
                  <a:lnTo>
                    <a:pt x="143952" y="379611"/>
                  </a:lnTo>
                  <a:lnTo>
                    <a:pt x="152854" y="379041"/>
                  </a:lnTo>
                  <a:lnTo>
                    <a:pt x="161764" y="377670"/>
                  </a:lnTo>
                  <a:lnTo>
                    <a:pt x="170682" y="375763"/>
                  </a:lnTo>
                  <a:lnTo>
                    <a:pt x="179603" y="373499"/>
                  </a:lnTo>
                  <a:lnTo>
                    <a:pt x="188527" y="370998"/>
                  </a:lnTo>
                  <a:lnTo>
                    <a:pt x="206380" y="365573"/>
                  </a:lnTo>
                  <a:lnTo>
                    <a:pt x="215308" y="362737"/>
                  </a:lnTo>
                  <a:lnTo>
                    <a:pt x="223245" y="359855"/>
                  </a:lnTo>
                  <a:lnTo>
                    <a:pt x="230520" y="356941"/>
                  </a:lnTo>
                  <a:lnTo>
                    <a:pt x="237354" y="354006"/>
                  </a:lnTo>
                  <a:lnTo>
                    <a:pt x="250840" y="335182"/>
                  </a:lnTo>
                  <a:lnTo>
                    <a:pt x="268761" y="305766"/>
                  </a:lnTo>
                  <a:lnTo>
                    <a:pt x="289638" y="269287"/>
                  </a:lnTo>
                  <a:lnTo>
                    <a:pt x="303555" y="241992"/>
                  </a:lnTo>
                  <a:lnTo>
                    <a:pt x="312834" y="220819"/>
                  </a:lnTo>
                  <a:lnTo>
                    <a:pt x="319019" y="203727"/>
                  </a:lnTo>
                  <a:lnTo>
                    <a:pt x="323143" y="189355"/>
                  </a:lnTo>
                  <a:lnTo>
                    <a:pt x="325893" y="176798"/>
                  </a:lnTo>
                  <a:lnTo>
                    <a:pt x="327726" y="165450"/>
                  </a:lnTo>
                  <a:lnTo>
                    <a:pt x="327955" y="154908"/>
                  </a:lnTo>
                  <a:lnTo>
                    <a:pt x="327116" y="144903"/>
                  </a:lnTo>
                  <a:lnTo>
                    <a:pt x="325565" y="135257"/>
                  </a:lnTo>
                  <a:lnTo>
                    <a:pt x="323537" y="126841"/>
                  </a:lnTo>
                  <a:lnTo>
                    <a:pt x="321194" y="119247"/>
                  </a:lnTo>
                  <a:lnTo>
                    <a:pt x="318641" y="112200"/>
                  </a:lnTo>
                  <a:lnTo>
                    <a:pt x="314953" y="105517"/>
                  </a:lnTo>
                  <a:lnTo>
                    <a:pt x="310511" y="99078"/>
                  </a:lnTo>
                  <a:lnTo>
                    <a:pt x="300283" y="87623"/>
                  </a:lnTo>
                  <a:lnTo>
                    <a:pt x="294777" y="83180"/>
                  </a:lnTo>
                  <a:lnTo>
                    <a:pt x="289122" y="79225"/>
                  </a:lnTo>
                  <a:lnTo>
                    <a:pt x="283369" y="75597"/>
                  </a:lnTo>
                  <a:lnTo>
                    <a:pt x="277548" y="72185"/>
                  </a:lnTo>
                  <a:lnTo>
                    <a:pt x="271683" y="68919"/>
                  </a:lnTo>
                  <a:lnTo>
                    <a:pt x="265789" y="66742"/>
                  </a:lnTo>
                  <a:lnTo>
                    <a:pt x="259875" y="65290"/>
                  </a:lnTo>
                  <a:lnTo>
                    <a:pt x="253948" y="64322"/>
                  </a:lnTo>
                  <a:lnTo>
                    <a:pt x="244716" y="63247"/>
                  </a:lnTo>
                  <a:lnTo>
                    <a:pt x="233164" y="623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Annotation5"/>
            <p:cNvSpPr/>
            <p:nvPr/>
          </p:nvSpPr>
          <p:spPr>
            <a:xfrm>
              <a:off x="6215262" y="5822837"/>
              <a:ext cx="124807" cy="231492"/>
            </a:xfrm>
            <a:custGeom>
              <a:avLst/>
              <a:gdLst/>
              <a:ahLst/>
              <a:cxnLst/>
              <a:rect l="0" t="0" r="0" b="0"/>
              <a:pathLst>
                <a:path w="124807" h="231492">
                  <a:moveTo>
                    <a:pt x="80167" y="35038"/>
                  </a:moveTo>
                  <a:lnTo>
                    <a:pt x="75428" y="35038"/>
                  </a:lnTo>
                  <a:lnTo>
                    <a:pt x="74031" y="36030"/>
                  </a:lnTo>
                  <a:lnTo>
                    <a:pt x="73099" y="37683"/>
                  </a:lnTo>
                  <a:lnTo>
                    <a:pt x="72479" y="39778"/>
                  </a:lnTo>
                  <a:lnTo>
                    <a:pt x="33670" y="124903"/>
                  </a:lnTo>
                  <a:lnTo>
                    <a:pt x="20476" y="153030"/>
                  </a:lnTo>
                  <a:lnTo>
                    <a:pt x="15568" y="161324"/>
                  </a:lnTo>
                  <a:lnTo>
                    <a:pt x="11305" y="166854"/>
                  </a:lnTo>
                  <a:lnTo>
                    <a:pt x="474" y="177265"/>
                  </a:lnTo>
                  <a:lnTo>
                    <a:pt x="249" y="176489"/>
                  </a:lnTo>
                  <a:lnTo>
                    <a:pt x="0" y="172981"/>
                  </a:lnTo>
                  <a:lnTo>
                    <a:pt x="926" y="170655"/>
                  </a:lnTo>
                  <a:lnTo>
                    <a:pt x="4600" y="165427"/>
                  </a:lnTo>
                  <a:lnTo>
                    <a:pt x="6969" y="160659"/>
                  </a:lnTo>
                  <a:lnTo>
                    <a:pt x="9540" y="154504"/>
                  </a:lnTo>
                  <a:lnTo>
                    <a:pt x="12247" y="147424"/>
                  </a:lnTo>
                  <a:lnTo>
                    <a:pt x="15043" y="140719"/>
                  </a:lnTo>
                  <a:lnTo>
                    <a:pt x="17900" y="134266"/>
                  </a:lnTo>
                  <a:lnTo>
                    <a:pt x="20796" y="127979"/>
                  </a:lnTo>
                  <a:lnTo>
                    <a:pt x="22728" y="120811"/>
                  </a:lnTo>
                  <a:lnTo>
                    <a:pt x="24015" y="113055"/>
                  </a:lnTo>
                  <a:lnTo>
                    <a:pt x="24873" y="104909"/>
                  </a:lnTo>
                  <a:lnTo>
                    <a:pt x="27430" y="96501"/>
                  </a:lnTo>
                  <a:lnTo>
                    <a:pt x="31118" y="87919"/>
                  </a:lnTo>
                  <a:lnTo>
                    <a:pt x="65208" y="20297"/>
                  </a:lnTo>
                  <a:lnTo>
                    <a:pt x="68211" y="15289"/>
                  </a:lnTo>
                  <a:lnTo>
                    <a:pt x="71204" y="10958"/>
                  </a:lnTo>
                  <a:lnTo>
                    <a:pt x="74192" y="7078"/>
                  </a:lnTo>
                  <a:lnTo>
                    <a:pt x="77176" y="4491"/>
                  </a:lnTo>
                  <a:lnTo>
                    <a:pt x="80157" y="2767"/>
                  </a:lnTo>
                  <a:lnTo>
                    <a:pt x="83137" y="1617"/>
                  </a:lnTo>
                  <a:lnTo>
                    <a:pt x="86116" y="851"/>
                  </a:lnTo>
                  <a:lnTo>
                    <a:pt x="89094" y="340"/>
                  </a:lnTo>
                  <a:lnTo>
                    <a:pt x="92072" y="0"/>
                  </a:lnTo>
                  <a:lnTo>
                    <a:pt x="95048" y="765"/>
                  </a:lnTo>
                  <a:lnTo>
                    <a:pt x="98027" y="2267"/>
                  </a:lnTo>
                  <a:lnTo>
                    <a:pt x="105192" y="7067"/>
                  </a:lnTo>
                  <a:lnTo>
                    <a:pt x="106173" y="13015"/>
                  </a:lnTo>
                  <a:lnTo>
                    <a:pt x="106434" y="17379"/>
                  </a:lnTo>
                  <a:lnTo>
                    <a:pt x="107600" y="21281"/>
                  </a:lnTo>
                  <a:lnTo>
                    <a:pt x="109370" y="24874"/>
                  </a:lnTo>
                  <a:lnTo>
                    <a:pt x="111542" y="28262"/>
                  </a:lnTo>
                  <a:lnTo>
                    <a:pt x="113955" y="34672"/>
                  </a:lnTo>
                  <a:lnTo>
                    <a:pt x="115028" y="41820"/>
                  </a:lnTo>
                  <a:lnTo>
                    <a:pt x="115315" y="46505"/>
                  </a:lnTo>
                  <a:lnTo>
                    <a:pt x="115632" y="57001"/>
                  </a:lnTo>
                  <a:lnTo>
                    <a:pt x="115774" y="68280"/>
                  </a:lnTo>
                  <a:lnTo>
                    <a:pt x="116803" y="74067"/>
                  </a:lnTo>
                  <a:lnTo>
                    <a:pt x="118482" y="79909"/>
                  </a:lnTo>
                  <a:lnTo>
                    <a:pt x="120593" y="85787"/>
                  </a:lnTo>
                  <a:lnTo>
                    <a:pt x="122001" y="92684"/>
                  </a:lnTo>
                  <a:lnTo>
                    <a:pt x="122939" y="100257"/>
                  </a:lnTo>
                  <a:lnTo>
                    <a:pt x="123564" y="108283"/>
                  </a:lnTo>
                  <a:lnTo>
                    <a:pt x="123982" y="115617"/>
                  </a:lnTo>
                  <a:lnTo>
                    <a:pt x="124445" y="129059"/>
                  </a:lnTo>
                  <a:lnTo>
                    <a:pt x="124742" y="153857"/>
                  </a:lnTo>
                  <a:lnTo>
                    <a:pt x="124806" y="179094"/>
                  </a:lnTo>
                  <a:lnTo>
                    <a:pt x="123817" y="183661"/>
                  </a:lnTo>
                  <a:lnTo>
                    <a:pt x="122166" y="188690"/>
                  </a:lnTo>
                  <a:lnTo>
                    <a:pt x="120073" y="194027"/>
                  </a:lnTo>
                  <a:lnTo>
                    <a:pt x="118677" y="198578"/>
                  </a:lnTo>
                  <a:lnTo>
                    <a:pt x="117747" y="202603"/>
                  </a:lnTo>
                  <a:lnTo>
                    <a:pt x="116713" y="209722"/>
                  </a:lnTo>
                  <a:lnTo>
                    <a:pt x="116254" y="216193"/>
                  </a:lnTo>
                  <a:lnTo>
                    <a:pt x="116050" y="222376"/>
                  </a:lnTo>
                  <a:lnTo>
                    <a:pt x="115886" y="2314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Annotation6"/>
            <p:cNvSpPr/>
            <p:nvPr/>
          </p:nvSpPr>
          <p:spPr>
            <a:xfrm>
              <a:off x="6259710" y="5920382"/>
              <a:ext cx="107158" cy="35720"/>
            </a:xfrm>
            <a:custGeom>
              <a:avLst/>
              <a:gdLst/>
              <a:ahLst/>
              <a:cxnLst/>
              <a:rect l="0" t="0" r="0" b="0"/>
              <a:pathLst>
                <a:path w="107158" h="35720">
                  <a:moveTo>
                    <a:pt x="0" y="0"/>
                  </a:moveTo>
                  <a:lnTo>
                    <a:pt x="42664" y="14222"/>
                  </a:lnTo>
                  <a:lnTo>
                    <a:pt x="57217" y="19403"/>
                  </a:lnTo>
                  <a:lnTo>
                    <a:pt x="68902" y="23850"/>
                  </a:lnTo>
                  <a:lnTo>
                    <a:pt x="78677" y="27806"/>
                  </a:lnTo>
                  <a:lnTo>
                    <a:pt x="86186" y="30444"/>
                  </a:lnTo>
                  <a:lnTo>
                    <a:pt x="92185" y="32202"/>
                  </a:lnTo>
                  <a:lnTo>
                    <a:pt x="107157" y="35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InkAnnotation7"/>
            <p:cNvSpPr/>
            <p:nvPr/>
          </p:nvSpPr>
          <p:spPr>
            <a:xfrm>
              <a:off x="6456164" y="5929312"/>
              <a:ext cx="1357204" cy="125017"/>
            </a:xfrm>
            <a:custGeom>
              <a:avLst/>
              <a:gdLst/>
              <a:ahLst/>
              <a:cxnLst/>
              <a:rect l="0" t="0" r="0" b="0"/>
              <a:pathLst>
                <a:path w="1357204" h="125017">
                  <a:moveTo>
                    <a:pt x="0" y="0"/>
                  </a:moveTo>
                  <a:lnTo>
                    <a:pt x="4740" y="0"/>
                  </a:lnTo>
                  <a:lnTo>
                    <a:pt x="7129" y="992"/>
                  </a:lnTo>
                  <a:lnTo>
                    <a:pt x="12428" y="4740"/>
                  </a:lnTo>
                  <a:lnTo>
                    <a:pt x="15230" y="6137"/>
                  </a:lnTo>
                  <a:lnTo>
                    <a:pt x="20991" y="7689"/>
                  </a:lnTo>
                  <a:lnTo>
                    <a:pt x="38909" y="9677"/>
                  </a:lnTo>
                  <a:lnTo>
                    <a:pt x="46398" y="13561"/>
                  </a:lnTo>
                  <a:lnTo>
                    <a:pt x="55678" y="15949"/>
                  </a:lnTo>
                  <a:lnTo>
                    <a:pt x="66417" y="18003"/>
                  </a:lnTo>
                  <a:lnTo>
                    <a:pt x="72060" y="19939"/>
                  </a:lnTo>
                  <a:lnTo>
                    <a:pt x="83620" y="23745"/>
                  </a:lnTo>
                  <a:lnTo>
                    <a:pt x="101285" y="26880"/>
                  </a:lnTo>
                  <a:lnTo>
                    <a:pt x="107211" y="28834"/>
                  </a:lnTo>
                  <a:lnTo>
                    <a:pt x="113146" y="31128"/>
                  </a:lnTo>
                  <a:lnTo>
                    <a:pt x="119086" y="33651"/>
                  </a:lnTo>
                  <a:lnTo>
                    <a:pt x="130979" y="39099"/>
                  </a:lnTo>
                  <a:lnTo>
                    <a:pt x="142880" y="42182"/>
                  </a:lnTo>
                  <a:lnTo>
                    <a:pt x="184546" y="44504"/>
                  </a:lnTo>
                  <a:lnTo>
                    <a:pt x="220265" y="44636"/>
                  </a:lnTo>
                  <a:lnTo>
                    <a:pt x="234817" y="47289"/>
                  </a:lnTo>
                  <a:lnTo>
                    <a:pt x="250215" y="50783"/>
                  </a:lnTo>
                  <a:lnTo>
                    <a:pt x="287146" y="53210"/>
                  </a:lnTo>
                  <a:lnTo>
                    <a:pt x="323514" y="53530"/>
                  </a:lnTo>
                  <a:lnTo>
                    <a:pt x="384096" y="53575"/>
                  </a:lnTo>
                  <a:lnTo>
                    <a:pt x="401889" y="56223"/>
                  </a:lnTo>
                  <a:lnTo>
                    <a:pt x="419719" y="59715"/>
                  </a:lnTo>
                  <a:lnTo>
                    <a:pt x="455419" y="61956"/>
                  </a:lnTo>
                  <a:lnTo>
                    <a:pt x="495874" y="62399"/>
                  </a:lnTo>
                  <a:lnTo>
                    <a:pt x="535946" y="63478"/>
                  </a:lnTo>
                  <a:lnTo>
                    <a:pt x="558013" y="67239"/>
                  </a:lnTo>
                  <a:lnTo>
                    <a:pt x="598381" y="70608"/>
                  </a:lnTo>
                  <a:lnTo>
                    <a:pt x="631940" y="72184"/>
                  </a:lnTo>
                  <a:lnTo>
                    <a:pt x="655248" y="76069"/>
                  </a:lnTo>
                  <a:lnTo>
                    <a:pt x="715877" y="83748"/>
                  </a:lnTo>
                  <a:lnTo>
                    <a:pt x="757048" y="88574"/>
                  </a:lnTo>
                  <a:lnTo>
                    <a:pt x="789456" y="91792"/>
                  </a:lnTo>
                  <a:lnTo>
                    <a:pt x="816023" y="93937"/>
                  </a:lnTo>
                  <a:lnTo>
                    <a:pt x="838694" y="95367"/>
                  </a:lnTo>
                  <a:lnTo>
                    <a:pt x="877116" y="96956"/>
                  </a:lnTo>
                  <a:lnTo>
                    <a:pt x="910728" y="98654"/>
                  </a:lnTo>
                  <a:lnTo>
                    <a:pt x="926636" y="100496"/>
                  </a:lnTo>
                  <a:lnTo>
                    <a:pt x="957541" y="104196"/>
                  </a:lnTo>
                  <a:lnTo>
                    <a:pt x="987813" y="105840"/>
                  </a:lnTo>
                  <a:lnTo>
                    <a:pt x="1017804" y="109218"/>
                  </a:lnTo>
                  <a:lnTo>
                    <a:pt x="1047670" y="113033"/>
                  </a:lnTo>
                  <a:lnTo>
                    <a:pt x="1077480" y="114729"/>
                  </a:lnTo>
                  <a:lnTo>
                    <a:pt x="1104619" y="118129"/>
                  </a:lnTo>
                  <a:lnTo>
                    <a:pt x="1129910" y="121955"/>
                  </a:lnTo>
                  <a:lnTo>
                    <a:pt x="1166462" y="124109"/>
                  </a:lnTo>
                  <a:lnTo>
                    <a:pt x="1202427" y="124747"/>
                  </a:lnTo>
                  <a:lnTo>
                    <a:pt x="1357203" y="125016"/>
                  </a:lnTo>
                  <a:lnTo>
                    <a:pt x="1348382" y="1250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InkAnnotation8"/>
            <p:cNvSpPr/>
            <p:nvPr/>
          </p:nvSpPr>
          <p:spPr>
            <a:xfrm>
              <a:off x="7813476" y="6054328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8930" y="0"/>
                  </a:moveTo>
                  <a:lnTo>
                    <a:pt x="1241" y="0"/>
                  </a:lnTo>
                  <a:lnTo>
                    <a:pt x="828" y="992"/>
                  </a:lnTo>
                  <a:lnTo>
                    <a:pt x="551" y="2646"/>
                  </a:lnTo>
                  <a:lnTo>
                    <a:pt x="0" y="89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Annotation9"/>
            <p:cNvSpPr/>
            <p:nvPr/>
          </p:nvSpPr>
          <p:spPr>
            <a:xfrm>
              <a:off x="7777765" y="5920421"/>
              <a:ext cx="321462" cy="178556"/>
            </a:xfrm>
            <a:custGeom>
              <a:avLst/>
              <a:gdLst/>
              <a:ahLst/>
              <a:cxnLst/>
              <a:rect l="0" t="0" r="0" b="0"/>
              <a:pathLst>
                <a:path w="321462" h="178556">
                  <a:moveTo>
                    <a:pt x="8922" y="160696"/>
                  </a:moveTo>
                  <a:lnTo>
                    <a:pt x="3778" y="160696"/>
                  </a:lnTo>
                  <a:lnTo>
                    <a:pt x="5974" y="160696"/>
                  </a:lnTo>
                  <a:lnTo>
                    <a:pt x="284" y="160696"/>
                  </a:lnTo>
                  <a:lnTo>
                    <a:pt x="78" y="155956"/>
                  </a:lnTo>
                  <a:lnTo>
                    <a:pt x="0" y="152134"/>
                  </a:lnTo>
                  <a:lnTo>
                    <a:pt x="4735" y="147134"/>
                  </a:lnTo>
                  <a:lnTo>
                    <a:pt x="6131" y="144709"/>
                  </a:lnTo>
                  <a:lnTo>
                    <a:pt x="7682" y="139369"/>
                  </a:lnTo>
                  <a:lnTo>
                    <a:pt x="8555" y="135525"/>
                  </a:lnTo>
                  <a:lnTo>
                    <a:pt x="11405" y="131980"/>
                  </a:lnTo>
                  <a:lnTo>
                    <a:pt x="13554" y="129646"/>
                  </a:lnTo>
                  <a:lnTo>
                    <a:pt x="15978" y="126105"/>
                  </a:lnTo>
                  <a:lnTo>
                    <a:pt x="18587" y="121760"/>
                  </a:lnTo>
                  <a:lnTo>
                    <a:pt x="21319" y="116880"/>
                  </a:lnTo>
                  <a:lnTo>
                    <a:pt x="24131" y="112633"/>
                  </a:lnTo>
                  <a:lnTo>
                    <a:pt x="26999" y="108810"/>
                  </a:lnTo>
                  <a:lnTo>
                    <a:pt x="29903" y="105269"/>
                  </a:lnTo>
                  <a:lnTo>
                    <a:pt x="32831" y="100924"/>
                  </a:lnTo>
                  <a:lnTo>
                    <a:pt x="35776" y="96043"/>
                  </a:lnTo>
                  <a:lnTo>
                    <a:pt x="38731" y="90806"/>
                  </a:lnTo>
                  <a:lnTo>
                    <a:pt x="42686" y="85329"/>
                  </a:lnTo>
                  <a:lnTo>
                    <a:pt x="47306" y="79693"/>
                  </a:lnTo>
                  <a:lnTo>
                    <a:pt x="52371" y="73952"/>
                  </a:lnTo>
                  <a:lnTo>
                    <a:pt x="56739" y="68140"/>
                  </a:lnTo>
                  <a:lnTo>
                    <a:pt x="60644" y="62281"/>
                  </a:lnTo>
                  <a:lnTo>
                    <a:pt x="64240" y="56390"/>
                  </a:lnTo>
                  <a:lnTo>
                    <a:pt x="67628" y="51472"/>
                  </a:lnTo>
                  <a:lnTo>
                    <a:pt x="70880" y="47200"/>
                  </a:lnTo>
                  <a:lnTo>
                    <a:pt x="74040" y="43360"/>
                  </a:lnTo>
                  <a:lnTo>
                    <a:pt x="76147" y="39807"/>
                  </a:lnTo>
                  <a:lnTo>
                    <a:pt x="77551" y="36447"/>
                  </a:lnTo>
                  <a:lnTo>
                    <a:pt x="78488" y="33215"/>
                  </a:lnTo>
                  <a:lnTo>
                    <a:pt x="80103" y="29076"/>
                  </a:lnTo>
                  <a:lnTo>
                    <a:pt x="82173" y="24332"/>
                  </a:lnTo>
                  <a:lnTo>
                    <a:pt x="84545" y="19185"/>
                  </a:lnTo>
                  <a:lnTo>
                    <a:pt x="88111" y="15753"/>
                  </a:lnTo>
                  <a:lnTo>
                    <a:pt x="92473" y="13466"/>
                  </a:lnTo>
                  <a:lnTo>
                    <a:pt x="97365" y="11941"/>
                  </a:lnTo>
                  <a:lnTo>
                    <a:pt x="100626" y="9933"/>
                  </a:lnTo>
                  <a:lnTo>
                    <a:pt x="102801" y="7601"/>
                  </a:lnTo>
                  <a:lnTo>
                    <a:pt x="104250" y="5054"/>
                  </a:lnTo>
                  <a:lnTo>
                    <a:pt x="106208" y="3357"/>
                  </a:lnTo>
                  <a:lnTo>
                    <a:pt x="108507" y="2225"/>
                  </a:lnTo>
                  <a:lnTo>
                    <a:pt x="113706" y="967"/>
                  </a:lnTo>
                  <a:lnTo>
                    <a:pt x="123324" y="94"/>
                  </a:lnTo>
                  <a:lnTo>
                    <a:pt x="129250" y="0"/>
                  </a:lnTo>
                  <a:lnTo>
                    <a:pt x="130812" y="980"/>
                  </a:lnTo>
                  <a:lnTo>
                    <a:pt x="131854" y="2625"/>
                  </a:lnTo>
                  <a:lnTo>
                    <a:pt x="132549" y="4713"/>
                  </a:lnTo>
                  <a:lnTo>
                    <a:pt x="135966" y="9680"/>
                  </a:lnTo>
                  <a:lnTo>
                    <a:pt x="138268" y="12394"/>
                  </a:lnTo>
                  <a:lnTo>
                    <a:pt x="139800" y="15195"/>
                  </a:lnTo>
                  <a:lnTo>
                    <a:pt x="140822" y="18054"/>
                  </a:lnTo>
                  <a:lnTo>
                    <a:pt x="141505" y="20953"/>
                  </a:lnTo>
                  <a:lnTo>
                    <a:pt x="141959" y="24870"/>
                  </a:lnTo>
                  <a:lnTo>
                    <a:pt x="142262" y="29466"/>
                  </a:lnTo>
                  <a:lnTo>
                    <a:pt x="142598" y="38871"/>
                  </a:lnTo>
                  <a:lnTo>
                    <a:pt x="142788" y="50737"/>
                  </a:lnTo>
                  <a:lnTo>
                    <a:pt x="142856" y="77767"/>
                  </a:lnTo>
                  <a:lnTo>
                    <a:pt x="141869" y="82590"/>
                  </a:lnTo>
                  <a:lnTo>
                    <a:pt x="140217" y="86797"/>
                  </a:lnTo>
                  <a:lnTo>
                    <a:pt x="138124" y="90593"/>
                  </a:lnTo>
                  <a:lnTo>
                    <a:pt x="136729" y="95109"/>
                  </a:lnTo>
                  <a:lnTo>
                    <a:pt x="135799" y="100104"/>
                  </a:lnTo>
                  <a:lnTo>
                    <a:pt x="135179" y="105419"/>
                  </a:lnTo>
                  <a:lnTo>
                    <a:pt x="133773" y="110946"/>
                  </a:lnTo>
                  <a:lnTo>
                    <a:pt x="131843" y="116615"/>
                  </a:lnTo>
                  <a:lnTo>
                    <a:pt x="129565" y="122379"/>
                  </a:lnTo>
                  <a:lnTo>
                    <a:pt x="128046" y="127214"/>
                  </a:lnTo>
                  <a:lnTo>
                    <a:pt x="127033" y="131429"/>
                  </a:lnTo>
                  <a:lnTo>
                    <a:pt x="126359" y="135232"/>
                  </a:lnTo>
                  <a:lnTo>
                    <a:pt x="124916" y="138759"/>
                  </a:lnTo>
                  <a:lnTo>
                    <a:pt x="122963" y="142102"/>
                  </a:lnTo>
                  <a:lnTo>
                    <a:pt x="120668" y="145324"/>
                  </a:lnTo>
                  <a:lnTo>
                    <a:pt x="121123" y="150447"/>
                  </a:lnTo>
                  <a:lnTo>
                    <a:pt x="123410" y="156840"/>
                  </a:lnTo>
                  <a:lnTo>
                    <a:pt x="133321" y="177284"/>
                  </a:lnTo>
                  <a:lnTo>
                    <a:pt x="134519" y="177708"/>
                  </a:lnTo>
                  <a:lnTo>
                    <a:pt x="138495" y="178178"/>
                  </a:lnTo>
                  <a:lnTo>
                    <a:pt x="139953" y="177312"/>
                  </a:lnTo>
                  <a:lnTo>
                    <a:pt x="140924" y="175742"/>
                  </a:lnTo>
                  <a:lnTo>
                    <a:pt x="141572" y="173703"/>
                  </a:lnTo>
                  <a:lnTo>
                    <a:pt x="142996" y="172344"/>
                  </a:lnTo>
                  <a:lnTo>
                    <a:pt x="144938" y="171437"/>
                  </a:lnTo>
                  <a:lnTo>
                    <a:pt x="149741" y="170431"/>
                  </a:lnTo>
                  <a:lnTo>
                    <a:pt x="159015" y="169864"/>
                  </a:lnTo>
                  <a:lnTo>
                    <a:pt x="179424" y="169673"/>
                  </a:lnTo>
                  <a:lnTo>
                    <a:pt x="277994" y="169625"/>
                  </a:lnTo>
                  <a:lnTo>
                    <a:pt x="281569" y="170618"/>
                  </a:lnTo>
                  <a:lnTo>
                    <a:pt x="291342" y="175762"/>
                  </a:lnTo>
                  <a:lnTo>
                    <a:pt x="297491" y="177314"/>
                  </a:lnTo>
                  <a:lnTo>
                    <a:pt x="306532" y="178187"/>
                  </a:lnTo>
                  <a:lnTo>
                    <a:pt x="315495" y="178446"/>
                  </a:lnTo>
                  <a:lnTo>
                    <a:pt x="321461" y="1785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InkAnnotation10"/>
            <p:cNvSpPr/>
            <p:nvPr/>
          </p:nvSpPr>
          <p:spPr>
            <a:xfrm>
              <a:off x="7631054" y="5840083"/>
              <a:ext cx="355946" cy="404612"/>
            </a:xfrm>
            <a:custGeom>
              <a:avLst/>
              <a:gdLst/>
              <a:ahLst/>
              <a:cxnLst/>
              <a:rect l="0" t="0" r="0" b="0"/>
              <a:pathLst>
                <a:path w="355946" h="404612">
                  <a:moveTo>
                    <a:pt x="334227" y="35651"/>
                  </a:moveTo>
                  <a:lnTo>
                    <a:pt x="329486" y="30911"/>
                  </a:lnTo>
                  <a:lnTo>
                    <a:pt x="321867" y="25937"/>
                  </a:lnTo>
                  <a:lnTo>
                    <a:pt x="310289" y="19400"/>
                  </a:lnTo>
                  <a:lnTo>
                    <a:pt x="294062" y="8788"/>
                  </a:lnTo>
                  <a:lnTo>
                    <a:pt x="287606" y="5836"/>
                  </a:lnTo>
                  <a:lnTo>
                    <a:pt x="281318" y="3868"/>
                  </a:lnTo>
                  <a:lnTo>
                    <a:pt x="275142" y="2556"/>
                  </a:lnTo>
                  <a:lnTo>
                    <a:pt x="268048" y="1681"/>
                  </a:lnTo>
                  <a:lnTo>
                    <a:pt x="260342" y="1098"/>
                  </a:lnTo>
                  <a:lnTo>
                    <a:pt x="244835" y="451"/>
                  </a:lnTo>
                  <a:lnTo>
                    <a:pt x="231328" y="163"/>
                  </a:lnTo>
                  <a:lnTo>
                    <a:pt x="207826" y="0"/>
                  </a:lnTo>
                  <a:lnTo>
                    <a:pt x="198366" y="970"/>
                  </a:lnTo>
                  <a:lnTo>
                    <a:pt x="188091" y="2608"/>
                  </a:lnTo>
                  <a:lnTo>
                    <a:pt x="177272" y="4693"/>
                  </a:lnTo>
                  <a:lnTo>
                    <a:pt x="167082" y="8067"/>
                  </a:lnTo>
                  <a:lnTo>
                    <a:pt x="157313" y="12301"/>
                  </a:lnTo>
                  <a:lnTo>
                    <a:pt x="147823" y="17107"/>
                  </a:lnTo>
                  <a:lnTo>
                    <a:pt x="138520" y="21304"/>
                  </a:lnTo>
                  <a:lnTo>
                    <a:pt x="129342" y="25095"/>
                  </a:lnTo>
                  <a:lnTo>
                    <a:pt x="120247" y="28613"/>
                  </a:lnTo>
                  <a:lnTo>
                    <a:pt x="110213" y="33935"/>
                  </a:lnTo>
                  <a:lnTo>
                    <a:pt x="99557" y="40461"/>
                  </a:lnTo>
                  <a:lnTo>
                    <a:pt x="88484" y="47787"/>
                  </a:lnTo>
                  <a:lnTo>
                    <a:pt x="78125" y="55648"/>
                  </a:lnTo>
                  <a:lnTo>
                    <a:pt x="68242" y="63865"/>
                  </a:lnTo>
                  <a:lnTo>
                    <a:pt x="58677" y="72320"/>
                  </a:lnTo>
                  <a:lnTo>
                    <a:pt x="50316" y="80932"/>
                  </a:lnTo>
                  <a:lnTo>
                    <a:pt x="42758" y="89651"/>
                  </a:lnTo>
                  <a:lnTo>
                    <a:pt x="35734" y="98440"/>
                  </a:lnTo>
                  <a:lnTo>
                    <a:pt x="30060" y="108268"/>
                  </a:lnTo>
                  <a:lnTo>
                    <a:pt x="25285" y="118789"/>
                  </a:lnTo>
                  <a:lnTo>
                    <a:pt x="21109" y="129772"/>
                  </a:lnTo>
                  <a:lnTo>
                    <a:pt x="17334" y="141063"/>
                  </a:lnTo>
                  <a:lnTo>
                    <a:pt x="13824" y="152558"/>
                  </a:lnTo>
                  <a:lnTo>
                    <a:pt x="7279" y="175914"/>
                  </a:lnTo>
                  <a:lnTo>
                    <a:pt x="1062" y="199524"/>
                  </a:lnTo>
                  <a:lnTo>
                    <a:pt x="0" y="211376"/>
                  </a:lnTo>
                  <a:lnTo>
                    <a:pt x="284" y="223246"/>
                  </a:lnTo>
                  <a:lnTo>
                    <a:pt x="1466" y="235129"/>
                  </a:lnTo>
                  <a:lnTo>
                    <a:pt x="13167" y="258925"/>
                  </a:lnTo>
                  <a:lnTo>
                    <a:pt x="31882" y="290665"/>
                  </a:lnTo>
                  <a:lnTo>
                    <a:pt x="55273" y="327699"/>
                  </a:lnTo>
                  <a:lnTo>
                    <a:pt x="73843" y="353381"/>
                  </a:lnTo>
                  <a:lnTo>
                    <a:pt x="89200" y="371494"/>
                  </a:lnTo>
                  <a:lnTo>
                    <a:pt x="102415" y="384562"/>
                  </a:lnTo>
                  <a:lnTo>
                    <a:pt x="114201" y="393274"/>
                  </a:lnTo>
                  <a:lnTo>
                    <a:pt x="125035" y="399082"/>
                  </a:lnTo>
                  <a:lnTo>
                    <a:pt x="135234" y="402954"/>
                  </a:lnTo>
                  <a:lnTo>
                    <a:pt x="145010" y="404543"/>
                  </a:lnTo>
                  <a:lnTo>
                    <a:pt x="154504" y="404611"/>
                  </a:lnTo>
                  <a:lnTo>
                    <a:pt x="163811" y="403663"/>
                  </a:lnTo>
                  <a:lnTo>
                    <a:pt x="171999" y="402039"/>
                  </a:lnTo>
                  <a:lnTo>
                    <a:pt x="179442" y="399965"/>
                  </a:lnTo>
                  <a:lnTo>
                    <a:pt x="186389" y="397589"/>
                  </a:lnTo>
                  <a:lnTo>
                    <a:pt x="193996" y="394021"/>
                  </a:lnTo>
                  <a:lnTo>
                    <a:pt x="202045" y="389658"/>
                  </a:lnTo>
                  <a:lnTo>
                    <a:pt x="210386" y="384766"/>
                  </a:lnTo>
                  <a:lnTo>
                    <a:pt x="218924" y="378526"/>
                  </a:lnTo>
                  <a:lnTo>
                    <a:pt x="227593" y="371391"/>
                  </a:lnTo>
                  <a:lnTo>
                    <a:pt x="236348" y="363657"/>
                  </a:lnTo>
                  <a:lnTo>
                    <a:pt x="244170" y="355525"/>
                  </a:lnTo>
                  <a:lnTo>
                    <a:pt x="251369" y="347127"/>
                  </a:lnTo>
                  <a:lnTo>
                    <a:pt x="265650" y="328866"/>
                  </a:lnTo>
                  <a:lnTo>
                    <a:pt x="281921" y="307521"/>
                  </a:lnTo>
                  <a:lnTo>
                    <a:pt x="289433" y="296273"/>
                  </a:lnTo>
                  <a:lnTo>
                    <a:pt x="296428" y="284805"/>
                  </a:lnTo>
                  <a:lnTo>
                    <a:pt x="303074" y="273191"/>
                  </a:lnTo>
                  <a:lnTo>
                    <a:pt x="315751" y="249703"/>
                  </a:lnTo>
                  <a:lnTo>
                    <a:pt x="321910" y="237884"/>
                  </a:lnTo>
                  <a:lnTo>
                    <a:pt x="327007" y="227028"/>
                  </a:lnTo>
                  <a:lnTo>
                    <a:pt x="331399" y="216814"/>
                  </a:lnTo>
                  <a:lnTo>
                    <a:pt x="335317" y="207028"/>
                  </a:lnTo>
                  <a:lnTo>
                    <a:pt x="342319" y="188217"/>
                  </a:lnTo>
                  <a:lnTo>
                    <a:pt x="354898" y="151887"/>
                  </a:lnTo>
                  <a:lnTo>
                    <a:pt x="355945" y="143900"/>
                  </a:lnTo>
                  <a:lnTo>
                    <a:pt x="355651" y="136590"/>
                  </a:lnTo>
                  <a:lnTo>
                    <a:pt x="354463" y="129733"/>
                  </a:lnTo>
                  <a:lnTo>
                    <a:pt x="352678" y="122184"/>
                  </a:lnTo>
                  <a:lnTo>
                    <a:pt x="350497" y="114176"/>
                  </a:lnTo>
                  <a:lnTo>
                    <a:pt x="348049" y="105861"/>
                  </a:lnTo>
                  <a:lnTo>
                    <a:pt x="344435" y="99325"/>
                  </a:lnTo>
                  <a:lnTo>
                    <a:pt x="335126" y="89417"/>
                  </a:lnTo>
                  <a:lnTo>
                    <a:pt x="323468" y="78260"/>
                  </a:lnTo>
                  <a:lnTo>
                    <a:pt x="307438" y="62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InkAnnotation11"/>
            <p:cNvSpPr/>
            <p:nvPr/>
          </p:nvSpPr>
          <p:spPr>
            <a:xfrm>
              <a:off x="8036718" y="5295304"/>
              <a:ext cx="142875" cy="857142"/>
            </a:xfrm>
            <a:custGeom>
              <a:avLst/>
              <a:gdLst/>
              <a:ahLst/>
              <a:cxnLst/>
              <a:rect l="0" t="0" r="0" b="0"/>
              <a:pathLst>
                <a:path w="142875" h="857142">
                  <a:moveTo>
                    <a:pt x="0" y="812602"/>
                  </a:moveTo>
                  <a:lnTo>
                    <a:pt x="0" y="817342"/>
                  </a:lnTo>
                  <a:lnTo>
                    <a:pt x="992" y="818739"/>
                  </a:lnTo>
                  <a:lnTo>
                    <a:pt x="2646" y="819670"/>
                  </a:lnTo>
                  <a:lnTo>
                    <a:pt x="4740" y="820290"/>
                  </a:lnTo>
                  <a:lnTo>
                    <a:pt x="7129" y="821696"/>
                  </a:lnTo>
                  <a:lnTo>
                    <a:pt x="9714" y="823626"/>
                  </a:lnTo>
                  <a:lnTo>
                    <a:pt x="12430" y="825904"/>
                  </a:lnTo>
                  <a:lnTo>
                    <a:pt x="15231" y="828416"/>
                  </a:lnTo>
                  <a:lnTo>
                    <a:pt x="20991" y="833852"/>
                  </a:lnTo>
                  <a:lnTo>
                    <a:pt x="31854" y="837682"/>
                  </a:lnTo>
                  <a:lnTo>
                    <a:pt x="48025" y="842220"/>
                  </a:lnTo>
                  <a:lnTo>
                    <a:pt x="67735" y="847230"/>
                  </a:lnTo>
                  <a:lnTo>
                    <a:pt x="81868" y="850570"/>
                  </a:lnTo>
                  <a:lnTo>
                    <a:pt x="92282" y="852797"/>
                  </a:lnTo>
                  <a:lnTo>
                    <a:pt x="100217" y="854281"/>
                  </a:lnTo>
                  <a:lnTo>
                    <a:pt x="106499" y="854279"/>
                  </a:lnTo>
                  <a:lnTo>
                    <a:pt x="111679" y="853285"/>
                  </a:lnTo>
                  <a:lnTo>
                    <a:pt x="124996" y="848328"/>
                  </a:lnTo>
                  <a:lnTo>
                    <a:pt x="129751" y="853064"/>
                  </a:lnTo>
                  <a:lnTo>
                    <a:pt x="132141" y="854459"/>
                  </a:lnTo>
                  <a:lnTo>
                    <a:pt x="134727" y="855389"/>
                  </a:lnTo>
                  <a:lnTo>
                    <a:pt x="142399" y="857141"/>
                  </a:lnTo>
                  <a:lnTo>
                    <a:pt x="142781" y="850099"/>
                  </a:lnTo>
                  <a:lnTo>
                    <a:pt x="142874" y="797550"/>
                  </a:lnTo>
                  <a:lnTo>
                    <a:pt x="140230" y="783092"/>
                  </a:lnTo>
                  <a:lnTo>
                    <a:pt x="135807" y="758217"/>
                  </a:lnTo>
                  <a:lnTo>
                    <a:pt x="134497" y="731995"/>
                  </a:lnTo>
                  <a:lnTo>
                    <a:pt x="133199" y="713277"/>
                  </a:lnTo>
                  <a:lnTo>
                    <a:pt x="129314" y="691728"/>
                  </a:lnTo>
                  <a:lnTo>
                    <a:pt x="126927" y="668922"/>
                  </a:lnTo>
                  <a:lnTo>
                    <a:pt x="125865" y="645557"/>
                  </a:lnTo>
                  <a:lnTo>
                    <a:pt x="125268" y="610090"/>
                  </a:lnTo>
                  <a:lnTo>
                    <a:pt x="125016" y="318863"/>
                  </a:lnTo>
                  <a:lnTo>
                    <a:pt x="127662" y="297491"/>
                  </a:lnTo>
                  <a:lnTo>
                    <a:pt x="131153" y="277078"/>
                  </a:lnTo>
                  <a:lnTo>
                    <a:pt x="132705" y="254776"/>
                  </a:lnTo>
                  <a:lnTo>
                    <a:pt x="133394" y="231635"/>
                  </a:lnTo>
                  <a:lnTo>
                    <a:pt x="134693" y="209113"/>
                  </a:lnTo>
                  <a:lnTo>
                    <a:pt x="138577" y="189181"/>
                  </a:lnTo>
                  <a:lnTo>
                    <a:pt x="140965" y="170401"/>
                  </a:lnTo>
                  <a:lnTo>
                    <a:pt x="142026" y="152132"/>
                  </a:lnTo>
                  <a:lnTo>
                    <a:pt x="142499" y="134091"/>
                  </a:lnTo>
                  <a:lnTo>
                    <a:pt x="142764" y="107199"/>
                  </a:lnTo>
                  <a:lnTo>
                    <a:pt x="140181" y="91962"/>
                  </a:lnTo>
                  <a:lnTo>
                    <a:pt x="136717" y="77583"/>
                  </a:lnTo>
                  <a:lnTo>
                    <a:pt x="134766" y="54738"/>
                  </a:lnTo>
                  <a:lnTo>
                    <a:pt x="134053" y="28939"/>
                  </a:lnTo>
                  <a:lnTo>
                    <a:pt x="133946" y="4384"/>
                  </a:lnTo>
                  <a:lnTo>
                    <a:pt x="132954" y="2922"/>
                  </a:lnTo>
                  <a:lnTo>
                    <a:pt x="131301" y="1949"/>
                  </a:lnTo>
                  <a:lnTo>
                    <a:pt x="1250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Annotation12"/>
            <p:cNvSpPr/>
            <p:nvPr/>
          </p:nvSpPr>
          <p:spPr>
            <a:xfrm>
              <a:off x="5322093" y="5598914"/>
              <a:ext cx="2884290" cy="580430"/>
            </a:xfrm>
            <a:custGeom>
              <a:avLst/>
              <a:gdLst/>
              <a:ahLst/>
              <a:cxnLst/>
              <a:rect l="0" t="0" r="0" b="0"/>
              <a:pathLst>
                <a:path w="2884290" h="580430">
                  <a:moveTo>
                    <a:pt x="0" y="0"/>
                  </a:moveTo>
                  <a:lnTo>
                    <a:pt x="0" y="9481"/>
                  </a:lnTo>
                  <a:lnTo>
                    <a:pt x="2647" y="19427"/>
                  </a:lnTo>
                  <a:lnTo>
                    <a:pt x="7068" y="33537"/>
                  </a:lnTo>
                  <a:lnTo>
                    <a:pt x="11024" y="49293"/>
                  </a:lnTo>
                  <a:lnTo>
                    <a:pt x="18481" y="72814"/>
                  </a:lnTo>
                  <a:lnTo>
                    <a:pt x="24089" y="90901"/>
                  </a:lnTo>
                  <a:lnTo>
                    <a:pt x="32824" y="122403"/>
                  </a:lnTo>
                  <a:lnTo>
                    <a:pt x="38732" y="141714"/>
                  </a:lnTo>
                  <a:lnTo>
                    <a:pt x="42689" y="152023"/>
                  </a:lnTo>
                  <a:lnTo>
                    <a:pt x="47311" y="162864"/>
                  </a:lnTo>
                  <a:lnTo>
                    <a:pt x="52377" y="174060"/>
                  </a:lnTo>
                  <a:lnTo>
                    <a:pt x="56746" y="184501"/>
                  </a:lnTo>
                  <a:lnTo>
                    <a:pt x="60651" y="194438"/>
                  </a:lnTo>
                  <a:lnTo>
                    <a:pt x="64247" y="204039"/>
                  </a:lnTo>
                  <a:lnTo>
                    <a:pt x="68628" y="214409"/>
                  </a:lnTo>
                  <a:lnTo>
                    <a:pt x="73533" y="225291"/>
                  </a:lnTo>
                  <a:lnTo>
                    <a:pt x="78788" y="236514"/>
                  </a:lnTo>
                  <a:lnTo>
                    <a:pt x="89918" y="254276"/>
                  </a:lnTo>
                  <a:lnTo>
                    <a:pt x="100487" y="268784"/>
                  </a:lnTo>
                  <a:lnTo>
                    <a:pt x="108492" y="281847"/>
                  </a:lnTo>
                  <a:lnTo>
                    <a:pt x="114000" y="287117"/>
                  </a:lnTo>
                  <a:lnTo>
                    <a:pt x="141581" y="302703"/>
                  </a:lnTo>
                  <a:lnTo>
                    <a:pt x="147966" y="305981"/>
                  </a:lnTo>
                  <a:lnTo>
                    <a:pt x="162997" y="309624"/>
                  </a:lnTo>
                  <a:lnTo>
                    <a:pt x="171172" y="310596"/>
                  </a:lnTo>
                  <a:lnTo>
                    <a:pt x="179599" y="309259"/>
                  </a:lnTo>
                  <a:lnTo>
                    <a:pt x="223375" y="292251"/>
                  </a:lnTo>
                  <a:lnTo>
                    <a:pt x="241161" y="280701"/>
                  </a:lnTo>
                  <a:lnTo>
                    <a:pt x="257995" y="266639"/>
                  </a:lnTo>
                  <a:lnTo>
                    <a:pt x="272092" y="253774"/>
                  </a:lnTo>
                  <a:lnTo>
                    <a:pt x="287617" y="241442"/>
                  </a:lnTo>
                  <a:lnTo>
                    <a:pt x="313093" y="223343"/>
                  </a:lnTo>
                  <a:lnTo>
                    <a:pt x="336846" y="205413"/>
                  </a:lnTo>
                  <a:lnTo>
                    <a:pt x="356453" y="187532"/>
                  </a:lnTo>
                  <a:lnTo>
                    <a:pt x="362651" y="181576"/>
                  </a:lnTo>
                  <a:lnTo>
                    <a:pt x="368768" y="177605"/>
                  </a:lnTo>
                  <a:lnTo>
                    <a:pt x="380855" y="173193"/>
                  </a:lnTo>
                  <a:lnTo>
                    <a:pt x="397655" y="170361"/>
                  </a:lnTo>
                  <a:lnTo>
                    <a:pt x="404278" y="169973"/>
                  </a:lnTo>
                  <a:lnTo>
                    <a:pt x="407432" y="170862"/>
                  </a:lnTo>
                  <a:lnTo>
                    <a:pt x="413584" y="174496"/>
                  </a:lnTo>
                  <a:lnTo>
                    <a:pt x="418598" y="181815"/>
                  </a:lnTo>
                  <a:lnTo>
                    <a:pt x="424917" y="192647"/>
                  </a:lnTo>
                  <a:lnTo>
                    <a:pt x="432106" y="205822"/>
                  </a:lnTo>
                  <a:lnTo>
                    <a:pt x="437891" y="217582"/>
                  </a:lnTo>
                  <a:lnTo>
                    <a:pt x="442740" y="228398"/>
                  </a:lnTo>
                  <a:lnTo>
                    <a:pt x="446965" y="238585"/>
                  </a:lnTo>
                  <a:lnTo>
                    <a:pt x="451766" y="248354"/>
                  </a:lnTo>
                  <a:lnTo>
                    <a:pt x="456951" y="257842"/>
                  </a:lnTo>
                  <a:lnTo>
                    <a:pt x="462391" y="267144"/>
                  </a:lnTo>
                  <a:lnTo>
                    <a:pt x="467012" y="276323"/>
                  </a:lnTo>
                  <a:lnTo>
                    <a:pt x="474790" y="294459"/>
                  </a:lnTo>
                  <a:lnTo>
                    <a:pt x="484200" y="312441"/>
                  </a:lnTo>
                  <a:lnTo>
                    <a:pt x="494997" y="330354"/>
                  </a:lnTo>
                  <a:lnTo>
                    <a:pt x="506410" y="348238"/>
                  </a:lnTo>
                  <a:lnTo>
                    <a:pt x="518097" y="363462"/>
                  </a:lnTo>
                  <a:lnTo>
                    <a:pt x="529906" y="376843"/>
                  </a:lnTo>
                  <a:lnTo>
                    <a:pt x="547711" y="394541"/>
                  </a:lnTo>
                  <a:lnTo>
                    <a:pt x="559605" y="402893"/>
                  </a:lnTo>
                  <a:lnTo>
                    <a:pt x="574150" y="407267"/>
                  </a:lnTo>
                  <a:lnTo>
                    <a:pt x="603002" y="410074"/>
                  </a:lnTo>
                  <a:lnTo>
                    <a:pt x="615598" y="407812"/>
                  </a:lnTo>
                  <a:lnTo>
                    <a:pt x="644593" y="398276"/>
                  </a:lnTo>
                  <a:lnTo>
                    <a:pt x="658886" y="390001"/>
                  </a:lnTo>
                  <a:lnTo>
                    <a:pt x="672847" y="378717"/>
                  </a:lnTo>
                  <a:lnTo>
                    <a:pt x="688973" y="363779"/>
                  </a:lnTo>
                  <a:lnTo>
                    <a:pt x="723579" y="329936"/>
                  </a:lnTo>
                  <a:lnTo>
                    <a:pt x="741286" y="312334"/>
                  </a:lnTo>
                  <a:lnTo>
                    <a:pt x="759078" y="297234"/>
                  </a:lnTo>
                  <a:lnTo>
                    <a:pt x="776907" y="283909"/>
                  </a:lnTo>
                  <a:lnTo>
                    <a:pt x="802688" y="266242"/>
                  </a:lnTo>
                  <a:lnTo>
                    <a:pt x="829679" y="250881"/>
                  </a:lnTo>
                  <a:lnTo>
                    <a:pt x="842019" y="245448"/>
                  </a:lnTo>
                  <a:lnTo>
                    <a:pt x="854119" y="243033"/>
                  </a:lnTo>
                  <a:lnTo>
                    <a:pt x="859132" y="243381"/>
                  </a:lnTo>
                  <a:lnTo>
                    <a:pt x="863466" y="244606"/>
                  </a:lnTo>
                  <a:lnTo>
                    <a:pt x="870927" y="248612"/>
                  </a:lnTo>
                  <a:lnTo>
                    <a:pt x="877551" y="253700"/>
                  </a:lnTo>
                  <a:lnTo>
                    <a:pt x="883801" y="261914"/>
                  </a:lnTo>
                  <a:lnTo>
                    <a:pt x="892898" y="277695"/>
                  </a:lnTo>
                  <a:lnTo>
                    <a:pt x="898891" y="290107"/>
                  </a:lnTo>
                  <a:lnTo>
                    <a:pt x="904862" y="305546"/>
                  </a:lnTo>
                  <a:lnTo>
                    <a:pt x="907843" y="314823"/>
                  </a:lnTo>
                  <a:lnTo>
                    <a:pt x="910822" y="324975"/>
                  </a:lnTo>
                  <a:lnTo>
                    <a:pt x="916779" y="346839"/>
                  </a:lnTo>
                  <a:lnTo>
                    <a:pt x="922733" y="369786"/>
                  </a:lnTo>
                  <a:lnTo>
                    <a:pt x="926703" y="380470"/>
                  </a:lnTo>
                  <a:lnTo>
                    <a:pt x="931333" y="390568"/>
                  </a:lnTo>
                  <a:lnTo>
                    <a:pt x="936404" y="400277"/>
                  </a:lnTo>
                  <a:lnTo>
                    <a:pt x="940778" y="410718"/>
                  </a:lnTo>
                  <a:lnTo>
                    <a:pt x="944685" y="421648"/>
                  </a:lnTo>
                  <a:lnTo>
                    <a:pt x="948282" y="432903"/>
                  </a:lnTo>
                  <a:lnTo>
                    <a:pt x="952665" y="443383"/>
                  </a:lnTo>
                  <a:lnTo>
                    <a:pt x="957571" y="453346"/>
                  </a:lnTo>
                  <a:lnTo>
                    <a:pt x="968314" y="471362"/>
                  </a:lnTo>
                  <a:lnTo>
                    <a:pt x="979703" y="485983"/>
                  </a:lnTo>
                  <a:lnTo>
                    <a:pt x="991380" y="499097"/>
                  </a:lnTo>
                  <a:lnTo>
                    <a:pt x="1003184" y="510547"/>
                  </a:lnTo>
                  <a:lnTo>
                    <a:pt x="1015045" y="518943"/>
                  </a:lnTo>
                  <a:lnTo>
                    <a:pt x="1019994" y="520587"/>
                  </a:lnTo>
                  <a:lnTo>
                    <a:pt x="1024284" y="520691"/>
                  </a:lnTo>
                  <a:lnTo>
                    <a:pt x="1032691" y="518160"/>
                  </a:lnTo>
                  <a:lnTo>
                    <a:pt x="1043042" y="513728"/>
                  </a:lnTo>
                  <a:lnTo>
                    <a:pt x="1047588" y="509173"/>
                  </a:lnTo>
                  <a:lnTo>
                    <a:pt x="1055284" y="496174"/>
                  </a:lnTo>
                  <a:lnTo>
                    <a:pt x="1062013" y="480474"/>
                  </a:lnTo>
                  <a:lnTo>
                    <a:pt x="1068311" y="462583"/>
                  </a:lnTo>
                  <a:lnTo>
                    <a:pt x="1071379" y="452256"/>
                  </a:lnTo>
                  <a:lnTo>
                    <a:pt x="1074417" y="441402"/>
                  </a:lnTo>
                  <a:lnTo>
                    <a:pt x="1078427" y="430198"/>
                  </a:lnTo>
                  <a:lnTo>
                    <a:pt x="1083084" y="418759"/>
                  </a:lnTo>
                  <a:lnTo>
                    <a:pt x="1088173" y="407165"/>
                  </a:lnTo>
                  <a:lnTo>
                    <a:pt x="1092558" y="395467"/>
                  </a:lnTo>
                  <a:lnTo>
                    <a:pt x="1096473" y="383699"/>
                  </a:lnTo>
                  <a:lnTo>
                    <a:pt x="1100077" y="371885"/>
                  </a:lnTo>
                  <a:lnTo>
                    <a:pt x="1104463" y="362025"/>
                  </a:lnTo>
                  <a:lnTo>
                    <a:pt x="1114628" y="345777"/>
                  </a:lnTo>
                  <a:lnTo>
                    <a:pt x="1123114" y="329296"/>
                  </a:lnTo>
                  <a:lnTo>
                    <a:pt x="1126766" y="320733"/>
                  </a:lnTo>
                  <a:lnTo>
                    <a:pt x="1131186" y="314033"/>
                  </a:lnTo>
                  <a:lnTo>
                    <a:pt x="1145893" y="298870"/>
                  </a:lnTo>
                  <a:lnTo>
                    <a:pt x="1156977" y="284236"/>
                  </a:lnTo>
                  <a:lnTo>
                    <a:pt x="1160255" y="281764"/>
                  </a:lnTo>
                  <a:lnTo>
                    <a:pt x="1166545" y="279017"/>
                  </a:lnTo>
                  <a:lnTo>
                    <a:pt x="1172647" y="277796"/>
                  </a:lnTo>
                  <a:lnTo>
                    <a:pt x="1186401" y="277109"/>
                  </a:lnTo>
                  <a:lnTo>
                    <a:pt x="1190786" y="278997"/>
                  </a:lnTo>
                  <a:lnTo>
                    <a:pt x="1194701" y="282240"/>
                  </a:lnTo>
                  <a:lnTo>
                    <a:pt x="1202690" y="290143"/>
                  </a:lnTo>
                  <a:lnTo>
                    <a:pt x="1226632" y="305946"/>
                  </a:lnTo>
                  <a:lnTo>
                    <a:pt x="1241686" y="317546"/>
                  </a:lnTo>
                  <a:lnTo>
                    <a:pt x="1254991" y="332624"/>
                  </a:lnTo>
                  <a:lnTo>
                    <a:pt x="1267519" y="349247"/>
                  </a:lnTo>
                  <a:lnTo>
                    <a:pt x="1273638" y="357846"/>
                  </a:lnTo>
                  <a:lnTo>
                    <a:pt x="1309540" y="401798"/>
                  </a:lnTo>
                  <a:lnTo>
                    <a:pt x="1334395" y="431576"/>
                  </a:lnTo>
                  <a:lnTo>
                    <a:pt x="1352947" y="451428"/>
                  </a:lnTo>
                  <a:lnTo>
                    <a:pt x="1367301" y="464662"/>
                  </a:lnTo>
                  <a:lnTo>
                    <a:pt x="1387549" y="479368"/>
                  </a:lnTo>
                  <a:lnTo>
                    <a:pt x="1399855" y="485904"/>
                  </a:lnTo>
                  <a:lnTo>
                    <a:pt x="1404526" y="485663"/>
                  </a:lnTo>
                  <a:lnTo>
                    <a:pt x="1408632" y="483517"/>
                  </a:lnTo>
                  <a:lnTo>
                    <a:pt x="1412362" y="480102"/>
                  </a:lnTo>
                  <a:lnTo>
                    <a:pt x="1414848" y="475841"/>
                  </a:lnTo>
                  <a:lnTo>
                    <a:pt x="1419339" y="459372"/>
                  </a:lnTo>
                  <a:lnTo>
                    <a:pt x="1423906" y="444274"/>
                  </a:lnTo>
                  <a:lnTo>
                    <a:pt x="1432056" y="419040"/>
                  </a:lnTo>
                  <a:lnTo>
                    <a:pt x="1435181" y="401544"/>
                  </a:lnTo>
                  <a:lnTo>
                    <a:pt x="1437561" y="384839"/>
                  </a:lnTo>
                  <a:lnTo>
                    <a:pt x="1441927" y="370799"/>
                  </a:lnTo>
                  <a:lnTo>
                    <a:pt x="1447175" y="357946"/>
                  </a:lnTo>
                  <a:lnTo>
                    <a:pt x="1452813" y="345618"/>
                  </a:lnTo>
                  <a:lnTo>
                    <a:pt x="1461567" y="328514"/>
                  </a:lnTo>
                  <a:lnTo>
                    <a:pt x="1467478" y="320300"/>
                  </a:lnTo>
                  <a:lnTo>
                    <a:pt x="1470444" y="317713"/>
                  </a:lnTo>
                  <a:lnTo>
                    <a:pt x="1473413" y="315988"/>
                  </a:lnTo>
                  <a:lnTo>
                    <a:pt x="1476385" y="314838"/>
                  </a:lnTo>
                  <a:lnTo>
                    <a:pt x="1490047" y="313220"/>
                  </a:lnTo>
                  <a:lnTo>
                    <a:pt x="1494420" y="313985"/>
                  </a:lnTo>
                  <a:lnTo>
                    <a:pt x="1501924" y="317481"/>
                  </a:lnTo>
                  <a:lnTo>
                    <a:pt x="1524441" y="332925"/>
                  </a:lnTo>
                  <a:lnTo>
                    <a:pt x="1540169" y="343989"/>
                  </a:lnTo>
                  <a:lnTo>
                    <a:pt x="1562936" y="361574"/>
                  </a:lnTo>
                  <a:lnTo>
                    <a:pt x="1579670" y="376004"/>
                  </a:lnTo>
                  <a:lnTo>
                    <a:pt x="1593722" y="389032"/>
                  </a:lnTo>
                  <a:lnTo>
                    <a:pt x="1617529" y="412263"/>
                  </a:lnTo>
                  <a:lnTo>
                    <a:pt x="1634691" y="426644"/>
                  </a:lnTo>
                  <a:lnTo>
                    <a:pt x="1651248" y="439651"/>
                  </a:lnTo>
                  <a:lnTo>
                    <a:pt x="1671726" y="457138"/>
                  </a:lnTo>
                  <a:lnTo>
                    <a:pt x="1696424" y="472437"/>
                  </a:lnTo>
                  <a:lnTo>
                    <a:pt x="1702450" y="475693"/>
                  </a:lnTo>
                  <a:lnTo>
                    <a:pt x="1714436" y="479310"/>
                  </a:lnTo>
                  <a:lnTo>
                    <a:pt x="1720411" y="480274"/>
                  </a:lnTo>
                  <a:lnTo>
                    <a:pt x="1732340" y="478700"/>
                  </a:lnTo>
                  <a:lnTo>
                    <a:pt x="1738300" y="476891"/>
                  </a:lnTo>
                  <a:lnTo>
                    <a:pt x="1743265" y="473700"/>
                  </a:lnTo>
                  <a:lnTo>
                    <a:pt x="1755986" y="459730"/>
                  </a:lnTo>
                  <a:lnTo>
                    <a:pt x="1771881" y="443023"/>
                  </a:lnTo>
                  <a:lnTo>
                    <a:pt x="1818712" y="395863"/>
                  </a:lnTo>
                  <a:lnTo>
                    <a:pt x="1836549" y="382758"/>
                  </a:lnTo>
                  <a:lnTo>
                    <a:pt x="1873373" y="366348"/>
                  </a:lnTo>
                  <a:lnTo>
                    <a:pt x="1879947" y="363295"/>
                  </a:lnTo>
                  <a:lnTo>
                    <a:pt x="1885322" y="362251"/>
                  </a:lnTo>
                  <a:lnTo>
                    <a:pt x="1889897" y="362548"/>
                  </a:lnTo>
                  <a:lnTo>
                    <a:pt x="1898618" y="364530"/>
                  </a:lnTo>
                  <a:lnTo>
                    <a:pt x="1914685" y="366639"/>
                  </a:lnTo>
                  <a:lnTo>
                    <a:pt x="1926171" y="370649"/>
                  </a:lnTo>
                  <a:lnTo>
                    <a:pt x="1937891" y="378384"/>
                  </a:lnTo>
                  <a:lnTo>
                    <a:pt x="1950708" y="387443"/>
                  </a:lnTo>
                  <a:lnTo>
                    <a:pt x="1966325" y="394778"/>
                  </a:lnTo>
                  <a:lnTo>
                    <a:pt x="1972673" y="400107"/>
                  </a:lnTo>
                  <a:lnTo>
                    <a:pt x="1982371" y="413965"/>
                  </a:lnTo>
                  <a:lnTo>
                    <a:pt x="1992634" y="427401"/>
                  </a:lnTo>
                  <a:lnTo>
                    <a:pt x="2003810" y="439987"/>
                  </a:lnTo>
                  <a:lnTo>
                    <a:pt x="2015392" y="452195"/>
                  </a:lnTo>
                  <a:lnTo>
                    <a:pt x="2033069" y="470225"/>
                  </a:lnTo>
                  <a:lnTo>
                    <a:pt x="2037013" y="476202"/>
                  </a:lnTo>
                  <a:lnTo>
                    <a:pt x="2043554" y="493103"/>
                  </a:lnTo>
                  <a:lnTo>
                    <a:pt x="2052280" y="506704"/>
                  </a:lnTo>
                  <a:lnTo>
                    <a:pt x="2053788" y="507466"/>
                  </a:lnTo>
                  <a:lnTo>
                    <a:pt x="2061381" y="508791"/>
                  </a:lnTo>
                  <a:lnTo>
                    <a:pt x="2064791" y="506257"/>
                  </a:lnTo>
                  <a:lnTo>
                    <a:pt x="2083442" y="488247"/>
                  </a:lnTo>
                  <a:lnTo>
                    <a:pt x="2101960" y="472418"/>
                  </a:lnTo>
                  <a:lnTo>
                    <a:pt x="2127806" y="456026"/>
                  </a:lnTo>
                  <a:lnTo>
                    <a:pt x="2182289" y="425589"/>
                  </a:lnTo>
                  <a:lnTo>
                    <a:pt x="2203960" y="414694"/>
                  </a:lnTo>
                  <a:lnTo>
                    <a:pt x="2243942" y="399362"/>
                  </a:lnTo>
                  <a:lnTo>
                    <a:pt x="2261024" y="395775"/>
                  </a:lnTo>
                  <a:lnTo>
                    <a:pt x="2267366" y="395811"/>
                  </a:lnTo>
                  <a:lnTo>
                    <a:pt x="2272585" y="396827"/>
                  </a:lnTo>
                  <a:lnTo>
                    <a:pt x="2277057" y="398497"/>
                  </a:lnTo>
                  <a:lnTo>
                    <a:pt x="2281031" y="401594"/>
                  </a:lnTo>
                  <a:lnTo>
                    <a:pt x="2288092" y="410327"/>
                  </a:lnTo>
                  <a:lnTo>
                    <a:pt x="2297644" y="426400"/>
                  </a:lnTo>
                  <a:lnTo>
                    <a:pt x="2301097" y="437889"/>
                  </a:lnTo>
                  <a:lnTo>
                    <a:pt x="2303624" y="450601"/>
                  </a:lnTo>
                  <a:lnTo>
                    <a:pt x="2308055" y="466174"/>
                  </a:lnTo>
                  <a:lnTo>
                    <a:pt x="2313331" y="480371"/>
                  </a:lnTo>
                  <a:lnTo>
                    <a:pt x="2318983" y="493295"/>
                  </a:lnTo>
                  <a:lnTo>
                    <a:pt x="2326751" y="510735"/>
                  </a:lnTo>
                  <a:lnTo>
                    <a:pt x="2328917" y="519027"/>
                  </a:lnTo>
                  <a:lnTo>
                    <a:pt x="2331478" y="521636"/>
                  </a:lnTo>
                  <a:lnTo>
                    <a:pt x="2335171" y="523374"/>
                  </a:lnTo>
                  <a:lnTo>
                    <a:pt x="2347744" y="526393"/>
                  </a:lnTo>
                  <a:lnTo>
                    <a:pt x="2352468" y="526648"/>
                  </a:lnTo>
                  <a:lnTo>
                    <a:pt x="2356108" y="524731"/>
                  </a:lnTo>
                  <a:lnTo>
                    <a:pt x="2376211" y="507397"/>
                  </a:lnTo>
                  <a:lnTo>
                    <a:pt x="2381860" y="501976"/>
                  </a:lnTo>
                  <a:lnTo>
                    <a:pt x="2390781" y="488014"/>
                  </a:lnTo>
                  <a:lnTo>
                    <a:pt x="2399046" y="471887"/>
                  </a:lnTo>
                  <a:lnTo>
                    <a:pt x="2409334" y="454798"/>
                  </a:lnTo>
                  <a:lnTo>
                    <a:pt x="2420521" y="439926"/>
                  </a:lnTo>
                  <a:lnTo>
                    <a:pt x="2431115" y="426702"/>
                  </a:lnTo>
                  <a:lnTo>
                    <a:pt x="2443650" y="409093"/>
                  </a:lnTo>
                  <a:lnTo>
                    <a:pt x="2466185" y="390493"/>
                  </a:lnTo>
                  <a:lnTo>
                    <a:pt x="2469624" y="388321"/>
                  </a:lnTo>
                  <a:lnTo>
                    <a:pt x="2476089" y="385907"/>
                  </a:lnTo>
                  <a:lnTo>
                    <a:pt x="2490049" y="384548"/>
                  </a:lnTo>
                  <a:lnTo>
                    <a:pt x="2494462" y="385350"/>
                  </a:lnTo>
                  <a:lnTo>
                    <a:pt x="2502013" y="388886"/>
                  </a:lnTo>
                  <a:lnTo>
                    <a:pt x="2511840" y="396456"/>
                  </a:lnTo>
                  <a:lnTo>
                    <a:pt x="2525777" y="414463"/>
                  </a:lnTo>
                  <a:lnTo>
                    <a:pt x="2534120" y="427622"/>
                  </a:lnTo>
                  <a:lnTo>
                    <a:pt x="2542127" y="441077"/>
                  </a:lnTo>
                  <a:lnTo>
                    <a:pt x="2552300" y="456979"/>
                  </a:lnTo>
                  <a:lnTo>
                    <a:pt x="2563437" y="471323"/>
                  </a:lnTo>
                  <a:lnTo>
                    <a:pt x="2574009" y="484313"/>
                  </a:lnTo>
                  <a:lnTo>
                    <a:pt x="2586531" y="501789"/>
                  </a:lnTo>
                  <a:lnTo>
                    <a:pt x="2596839" y="510091"/>
                  </a:lnTo>
                  <a:lnTo>
                    <a:pt x="2608036" y="514441"/>
                  </a:lnTo>
                  <a:lnTo>
                    <a:pt x="2631393" y="517234"/>
                  </a:lnTo>
                  <a:lnTo>
                    <a:pt x="2644434" y="517718"/>
                  </a:lnTo>
                  <a:lnTo>
                    <a:pt x="2647987" y="516794"/>
                  </a:lnTo>
                  <a:lnTo>
                    <a:pt x="2654582" y="513121"/>
                  </a:lnTo>
                  <a:lnTo>
                    <a:pt x="2660819" y="505535"/>
                  </a:lnTo>
                  <a:lnTo>
                    <a:pt x="2672908" y="489236"/>
                  </a:lnTo>
                  <a:lnTo>
                    <a:pt x="2690988" y="475471"/>
                  </a:lnTo>
                  <a:lnTo>
                    <a:pt x="2698498" y="465651"/>
                  </a:lnTo>
                  <a:lnTo>
                    <a:pt x="2702880" y="462238"/>
                  </a:lnTo>
                  <a:lnTo>
                    <a:pt x="2707788" y="459963"/>
                  </a:lnTo>
                  <a:lnTo>
                    <a:pt x="2721529" y="456762"/>
                  </a:lnTo>
                  <a:lnTo>
                    <a:pt x="2751961" y="455493"/>
                  </a:lnTo>
                  <a:lnTo>
                    <a:pt x="2761315" y="458095"/>
                  </a:lnTo>
                  <a:lnTo>
                    <a:pt x="2783489" y="467849"/>
                  </a:lnTo>
                  <a:lnTo>
                    <a:pt x="2796325" y="476406"/>
                  </a:lnTo>
                  <a:lnTo>
                    <a:pt x="2803191" y="484919"/>
                  </a:lnTo>
                  <a:lnTo>
                    <a:pt x="2806412" y="489966"/>
                  </a:lnTo>
                  <a:lnTo>
                    <a:pt x="2815281" y="498221"/>
                  </a:lnTo>
                  <a:lnTo>
                    <a:pt x="2820424" y="501811"/>
                  </a:lnTo>
                  <a:lnTo>
                    <a:pt x="2828785" y="511092"/>
                  </a:lnTo>
                  <a:lnTo>
                    <a:pt x="2839070" y="524828"/>
                  </a:lnTo>
                  <a:lnTo>
                    <a:pt x="2884289" y="580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Annotation13"/>
            <p:cNvSpPr/>
            <p:nvPr/>
          </p:nvSpPr>
          <p:spPr>
            <a:xfrm>
              <a:off x="6091259" y="3946921"/>
              <a:ext cx="177382" cy="178440"/>
            </a:xfrm>
            <a:custGeom>
              <a:avLst/>
              <a:gdLst/>
              <a:ahLst/>
              <a:cxnLst/>
              <a:rect l="0" t="0" r="0" b="0"/>
              <a:pathLst>
                <a:path w="177382" h="178440">
                  <a:moveTo>
                    <a:pt x="34506" y="0"/>
                  </a:moveTo>
                  <a:lnTo>
                    <a:pt x="29766" y="37924"/>
                  </a:lnTo>
                  <a:lnTo>
                    <a:pt x="25393" y="55048"/>
                  </a:lnTo>
                  <a:lnTo>
                    <a:pt x="19501" y="72418"/>
                  </a:lnTo>
                  <a:lnTo>
                    <a:pt x="12596" y="89950"/>
                  </a:lnTo>
                  <a:lnTo>
                    <a:pt x="7993" y="102631"/>
                  </a:lnTo>
                  <a:lnTo>
                    <a:pt x="4925" y="112077"/>
                  </a:lnTo>
                  <a:lnTo>
                    <a:pt x="2879" y="119366"/>
                  </a:lnTo>
                  <a:lnTo>
                    <a:pt x="1515" y="125219"/>
                  </a:lnTo>
                  <a:lnTo>
                    <a:pt x="606" y="130112"/>
                  </a:lnTo>
                  <a:lnTo>
                    <a:pt x="0" y="134367"/>
                  </a:lnTo>
                  <a:lnTo>
                    <a:pt x="588" y="138195"/>
                  </a:lnTo>
                  <a:lnTo>
                    <a:pt x="1972" y="141739"/>
                  </a:lnTo>
                  <a:lnTo>
                    <a:pt x="3887" y="145095"/>
                  </a:lnTo>
                  <a:lnTo>
                    <a:pt x="6156" y="148324"/>
                  </a:lnTo>
                  <a:lnTo>
                    <a:pt x="8662" y="151468"/>
                  </a:lnTo>
                  <a:lnTo>
                    <a:pt x="11323" y="154557"/>
                  </a:lnTo>
                  <a:lnTo>
                    <a:pt x="15082" y="157609"/>
                  </a:lnTo>
                  <a:lnTo>
                    <a:pt x="19573" y="160635"/>
                  </a:lnTo>
                  <a:lnTo>
                    <a:pt x="24550" y="163645"/>
                  </a:lnTo>
                  <a:lnTo>
                    <a:pt x="29854" y="166644"/>
                  </a:lnTo>
                  <a:lnTo>
                    <a:pt x="41038" y="172621"/>
                  </a:lnTo>
                  <a:lnTo>
                    <a:pt x="46798" y="174612"/>
                  </a:lnTo>
                  <a:lnTo>
                    <a:pt x="52623" y="175940"/>
                  </a:lnTo>
                  <a:lnTo>
                    <a:pt x="58490" y="176824"/>
                  </a:lnTo>
                  <a:lnTo>
                    <a:pt x="64386" y="177415"/>
                  </a:lnTo>
                  <a:lnTo>
                    <a:pt x="70302" y="177807"/>
                  </a:lnTo>
                  <a:lnTo>
                    <a:pt x="76229" y="178070"/>
                  </a:lnTo>
                  <a:lnTo>
                    <a:pt x="90753" y="178361"/>
                  </a:lnTo>
                  <a:lnTo>
                    <a:pt x="98793" y="178439"/>
                  </a:lnTo>
                  <a:lnTo>
                    <a:pt x="106138" y="177498"/>
                  </a:lnTo>
                  <a:lnTo>
                    <a:pt x="113018" y="175880"/>
                  </a:lnTo>
                  <a:lnTo>
                    <a:pt x="119590" y="173808"/>
                  </a:lnTo>
                  <a:lnTo>
                    <a:pt x="125955" y="172427"/>
                  </a:lnTo>
                  <a:lnTo>
                    <a:pt x="132183" y="171506"/>
                  </a:lnTo>
                  <a:lnTo>
                    <a:pt x="138320" y="170892"/>
                  </a:lnTo>
                  <a:lnTo>
                    <a:pt x="144394" y="170483"/>
                  </a:lnTo>
                  <a:lnTo>
                    <a:pt x="150430" y="170210"/>
                  </a:lnTo>
                  <a:lnTo>
                    <a:pt x="156437" y="170028"/>
                  </a:lnTo>
                  <a:lnTo>
                    <a:pt x="161434" y="168915"/>
                  </a:lnTo>
                  <a:lnTo>
                    <a:pt x="165758" y="167180"/>
                  </a:lnTo>
                  <a:lnTo>
                    <a:pt x="177381" y="1607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InkAnnotation14"/>
            <p:cNvSpPr/>
            <p:nvPr/>
          </p:nvSpPr>
          <p:spPr>
            <a:xfrm>
              <a:off x="6179343" y="4045148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8930" y="0"/>
                  </a:moveTo>
                  <a:lnTo>
                    <a:pt x="2792" y="63353"/>
                  </a:lnTo>
                  <a:lnTo>
                    <a:pt x="1241" y="86365"/>
                  </a:lnTo>
                  <a:lnTo>
                    <a:pt x="551" y="103208"/>
                  </a:lnTo>
                  <a:lnTo>
                    <a:pt x="109" y="125448"/>
                  </a:lnTo>
                  <a:lnTo>
                    <a:pt x="0" y="1607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InkAnnotation15"/>
            <p:cNvSpPr/>
            <p:nvPr/>
          </p:nvSpPr>
          <p:spPr>
            <a:xfrm>
              <a:off x="6295550" y="3964986"/>
              <a:ext cx="132540" cy="213825"/>
            </a:xfrm>
            <a:custGeom>
              <a:avLst/>
              <a:gdLst/>
              <a:ahLst/>
              <a:cxnLst/>
              <a:rect l="0" t="0" r="0" b="0"/>
              <a:pathLst>
                <a:path w="132540" h="213825">
                  <a:moveTo>
                    <a:pt x="26668" y="124810"/>
                  </a:moveTo>
                  <a:lnTo>
                    <a:pt x="21928" y="148513"/>
                  </a:lnTo>
                  <a:lnTo>
                    <a:pt x="19539" y="157479"/>
                  </a:lnTo>
                  <a:lnTo>
                    <a:pt x="16955" y="165441"/>
                  </a:lnTo>
                  <a:lnTo>
                    <a:pt x="14239" y="172734"/>
                  </a:lnTo>
                  <a:lnTo>
                    <a:pt x="12430" y="178587"/>
                  </a:lnTo>
                  <a:lnTo>
                    <a:pt x="11223" y="183482"/>
                  </a:lnTo>
                  <a:lnTo>
                    <a:pt x="10418" y="187737"/>
                  </a:lnTo>
                  <a:lnTo>
                    <a:pt x="8889" y="192559"/>
                  </a:lnTo>
                  <a:lnTo>
                    <a:pt x="6878" y="197757"/>
                  </a:lnTo>
                  <a:lnTo>
                    <a:pt x="0" y="213824"/>
                  </a:lnTo>
                  <a:lnTo>
                    <a:pt x="2579" y="211335"/>
                  </a:lnTo>
                  <a:lnTo>
                    <a:pt x="4655" y="209283"/>
                  </a:lnTo>
                  <a:lnTo>
                    <a:pt x="6040" y="205930"/>
                  </a:lnTo>
                  <a:lnTo>
                    <a:pt x="6963" y="201711"/>
                  </a:lnTo>
                  <a:lnTo>
                    <a:pt x="7578" y="196913"/>
                  </a:lnTo>
                  <a:lnTo>
                    <a:pt x="7988" y="191730"/>
                  </a:lnTo>
                  <a:lnTo>
                    <a:pt x="8262" y="186291"/>
                  </a:lnTo>
                  <a:lnTo>
                    <a:pt x="8565" y="174955"/>
                  </a:lnTo>
                  <a:lnTo>
                    <a:pt x="8701" y="163303"/>
                  </a:lnTo>
                  <a:lnTo>
                    <a:pt x="9729" y="156425"/>
                  </a:lnTo>
                  <a:lnTo>
                    <a:pt x="11407" y="148864"/>
                  </a:lnTo>
                  <a:lnTo>
                    <a:pt x="13517" y="140846"/>
                  </a:lnTo>
                  <a:lnTo>
                    <a:pt x="14924" y="132524"/>
                  </a:lnTo>
                  <a:lnTo>
                    <a:pt x="15862" y="124000"/>
                  </a:lnTo>
                  <a:lnTo>
                    <a:pt x="16488" y="115340"/>
                  </a:lnTo>
                  <a:lnTo>
                    <a:pt x="17897" y="106591"/>
                  </a:lnTo>
                  <a:lnTo>
                    <a:pt x="19829" y="97781"/>
                  </a:lnTo>
                  <a:lnTo>
                    <a:pt x="22108" y="88932"/>
                  </a:lnTo>
                  <a:lnTo>
                    <a:pt x="25612" y="80055"/>
                  </a:lnTo>
                  <a:lnTo>
                    <a:pt x="29933" y="71161"/>
                  </a:lnTo>
                  <a:lnTo>
                    <a:pt x="39034" y="54333"/>
                  </a:lnTo>
                  <a:lnTo>
                    <a:pt x="46385" y="40240"/>
                  </a:lnTo>
                  <a:lnTo>
                    <a:pt x="50727" y="33704"/>
                  </a:lnTo>
                  <a:lnTo>
                    <a:pt x="55605" y="27362"/>
                  </a:lnTo>
                  <a:lnTo>
                    <a:pt x="60843" y="21149"/>
                  </a:lnTo>
                  <a:lnTo>
                    <a:pt x="65326" y="16015"/>
                  </a:lnTo>
                  <a:lnTo>
                    <a:pt x="72953" y="7665"/>
                  </a:lnTo>
                  <a:lnTo>
                    <a:pt x="76376" y="5042"/>
                  </a:lnTo>
                  <a:lnTo>
                    <a:pt x="79651" y="3293"/>
                  </a:lnTo>
                  <a:lnTo>
                    <a:pt x="82826" y="2127"/>
                  </a:lnTo>
                  <a:lnTo>
                    <a:pt x="86927" y="1350"/>
                  </a:lnTo>
                  <a:lnTo>
                    <a:pt x="91646" y="832"/>
                  </a:lnTo>
                  <a:lnTo>
                    <a:pt x="103995" y="0"/>
                  </a:lnTo>
                  <a:lnTo>
                    <a:pt x="106000" y="1916"/>
                  </a:lnTo>
                  <a:lnTo>
                    <a:pt x="108330" y="5177"/>
                  </a:lnTo>
                  <a:lnTo>
                    <a:pt x="110875" y="9336"/>
                  </a:lnTo>
                  <a:lnTo>
                    <a:pt x="113564" y="14093"/>
                  </a:lnTo>
                  <a:lnTo>
                    <a:pt x="119198" y="24670"/>
                  </a:lnTo>
                  <a:lnTo>
                    <a:pt x="121096" y="30269"/>
                  </a:lnTo>
                  <a:lnTo>
                    <a:pt x="122362" y="35986"/>
                  </a:lnTo>
                  <a:lnTo>
                    <a:pt x="123207" y="41782"/>
                  </a:lnTo>
                  <a:lnTo>
                    <a:pt x="123769" y="47630"/>
                  </a:lnTo>
                  <a:lnTo>
                    <a:pt x="124145" y="53513"/>
                  </a:lnTo>
                  <a:lnTo>
                    <a:pt x="124394" y="59419"/>
                  </a:lnTo>
                  <a:lnTo>
                    <a:pt x="125553" y="65341"/>
                  </a:lnTo>
                  <a:lnTo>
                    <a:pt x="127318" y="71274"/>
                  </a:lnTo>
                  <a:lnTo>
                    <a:pt x="129487" y="77213"/>
                  </a:lnTo>
                  <a:lnTo>
                    <a:pt x="130932" y="84149"/>
                  </a:lnTo>
                  <a:lnTo>
                    <a:pt x="131896" y="91750"/>
                  </a:lnTo>
                  <a:lnTo>
                    <a:pt x="132539" y="99793"/>
                  </a:lnTo>
                  <a:lnTo>
                    <a:pt x="131976" y="109125"/>
                  </a:lnTo>
                  <a:lnTo>
                    <a:pt x="130608" y="119314"/>
                  </a:lnTo>
                  <a:lnTo>
                    <a:pt x="128703" y="130076"/>
                  </a:lnTo>
                  <a:lnTo>
                    <a:pt x="127434" y="138243"/>
                  </a:lnTo>
                  <a:lnTo>
                    <a:pt x="126587" y="144679"/>
                  </a:lnTo>
                  <a:lnTo>
                    <a:pt x="126023" y="149963"/>
                  </a:lnTo>
                  <a:lnTo>
                    <a:pt x="125646" y="154477"/>
                  </a:lnTo>
                  <a:lnTo>
                    <a:pt x="125396" y="158479"/>
                  </a:lnTo>
                  <a:lnTo>
                    <a:pt x="125229" y="162139"/>
                  </a:lnTo>
                  <a:lnTo>
                    <a:pt x="124125" y="165571"/>
                  </a:lnTo>
                  <a:lnTo>
                    <a:pt x="120253" y="172030"/>
                  </a:lnTo>
                  <a:lnTo>
                    <a:pt x="117870" y="178209"/>
                  </a:lnTo>
                  <a:lnTo>
                    <a:pt x="115965" y="1873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InkAnnotation16"/>
            <p:cNvSpPr/>
            <p:nvPr/>
          </p:nvSpPr>
          <p:spPr>
            <a:xfrm>
              <a:off x="6313289" y="4089796"/>
              <a:ext cx="151805" cy="35720"/>
            </a:xfrm>
            <a:custGeom>
              <a:avLst/>
              <a:gdLst/>
              <a:ahLst/>
              <a:cxnLst/>
              <a:rect l="0" t="0" r="0" b="0"/>
              <a:pathLst>
                <a:path w="151805" h="35720">
                  <a:moveTo>
                    <a:pt x="0" y="0"/>
                  </a:moveTo>
                  <a:lnTo>
                    <a:pt x="151804" y="35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InkAnnotation17"/>
            <p:cNvSpPr/>
            <p:nvPr/>
          </p:nvSpPr>
          <p:spPr>
            <a:xfrm>
              <a:off x="6536941" y="4938117"/>
              <a:ext cx="124606" cy="196155"/>
            </a:xfrm>
            <a:custGeom>
              <a:avLst/>
              <a:gdLst/>
              <a:ahLst/>
              <a:cxnLst/>
              <a:rect l="0" t="0" r="0" b="0"/>
              <a:pathLst>
                <a:path w="124606" h="196155">
                  <a:moveTo>
                    <a:pt x="35309" y="0"/>
                  </a:moveTo>
                  <a:lnTo>
                    <a:pt x="30568" y="4740"/>
                  </a:lnTo>
                  <a:lnTo>
                    <a:pt x="29171" y="7129"/>
                  </a:lnTo>
                  <a:lnTo>
                    <a:pt x="27620" y="12428"/>
                  </a:lnTo>
                  <a:lnTo>
                    <a:pt x="26930" y="18092"/>
                  </a:lnTo>
                  <a:lnTo>
                    <a:pt x="26747" y="20990"/>
                  </a:lnTo>
                  <a:lnTo>
                    <a:pt x="26542" y="29503"/>
                  </a:lnTo>
                  <a:lnTo>
                    <a:pt x="26388" y="68620"/>
                  </a:lnTo>
                  <a:lnTo>
                    <a:pt x="25393" y="74520"/>
                  </a:lnTo>
                  <a:lnTo>
                    <a:pt x="23737" y="80438"/>
                  </a:lnTo>
                  <a:lnTo>
                    <a:pt x="16666" y="100893"/>
                  </a:lnTo>
                  <a:lnTo>
                    <a:pt x="13952" y="108934"/>
                  </a:lnTo>
                  <a:lnTo>
                    <a:pt x="12140" y="115287"/>
                  </a:lnTo>
                  <a:lnTo>
                    <a:pt x="10933" y="120514"/>
                  </a:lnTo>
                  <a:lnTo>
                    <a:pt x="10129" y="124991"/>
                  </a:lnTo>
                  <a:lnTo>
                    <a:pt x="8599" y="129960"/>
                  </a:lnTo>
                  <a:lnTo>
                    <a:pt x="6589" y="135257"/>
                  </a:lnTo>
                  <a:lnTo>
                    <a:pt x="4256" y="140773"/>
                  </a:lnTo>
                  <a:lnTo>
                    <a:pt x="2701" y="145442"/>
                  </a:lnTo>
                  <a:lnTo>
                    <a:pt x="1663" y="149548"/>
                  </a:lnTo>
                  <a:lnTo>
                    <a:pt x="973" y="153276"/>
                  </a:lnTo>
                  <a:lnTo>
                    <a:pt x="511" y="157747"/>
                  </a:lnTo>
                  <a:lnTo>
                    <a:pt x="204" y="162711"/>
                  </a:lnTo>
                  <a:lnTo>
                    <a:pt x="0" y="168005"/>
                  </a:lnTo>
                  <a:lnTo>
                    <a:pt x="5816" y="173519"/>
                  </a:lnTo>
                  <a:lnTo>
                    <a:pt x="15648" y="179179"/>
                  </a:lnTo>
                  <a:lnTo>
                    <a:pt x="28154" y="184937"/>
                  </a:lnTo>
                  <a:lnTo>
                    <a:pt x="38476" y="188776"/>
                  </a:lnTo>
                  <a:lnTo>
                    <a:pt x="47342" y="191335"/>
                  </a:lnTo>
                  <a:lnTo>
                    <a:pt x="55238" y="193041"/>
                  </a:lnTo>
                  <a:lnTo>
                    <a:pt x="62484" y="194179"/>
                  </a:lnTo>
                  <a:lnTo>
                    <a:pt x="69302" y="194937"/>
                  </a:lnTo>
                  <a:lnTo>
                    <a:pt x="75829" y="195442"/>
                  </a:lnTo>
                  <a:lnTo>
                    <a:pt x="85729" y="196004"/>
                  </a:lnTo>
                  <a:lnTo>
                    <a:pt x="89758" y="196154"/>
                  </a:lnTo>
                  <a:lnTo>
                    <a:pt x="94429" y="195261"/>
                  </a:lnTo>
                  <a:lnTo>
                    <a:pt x="99526" y="193674"/>
                  </a:lnTo>
                  <a:lnTo>
                    <a:pt x="104910" y="191624"/>
                  </a:lnTo>
                  <a:lnTo>
                    <a:pt x="109491" y="189264"/>
                  </a:lnTo>
                  <a:lnTo>
                    <a:pt x="113536" y="186700"/>
                  </a:lnTo>
                  <a:lnTo>
                    <a:pt x="124605" y="1785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Annotation18"/>
            <p:cNvSpPr/>
            <p:nvPr/>
          </p:nvSpPr>
          <p:spPr>
            <a:xfrm>
              <a:off x="6607968" y="5072062"/>
              <a:ext cx="17861" cy="151806"/>
            </a:xfrm>
            <a:custGeom>
              <a:avLst/>
              <a:gdLst/>
              <a:ahLst/>
              <a:cxnLst/>
              <a:rect l="0" t="0" r="0" b="0"/>
              <a:pathLst>
                <a:path w="17861" h="151806">
                  <a:moveTo>
                    <a:pt x="17860" y="0"/>
                  </a:moveTo>
                  <a:lnTo>
                    <a:pt x="17860" y="4740"/>
                  </a:lnTo>
                  <a:lnTo>
                    <a:pt x="16867" y="7129"/>
                  </a:lnTo>
                  <a:lnTo>
                    <a:pt x="15214" y="9714"/>
                  </a:lnTo>
                  <a:lnTo>
                    <a:pt x="13119" y="12429"/>
                  </a:lnTo>
                  <a:lnTo>
                    <a:pt x="10731" y="19200"/>
                  </a:lnTo>
                  <a:lnTo>
                    <a:pt x="8146" y="28675"/>
                  </a:lnTo>
                  <a:lnTo>
                    <a:pt x="5431" y="39953"/>
                  </a:lnTo>
                  <a:lnTo>
                    <a:pt x="3621" y="49456"/>
                  </a:lnTo>
                  <a:lnTo>
                    <a:pt x="2414" y="57775"/>
                  </a:lnTo>
                  <a:lnTo>
                    <a:pt x="1609" y="65306"/>
                  </a:lnTo>
                  <a:lnTo>
                    <a:pt x="1073" y="72310"/>
                  </a:lnTo>
                  <a:lnTo>
                    <a:pt x="715" y="78965"/>
                  </a:lnTo>
                  <a:lnTo>
                    <a:pt x="317" y="91651"/>
                  </a:lnTo>
                  <a:lnTo>
                    <a:pt x="42" y="121957"/>
                  </a:lnTo>
                  <a:lnTo>
                    <a:pt x="0" y="1518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Annotation19"/>
            <p:cNvSpPr/>
            <p:nvPr/>
          </p:nvSpPr>
          <p:spPr>
            <a:xfrm>
              <a:off x="6706230" y="5019053"/>
              <a:ext cx="151647" cy="213744"/>
            </a:xfrm>
            <a:custGeom>
              <a:avLst/>
              <a:gdLst/>
              <a:ahLst/>
              <a:cxnLst/>
              <a:rect l="0" t="0" r="0" b="0"/>
              <a:pathLst>
                <a:path w="151647" h="213744">
                  <a:moveTo>
                    <a:pt x="44613" y="44079"/>
                  </a:moveTo>
                  <a:lnTo>
                    <a:pt x="44613" y="48820"/>
                  </a:lnTo>
                  <a:lnTo>
                    <a:pt x="43621" y="52201"/>
                  </a:lnTo>
                  <a:lnTo>
                    <a:pt x="41968" y="56439"/>
                  </a:lnTo>
                  <a:lnTo>
                    <a:pt x="39872" y="61248"/>
                  </a:lnTo>
                  <a:lnTo>
                    <a:pt x="34900" y="71885"/>
                  </a:lnTo>
                  <a:lnTo>
                    <a:pt x="32184" y="77499"/>
                  </a:lnTo>
                  <a:lnTo>
                    <a:pt x="30375" y="83226"/>
                  </a:lnTo>
                  <a:lnTo>
                    <a:pt x="29168" y="89029"/>
                  </a:lnTo>
                  <a:lnTo>
                    <a:pt x="28363" y="94882"/>
                  </a:lnTo>
                  <a:lnTo>
                    <a:pt x="26834" y="101760"/>
                  </a:lnTo>
                  <a:lnTo>
                    <a:pt x="24823" y="109322"/>
                  </a:lnTo>
                  <a:lnTo>
                    <a:pt x="22490" y="117340"/>
                  </a:lnTo>
                  <a:lnTo>
                    <a:pt x="19943" y="124670"/>
                  </a:lnTo>
                  <a:lnTo>
                    <a:pt x="17252" y="131541"/>
                  </a:lnTo>
                  <a:lnTo>
                    <a:pt x="14466" y="138106"/>
                  </a:lnTo>
                  <a:lnTo>
                    <a:pt x="12608" y="144467"/>
                  </a:lnTo>
                  <a:lnTo>
                    <a:pt x="11371" y="150691"/>
                  </a:lnTo>
                  <a:lnTo>
                    <a:pt x="10546" y="156826"/>
                  </a:lnTo>
                  <a:lnTo>
                    <a:pt x="9002" y="161908"/>
                  </a:lnTo>
                  <a:lnTo>
                    <a:pt x="6982" y="166288"/>
                  </a:lnTo>
                  <a:lnTo>
                    <a:pt x="376" y="177338"/>
                  </a:lnTo>
                  <a:lnTo>
                    <a:pt x="147" y="172428"/>
                  </a:lnTo>
                  <a:lnTo>
                    <a:pt x="0" y="153106"/>
                  </a:lnTo>
                  <a:lnTo>
                    <a:pt x="981" y="147521"/>
                  </a:lnTo>
                  <a:lnTo>
                    <a:pt x="2626" y="141815"/>
                  </a:lnTo>
                  <a:lnTo>
                    <a:pt x="7102" y="129189"/>
                  </a:lnTo>
                  <a:lnTo>
                    <a:pt x="20957" y="88177"/>
                  </a:lnTo>
                  <a:lnTo>
                    <a:pt x="23880" y="80422"/>
                  </a:lnTo>
                  <a:lnTo>
                    <a:pt x="26823" y="73269"/>
                  </a:lnTo>
                  <a:lnTo>
                    <a:pt x="29776" y="66516"/>
                  </a:lnTo>
                  <a:lnTo>
                    <a:pt x="33730" y="60030"/>
                  </a:lnTo>
                  <a:lnTo>
                    <a:pt x="38349" y="53720"/>
                  </a:lnTo>
                  <a:lnTo>
                    <a:pt x="43414" y="47530"/>
                  </a:lnTo>
                  <a:lnTo>
                    <a:pt x="47782" y="41419"/>
                  </a:lnTo>
                  <a:lnTo>
                    <a:pt x="51687" y="35360"/>
                  </a:lnTo>
                  <a:lnTo>
                    <a:pt x="55282" y="29337"/>
                  </a:lnTo>
                  <a:lnTo>
                    <a:pt x="59663" y="24329"/>
                  </a:lnTo>
                  <a:lnTo>
                    <a:pt x="64569" y="19998"/>
                  </a:lnTo>
                  <a:lnTo>
                    <a:pt x="69823" y="16119"/>
                  </a:lnTo>
                  <a:lnTo>
                    <a:pt x="75311" y="12541"/>
                  </a:lnTo>
                  <a:lnTo>
                    <a:pt x="80954" y="9163"/>
                  </a:lnTo>
                  <a:lnTo>
                    <a:pt x="86699" y="5919"/>
                  </a:lnTo>
                  <a:lnTo>
                    <a:pt x="91522" y="3756"/>
                  </a:lnTo>
                  <a:lnTo>
                    <a:pt x="95730" y="2315"/>
                  </a:lnTo>
                  <a:lnTo>
                    <a:pt x="99526" y="1353"/>
                  </a:lnTo>
                  <a:lnTo>
                    <a:pt x="104043" y="712"/>
                  </a:lnTo>
                  <a:lnTo>
                    <a:pt x="109038" y="285"/>
                  </a:lnTo>
                  <a:lnTo>
                    <a:pt x="114352" y="0"/>
                  </a:lnTo>
                  <a:lnTo>
                    <a:pt x="118888" y="802"/>
                  </a:lnTo>
                  <a:lnTo>
                    <a:pt x="122903" y="2330"/>
                  </a:lnTo>
                  <a:lnTo>
                    <a:pt x="126572" y="4340"/>
                  </a:lnTo>
                  <a:lnTo>
                    <a:pt x="130010" y="6673"/>
                  </a:lnTo>
                  <a:lnTo>
                    <a:pt x="133295" y="9219"/>
                  </a:lnTo>
                  <a:lnTo>
                    <a:pt x="136477" y="11910"/>
                  </a:lnTo>
                  <a:lnTo>
                    <a:pt x="138597" y="15688"/>
                  </a:lnTo>
                  <a:lnTo>
                    <a:pt x="140012" y="20190"/>
                  </a:lnTo>
                  <a:lnTo>
                    <a:pt x="140955" y="25177"/>
                  </a:lnTo>
                  <a:lnTo>
                    <a:pt x="142575" y="30486"/>
                  </a:lnTo>
                  <a:lnTo>
                    <a:pt x="144647" y="36009"/>
                  </a:lnTo>
                  <a:lnTo>
                    <a:pt x="147022" y="41676"/>
                  </a:lnTo>
                  <a:lnTo>
                    <a:pt x="148605" y="56367"/>
                  </a:lnTo>
                  <a:lnTo>
                    <a:pt x="149660" y="77076"/>
                  </a:lnTo>
                  <a:lnTo>
                    <a:pt x="151353" y="150808"/>
                  </a:lnTo>
                  <a:lnTo>
                    <a:pt x="151646" y="174701"/>
                  </a:lnTo>
                  <a:lnTo>
                    <a:pt x="150695" y="179777"/>
                  </a:lnTo>
                  <a:lnTo>
                    <a:pt x="149069" y="184154"/>
                  </a:lnTo>
                  <a:lnTo>
                    <a:pt x="146993" y="188064"/>
                  </a:lnTo>
                  <a:lnTo>
                    <a:pt x="145609" y="191663"/>
                  </a:lnTo>
                  <a:lnTo>
                    <a:pt x="144070" y="198307"/>
                  </a:lnTo>
                  <a:lnTo>
                    <a:pt x="143387" y="204568"/>
                  </a:lnTo>
                  <a:lnTo>
                    <a:pt x="142840" y="2137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Annotation20"/>
            <p:cNvSpPr/>
            <p:nvPr/>
          </p:nvSpPr>
          <p:spPr>
            <a:xfrm>
              <a:off x="6741914" y="5089921"/>
              <a:ext cx="116087" cy="35720"/>
            </a:xfrm>
            <a:custGeom>
              <a:avLst/>
              <a:gdLst/>
              <a:ahLst/>
              <a:cxnLst/>
              <a:rect l="0" t="0" r="0" b="0"/>
              <a:pathLst>
                <a:path w="116087" h="35720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7129" y="9095"/>
                  </a:lnTo>
                  <a:lnTo>
                    <a:pt x="9713" y="11025"/>
                  </a:lnTo>
                  <a:lnTo>
                    <a:pt x="12427" y="13303"/>
                  </a:lnTo>
                  <a:lnTo>
                    <a:pt x="16223" y="14822"/>
                  </a:lnTo>
                  <a:lnTo>
                    <a:pt x="20738" y="15834"/>
                  </a:lnTo>
                  <a:lnTo>
                    <a:pt x="25731" y="16510"/>
                  </a:lnTo>
                  <a:lnTo>
                    <a:pt x="31044" y="17952"/>
                  </a:lnTo>
                  <a:lnTo>
                    <a:pt x="36571" y="19905"/>
                  </a:lnTo>
                  <a:lnTo>
                    <a:pt x="42240" y="22200"/>
                  </a:lnTo>
                  <a:lnTo>
                    <a:pt x="48004" y="23730"/>
                  </a:lnTo>
                  <a:lnTo>
                    <a:pt x="53830" y="24750"/>
                  </a:lnTo>
                  <a:lnTo>
                    <a:pt x="59699" y="25429"/>
                  </a:lnTo>
                  <a:lnTo>
                    <a:pt x="65596" y="25883"/>
                  </a:lnTo>
                  <a:lnTo>
                    <a:pt x="71512" y="26185"/>
                  </a:lnTo>
                  <a:lnTo>
                    <a:pt x="77440" y="26386"/>
                  </a:lnTo>
                  <a:lnTo>
                    <a:pt x="82384" y="27513"/>
                  </a:lnTo>
                  <a:lnTo>
                    <a:pt x="86673" y="29256"/>
                  </a:lnTo>
                  <a:lnTo>
                    <a:pt x="90524" y="31411"/>
                  </a:lnTo>
                  <a:lnTo>
                    <a:pt x="95076" y="32846"/>
                  </a:lnTo>
                  <a:lnTo>
                    <a:pt x="100095" y="33805"/>
                  </a:lnTo>
                  <a:lnTo>
                    <a:pt x="116086" y="35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Annotation21"/>
            <p:cNvSpPr/>
            <p:nvPr/>
          </p:nvSpPr>
          <p:spPr>
            <a:xfrm>
              <a:off x="7911872" y="3358941"/>
              <a:ext cx="584859" cy="480655"/>
            </a:xfrm>
            <a:custGeom>
              <a:avLst/>
              <a:gdLst/>
              <a:ahLst/>
              <a:cxnLst/>
              <a:rect l="0" t="0" r="0" b="0"/>
              <a:pathLst>
                <a:path w="584859" h="480655">
                  <a:moveTo>
                    <a:pt x="446315" y="43269"/>
                  </a:moveTo>
                  <a:lnTo>
                    <a:pt x="429146" y="26100"/>
                  </a:lnTo>
                  <a:lnTo>
                    <a:pt x="424947" y="23886"/>
                  </a:lnTo>
                  <a:lnTo>
                    <a:pt x="421156" y="23402"/>
                  </a:lnTo>
                  <a:lnTo>
                    <a:pt x="417636" y="24071"/>
                  </a:lnTo>
                  <a:lnTo>
                    <a:pt x="408434" y="22169"/>
                  </a:lnTo>
                  <a:lnTo>
                    <a:pt x="392097" y="15520"/>
                  </a:lnTo>
                  <a:lnTo>
                    <a:pt x="380547" y="11093"/>
                  </a:lnTo>
                  <a:lnTo>
                    <a:pt x="360903" y="7608"/>
                  </a:lnTo>
                  <a:lnTo>
                    <a:pt x="341547" y="3277"/>
                  </a:lnTo>
                  <a:lnTo>
                    <a:pt x="331821" y="1725"/>
                  </a:lnTo>
                  <a:lnTo>
                    <a:pt x="322361" y="690"/>
                  </a:lnTo>
                  <a:lnTo>
                    <a:pt x="313077" y="0"/>
                  </a:lnTo>
                  <a:lnTo>
                    <a:pt x="294825" y="1880"/>
                  </a:lnTo>
                  <a:lnTo>
                    <a:pt x="285791" y="3770"/>
                  </a:lnTo>
                  <a:lnTo>
                    <a:pt x="275799" y="5030"/>
                  </a:lnTo>
                  <a:lnTo>
                    <a:pt x="265169" y="5871"/>
                  </a:lnTo>
                  <a:lnTo>
                    <a:pt x="254114" y="6431"/>
                  </a:lnTo>
                  <a:lnTo>
                    <a:pt x="242775" y="7796"/>
                  </a:lnTo>
                  <a:lnTo>
                    <a:pt x="231247" y="9699"/>
                  </a:lnTo>
                  <a:lnTo>
                    <a:pt x="219592" y="11959"/>
                  </a:lnTo>
                  <a:lnTo>
                    <a:pt x="207854" y="15451"/>
                  </a:lnTo>
                  <a:lnTo>
                    <a:pt x="196060" y="19763"/>
                  </a:lnTo>
                  <a:lnTo>
                    <a:pt x="184229" y="24622"/>
                  </a:lnTo>
                  <a:lnTo>
                    <a:pt x="173364" y="28853"/>
                  </a:lnTo>
                  <a:lnTo>
                    <a:pt x="153356" y="36201"/>
                  </a:lnTo>
                  <a:lnTo>
                    <a:pt x="142860" y="40541"/>
                  </a:lnTo>
                  <a:lnTo>
                    <a:pt x="131895" y="45420"/>
                  </a:lnTo>
                  <a:lnTo>
                    <a:pt x="120616" y="50656"/>
                  </a:lnTo>
                  <a:lnTo>
                    <a:pt x="110120" y="57124"/>
                  </a:lnTo>
                  <a:lnTo>
                    <a:pt x="100145" y="64412"/>
                  </a:lnTo>
                  <a:lnTo>
                    <a:pt x="90520" y="72247"/>
                  </a:lnTo>
                  <a:lnTo>
                    <a:pt x="74533" y="86245"/>
                  </a:lnTo>
                  <a:lnTo>
                    <a:pt x="60813" y="100073"/>
                  </a:lnTo>
                  <a:lnTo>
                    <a:pt x="54377" y="107927"/>
                  </a:lnTo>
                  <a:lnTo>
                    <a:pt x="48101" y="116141"/>
                  </a:lnTo>
                  <a:lnTo>
                    <a:pt x="41933" y="124592"/>
                  </a:lnTo>
                  <a:lnTo>
                    <a:pt x="29788" y="141921"/>
                  </a:lnTo>
                  <a:lnTo>
                    <a:pt x="24763" y="150709"/>
                  </a:lnTo>
                  <a:lnTo>
                    <a:pt x="20421" y="159544"/>
                  </a:lnTo>
                  <a:lnTo>
                    <a:pt x="16534" y="168411"/>
                  </a:lnTo>
                  <a:lnTo>
                    <a:pt x="12951" y="177299"/>
                  </a:lnTo>
                  <a:lnTo>
                    <a:pt x="6323" y="195112"/>
                  </a:lnTo>
                  <a:lnTo>
                    <a:pt x="4159" y="204029"/>
                  </a:lnTo>
                  <a:lnTo>
                    <a:pt x="2717" y="212950"/>
                  </a:lnTo>
                  <a:lnTo>
                    <a:pt x="1755" y="221874"/>
                  </a:lnTo>
                  <a:lnTo>
                    <a:pt x="1113" y="231793"/>
                  </a:lnTo>
                  <a:lnTo>
                    <a:pt x="686" y="242373"/>
                  </a:lnTo>
                  <a:lnTo>
                    <a:pt x="84" y="273581"/>
                  </a:lnTo>
                  <a:lnTo>
                    <a:pt x="0" y="283131"/>
                  </a:lnTo>
                  <a:lnTo>
                    <a:pt x="935" y="292474"/>
                  </a:lnTo>
                  <a:lnTo>
                    <a:pt x="2551" y="301679"/>
                  </a:lnTo>
                  <a:lnTo>
                    <a:pt x="4621" y="310793"/>
                  </a:lnTo>
                  <a:lnTo>
                    <a:pt x="7985" y="319845"/>
                  </a:lnTo>
                  <a:lnTo>
                    <a:pt x="12213" y="328856"/>
                  </a:lnTo>
                  <a:lnTo>
                    <a:pt x="17015" y="337841"/>
                  </a:lnTo>
                  <a:lnTo>
                    <a:pt x="25177" y="348791"/>
                  </a:lnTo>
                  <a:lnTo>
                    <a:pt x="35580" y="361052"/>
                  </a:lnTo>
                  <a:lnTo>
                    <a:pt x="58384" y="385920"/>
                  </a:lnTo>
                  <a:lnTo>
                    <a:pt x="78441" y="406894"/>
                  </a:lnTo>
                  <a:lnTo>
                    <a:pt x="88948" y="415663"/>
                  </a:lnTo>
                  <a:lnTo>
                    <a:pt x="99921" y="423493"/>
                  </a:lnTo>
                  <a:lnTo>
                    <a:pt x="141310" y="450317"/>
                  </a:lnTo>
                  <a:lnTo>
                    <a:pt x="151697" y="455525"/>
                  </a:lnTo>
                  <a:lnTo>
                    <a:pt x="162590" y="459989"/>
                  </a:lnTo>
                  <a:lnTo>
                    <a:pt x="173822" y="463958"/>
                  </a:lnTo>
                  <a:lnTo>
                    <a:pt x="185278" y="467596"/>
                  </a:lnTo>
                  <a:lnTo>
                    <a:pt x="208591" y="474283"/>
                  </a:lnTo>
                  <a:lnTo>
                    <a:pt x="220364" y="476464"/>
                  </a:lnTo>
                  <a:lnTo>
                    <a:pt x="232182" y="477917"/>
                  </a:lnTo>
                  <a:lnTo>
                    <a:pt x="244028" y="478886"/>
                  </a:lnTo>
                  <a:lnTo>
                    <a:pt x="255895" y="479532"/>
                  </a:lnTo>
                  <a:lnTo>
                    <a:pt x="279664" y="480250"/>
                  </a:lnTo>
                  <a:lnTo>
                    <a:pt x="315356" y="480654"/>
                  </a:lnTo>
                  <a:lnTo>
                    <a:pt x="327259" y="479718"/>
                  </a:lnTo>
                  <a:lnTo>
                    <a:pt x="339164" y="478103"/>
                  </a:lnTo>
                  <a:lnTo>
                    <a:pt x="351068" y="476034"/>
                  </a:lnTo>
                  <a:lnTo>
                    <a:pt x="362974" y="473662"/>
                  </a:lnTo>
                  <a:lnTo>
                    <a:pt x="386785" y="468381"/>
                  </a:lnTo>
                  <a:lnTo>
                    <a:pt x="398691" y="464591"/>
                  </a:lnTo>
                  <a:lnTo>
                    <a:pt x="410597" y="460080"/>
                  </a:lnTo>
                  <a:lnTo>
                    <a:pt x="422504" y="455088"/>
                  </a:lnTo>
                  <a:lnTo>
                    <a:pt x="433417" y="449776"/>
                  </a:lnTo>
                  <a:lnTo>
                    <a:pt x="443669" y="444251"/>
                  </a:lnTo>
                  <a:lnTo>
                    <a:pt x="453481" y="438583"/>
                  </a:lnTo>
                  <a:lnTo>
                    <a:pt x="462998" y="432820"/>
                  </a:lnTo>
                  <a:lnTo>
                    <a:pt x="481511" y="421124"/>
                  </a:lnTo>
                  <a:lnTo>
                    <a:pt x="493592" y="409274"/>
                  </a:lnTo>
                  <a:lnTo>
                    <a:pt x="507598" y="393436"/>
                  </a:lnTo>
                  <a:lnTo>
                    <a:pt x="522889" y="374941"/>
                  </a:lnTo>
                  <a:lnTo>
                    <a:pt x="535068" y="358642"/>
                  </a:lnTo>
                  <a:lnTo>
                    <a:pt x="545171" y="343807"/>
                  </a:lnTo>
                  <a:lnTo>
                    <a:pt x="553891" y="329948"/>
                  </a:lnTo>
                  <a:lnTo>
                    <a:pt x="560697" y="317732"/>
                  </a:lnTo>
                  <a:lnTo>
                    <a:pt x="566226" y="306612"/>
                  </a:lnTo>
                  <a:lnTo>
                    <a:pt x="570904" y="296221"/>
                  </a:lnTo>
                  <a:lnTo>
                    <a:pt x="574023" y="286318"/>
                  </a:lnTo>
                  <a:lnTo>
                    <a:pt x="576102" y="276740"/>
                  </a:lnTo>
                  <a:lnTo>
                    <a:pt x="577488" y="267377"/>
                  </a:lnTo>
                  <a:lnTo>
                    <a:pt x="579404" y="257167"/>
                  </a:lnTo>
                  <a:lnTo>
                    <a:pt x="584180" y="235238"/>
                  </a:lnTo>
                  <a:lnTo>
                    <a:pt x="584858" y="224827"/>
                  </a:lnTo>
                  <a:lnTo>
                    <a:pt x="584318" y="214909"/>
                  </a:lnTo>
                  <a:lnTo>
                    <a:pt x="582965" y="205321"/>
                  </a:lnTo>
                  <a:lnTo>
                    <a:pt x="582063" y="194960"/>
                  </a:lnTo>
                  <a:lnTo>
                    <a:pt x="581463" y="184084"/>
                  </a:lnTo>
                  <a:lnTo>
                    <a:pt x="581063" y="172865"/>
                  </a:lnTo>
                  <a:lnTo>
                    <a:pt x="579802" y="162408"/>
                  </a:lnTo>
                  <a:lnTo>
                    <a:pt x="577971" y="152461"/>
                  </a:lnTo>
                  <a:lnTo>
                    <a:pt x="575757" y="142853"/>
                  </a:lnTo>
                  <a:lnTo>
                    <a:pt x="572298" y="134463"/>
                  </a:lnTo>
                  <a:lnTo>
                    <a:pt x="558939" y="112182"/>
                  </a:lnTo>
                  <a:lnTo>
                    <a:pt x="555132" y="104094"/>
                  </a:lnTo>
                  <a:lnTo>
                    <a:pt x="551602" y="95725"/>
                  </a:lnTo>
                  <a:lnTo>
                    <a:pt x="539742" y="81136"/>
                  </a:lnTo>
                  <a:lnTo>
                    <a:pt x="525541" y="69029"/>
                  </a:lnTo>
                  <a:lnTo>
                    <a:pt x="512616" y="60340"/>
                  </a:lnTo>
                  <a:lnTo>
                    <a:pt x="497610" y="53172"/>
                  </a:lnTo>
                  <a:lnTo>
                    <a:pt x="481020" y="46679"/>
                  </a:lnTo>
                  <a:lnTo>
                    <a:pt x="463723" y="40485"/>
                  </a:lnTo>
                  <a:lnTo>
                    <a:pt x="446115" y="37071"/>
                  </a:lnTo>
                  <a:lnTo>
                    <a:pt x="429359" y="35554"/>
                  </a:lnTo>
                  <a:lnTo>
                    <a:pt x="415298" y="34879"/>
                  </a:lnTo>
                  <a:lnTo>
                    <a:pt x="402433" y="34580"/>
                  </a:lnTo>
                  <a:lnTo>
                    <a:pt x="383807" y="34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Annotation22"/>
            <p:cNvSpPr/>
            <p:nvPr/>
          </p:nvSpPr>
          <p:spPr>
            <a:xfrm>
              <a:off x="8152804" y="3491924"/>
              <a:ext cx="138814" cy="240686"/>
            </a:xfrm>
            <a:custGeom>
              <a:avLst/>
              <a:gdLst/>
              <a:ahLst/>
              <a:cxnLst/>
              <a:rect l="0" t="0" r="0" b="0"/>
              <a:pathLst>
                <a:path w="138814" h="240686">
                  <a:moveTo>
                    <a:pt x="0" y="142458"/>
                  </a:moveTo>
                  <a:lnTo>
                    <a:pt x="5145" y="142458"/>
                  </a:lnTo>
                  <a:lnTo>
                    <a:pt x="77" y="142458"/>
                  </a:lnTo>
                  <a:lnTo>
                    <a:pt x="10" y="149526"/>
                  </a:lnTo>
                  <a:lnTo>
                    <a:pt x="0" y="178132"/>
                  </a:lnTo>
                  <a:lnTo>
                    <a:pt x="0" y="157185"/>
                  </a:lnTo>
                  <a:lnTo>
                    <a:pt x="992" y="153268"/>
                  </a:lnTo>
                  <a:lnTo>
                    <a:pt x="2646" y="148673"/>
                  </a:lnTo>
                  <a:lnTo>
                    <a:pt x="4740" y="143625"/>
                  </a:lnTo>
                  <a:lnTo>
                    <a:pt x="6137" y="138275"/>
                  </a:lnTo>
                  <a:lnTo>
                    <a:pt x="7068" y="132724"/>
                  </a:lnTo>
                  <a:lnTo>
                    <a:pt x="7689" y="127039"/>
                  </a:lnTo>
                  <a:lnTo>
                    <a:pt x="8102" y="121265"/>
                  </a:lnTo>
                  <a:lnTo>
                    <a:pt x="8378" y="115431"/>
                  </a:lnTo>
                  <a:lnTo>
                    <a:pt x="8562" y="109557"/>
                  </a:lnTo>
                  <a:lnTo>
                    <a:pt x="9677" y="102665"/>
                  </a:lnTo>
                  <a:lnTo>
                    <a:pt x="11413" y="95093"/>
                  </a:lnTo>
                  <a:lnTo>
                    <a:pt x="13561" y="87069"/>
                  </a:lnTo>
                  <a:lnTo>
                    <a:pt x="14994" y="79735"/>
                  </a:lnTo>
                  <a:lnTo>
                    <a:pt x="15949" y="72862"/>
                  </a:lnTo>
                  <a:lnTo>
                    <a:pt x="16586" y="66295"/>
                  </a:lnTo>
                  <a:lnTo>
                    <a:pt x="18002" y="60925"/>
                  </a:lnTo>
                  <a:lnTo>
                    <a:pt x="19940" y="56353"/>
                  </a:lnTo>
                  <a:lnTo>
                    <a:pt x="22223" y="52313"/>
                  </a:lnTo>
                  <a:lnTo>
                    <a:pt x="23745" y="47634"/>
                  </a:lnTo>
                  <a:lnTo>
                    <a:pt x="24760" y="42531"/>
                  </a:lnTo>
                  <a:lnTo>
                    <a:pt x="25437" y="37145"/>
                  </a:lnTo>
                  <a:lnTo>
                    <a:pt x="26880" y="32562"/>
                  </a:lnTo>
                  <a:lnTo>
                    <a:pt x="28834" y="28514"/>
                  </a:lnTo>
                  <a:lnTo>
                    <a:pt x="31129" y="24824"/>
                  </a:lnTo>
                  <a:lnTo>
                    <a:pt x="33652" y="21371"/>
                  </a:lnTo>
                  <a:lnTo>
                    <a:pt x="36325" y="18077"/>
                  </a:lnTo>
                  <a:lnTo>
                    <a:pt x="43005" y="10402"/>
                  </a:lnTo>
                  <a:lnTo>
                    <a:pt x="45537" y="8780"/>
                  </a:lnTo>
                  <a:lnTo>
                    <a:pt x="49210" y="6707"/>
                  </a:lnTo>
                  <a:lnTo>
                    <a:pt x="53642" y="4332"/>
                  </a:lnTo>
                  <a:lnTo>
                    <a:pt x="57590" y="2749"/>
                  </a:lnTo>
                  <a:lnTo>
                    <a:pt x="61213" y="1694"/>
                  </a:lnTo>
                  <a:lnTo>
                    <a:pt x="64622" y="990"/>
                  </a:lnTo>
                  <a:lnTo>
                    <a:pt x="67886" y="522"/>
                  </a:lnTo>
                  <a:lnTo>
                    <a:pt x="71054" y="208"/>
                  </a:lnTo>
                  <a:lnTo>
                    <a:pt x="74158" y="0"/>
                  </a:lnTo>
                  <a:lnTo>
                    <a:pt x="78212" y="853"/>
                  </a:lnTo>
                  <a:lnTo>
                    <a:pt x="82899" y="2415"/>
                  </a:lnTo>
                  <a:lnTo>
                    <a:pt x="88008" y="4447"/>
                  </a:lnTo>
                  <a:lnTo>
                    <a:pt x="92407" y="6795"/>
                  </a:lnTo>
                  <a:lnTo>
                    <a:pt x="96331" y="9352"/>
                  </a:lnTo>
                  <a:lnTo>
                    <a:pt x="99939" y="12049"/>
                  </a:lnTo>
                  <a:lnTo>
                    <a:pt x="103337" y="14839"/>
                  </a:lnTo>
                  <a:lnTo>
                    <a:pt x="106594" y="17691"/>
                  </a:lnTo>
                  <a:lnTo>
                    <a:pt x="109759" y="20585"/>
                  </a:lnTo>
                  <a:lnTo>
                    <a:pt x="112859" y="24498"/>
                  </a:lnTo>
                  <a:lnTo>
                    <a:pt x="115919" y="29092"/>
                  </a:lnTo>
                  <a:lnTo>
                    <a:pt x="118952" y="34138"/>
                  </a:lnTo>
                  <a:lnTo>
                    <a:pt x="120973" y="38495"/>
                  </a:lnTo>
                  <a:lnTo>
                    <a:pt x="123219" y="45982"/>
                  </a:lnTo>
                  <a:lnTo>
                    <a:pt x="124810" y="50359"/>
                  </a:lnTo>
                  <a:lnTo>
                    <a:pt x="126863" y="55262"/>
                  </a:lnTo>
                  <a:lnTo>
                    <a:pt x="129224" y="60515"/>
                  </a:lnTo>
                  <a:lnTo>
                    <a:pt x="130798" y="66001"/>
                  </a:lnTo>
                  <a:lnTo>
                    <a:pt x="131846" y="71643"/>
                  </a:lnTo>
                  <a:lnTo>
                    <a:pt x="132546" y="77389"/>
                  </a:lnTo>
                  <a:lnTo>
                    <a:pt x="134004" y="83204"/>
                  </a:lnTo>
                  <a:lnTo>
                    <a:pt x="135969" y="89065"/>
                  </a:lnTo>
                  <a:lnTo>
                    <a:pt x="138271" y="94956"/>
                  </a:lnTo>
                  <a:lnTo>
                    <a:pt x="138813" y="100869"/>
                  </a:lnTo>
                  <a:lnTo>
                    <a:pt x="138183" y="106794"/>
                  </a:lnTo>
                  <a:lnTo>
                    <a:pt x="136771" y="112729"/>
                  </a:lnTo>
                  <a:lnTo>
                    <a:pt x="135829" y="118670"/>
                  </a:lnTo>
                  <a:lnTo>
                    <a:pt x="135201" y="124615"/>
                  </a:lnTo>
                  <a:lnTo>
                    <a:pt x="134783" y="130563"/>
                  </a:lnTo>
                  <a:lnTo>
                    <a:pt x="134504" y="136512"/>
                  </a:lnTo>
                  <a:lnTo>
                    <a:pt x="134193" y="148415"/>
                  </a:lnTo>
                  <a:lnTo>
                    <a:pt x="133118" y="154367"/>
                  </a:lnTo>
                  <a:lnTo>
                    <a:pt x="131409" y="160319"/>
                  </a:lnTo>
                  <a:lnTo>
                    <a:pt x="129278" y="166272"/>
                  </a:lnTo>
                  <a:lnTo>
                    <a:pt x="127857" y="172224"/>
                  </a:lnTo>
                  <a:lnTo>
                    <a:pt x="126909" y="178177"/>
                  </a:lnTo>
                  <a:lnTo>
                    <a:pt x="126279" y="184131"/>
                  </a:lnTo>
                  <a:lnTo>
                    <a:pt x="124865" y="190083"/>
                  </a:lnTo>
                  <a:lnTo>
                    <a:pt x="122931" y="196037"/>
                  </a:lnTo>
                  <a:lnTo>
                    <a:pt x="120649" y="201990"/>
                  </a:lnTo>
                  <a:lnTo>
                    <a:pt x="119128" y="206951"/>
                  </a:lnTo>
                  <a:lnTo>
                    <a:pt x="118115" y="211250"/>
                  </a:lnTo>
                  <a:lnTo>
                    <a:pt x="116987" y="218673"/>
                  </a:lnTo>
                  <a:lnTo>
                    <a:pt x="116486" y="225279"/>
                  </a:lnTo>
                  <a:lnTo>
                    <a:pt x="117344" y="228430"/>
                  </a:lnTo>
                  <a:lnTo>
                    <a:pt x="120944" y="234577"/>
                  </a:lnTo>
                  <a:lnTo>
                    <a:pt x="125016" y="2406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InkAnnotation23"/>
            <p:cNvSpPr/>
            <p:nvPr/>
          </p:nvSpPr>
          <p:spPr>
            <a:xfrm>
              <a:off x="8152804" y="3607593"/>
              <a:ext cx="133947" cy="17861"/>
            </a:xfrm>
            <a:custGeom>
              <a:avLst/>
              <a:gdLst/>
              <a:ahLst/>
              <a:cxnLst/>
              <a:rect l="0" t="0" r="0" b="0"/>
              <a:pathLst>
                <a:path w="133947" h="17861">
                  <a:moveTo>
                    <a:pt x="0" y="0"/>
                  </a:moveTo>
                  <a:lnTo>
                    <a:pt x="0" y="7689"/>
                  </a:lnTo>
                  <a:lnTo>
                    <a:pt x="992" y="8102"/>
                  </a:lnTo>
                  <a:lnTo>
                    <a:pt x="4740" y="8563"/>
                  </a:lnTo>
                  <a:lnTo>
                    <a:pt x="7130" y="8685"/>
                  </a:lnTo>
                  <a:lnTo>
                    <a:pt x="12428" y="8821"/>
                  </a:lnTo>
                  <a:lnTo>
                    <a:pt x="42241" y="8920"/>
                  </a:lnTo>
                  <a:lnTo>
                    <a:pt x="48004" y="9916"/>
                  </a:lnTo>
                  <a:lnTo>
                    <a:pt x="53831" y="11572"/>
                  </a:lnTo>
                  <a:lnTo>
                    <a:pt x="59700" y="13668"/>
                  </a:lnTo>
                  <a:lnTo>
                    <a:pt x="65597" y="15065"/>
                  </a:lnTo>
                  <a:lnTo>
                    <a:pt x="71513" y="15997"/>
                  </a:lnTo>
                  <a:lnTo>
                    <a:pt x="77440" y="16617"/>
                  </a:lnTo>
                  <a:lnTo>
                    <a:pt x="82385" y="17032"/>
                  </a:lnTo>
                  <a:lnTo>
                    <a:pt x="86673" y="17308"/>
                  </a:lnTo>
                  <a:lnTo>
                    <a:pt x="90525" y="17491"/>
                  </a:lnTo>
                  <a:lnTo>
                    <a:pt x="100095" y="17696"/>
                  </a:lnTo>
                  <a:lnTo>
                    <a:pt x="133946" y="17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Annotation24"/>
            <p:cNvSpPr/>
            <p:nvPr/>
          </p:nvSpPr>
          <p:spPr>
            <a:xfrm>
              <a:off x="8233171" y="3072213"/>
              <a:ext cx="200241" cy="236485"/>
            </a:xfrm>
            <a:custGeom>
              <a:avLst/>
              <a:gdLst/>
              <a:ahLst/>
              <a:cxnLst/>
              <a:rect l="0" t="0" r="0" b="0"/>
              <a:pathLst>
                <a:path w="200241" h="236485">
                  <a:moveTo>
                    <a:pt x="44649" y="26388"/>
                  </a:moveTo>
                  <a:lnTo>
                    <a:pt x="44649" y="17826"/>
                  </a:lnTo>
                  <a:lnTo>
                    <a:pt x="49389" y="12827"/>
                  </a:lnTo>
                  <a:lnTo>
                    <a:pt x="52770" y="11394"/>
                  </a:lnTo>
                  <a:lnTo>
                    <a:pt x="57009" y="10439"/>
                  </a:lnTo>
                  <a:lnTo>
                    <a:pt x="61818" y="9802"/>
                  </a:lnTo>
                  <a:lnTo>
                    <a:pt x="67009" y="8386"/>
                  </a:lnTo>
                  <a:lnTo>
                    <a:pt x="72454" y="6449"/>
                  </a:lnTo>
                  <a:lnTo>
                    <a:pt x="78068" y="4166"/>
                  </a:lnTo>
                  <a:lnTo>
                    <a:pt x="83795" y="2644"/>
                  </a:lnTo>
                  <a:lnTo>
                    <a:pt x="89598" y="1629"/>
                  </a:lnTo>
                  <a:lnTo>
                    <a:pt x="95451" y="952"/>
                  </a:lnTo>
                  <a:lnTo>
                    <a:pt x="102330" y="501"/>
                  </a:lnTo>
                  <a:lnTo>
                    <a:pt x="109892" y="201"/>
                  </a:lnTo>
                  <a:lnTo>
                    <a:pt x="117909" y="0"/>
                  </a:lnTo>
                  <a:lnTo>
                    <a:pt x="125239" y="859"/>
                  </a:lnTo>
                  <a:lnTo>
                    <a:pt x="132110" y="2423"/>
                  </a:lnTo>
                  <a:lnTo>
                    <a:pt x="138675" y="4458"/>
                  </a:lnTo>
                  <a:lnTo>
                    <a:pt x="146028" y="5815"/>
                  </a:lnTo>
                  <a:lnTo>
                    <a:pt x="153906" y="6720"/>
                  </a:lnTo>
                  <a:lnTo>
                    <a:pt x="162136" y="7323"/>
                  </a:lnTo>
                  <a:lnTo>
                    <a:pt x="168614" y="8717"/>
                  </a:lnTo>
                  <a:lnTo>
                    <a:pt x="173925" y="10639"/>
                  </a:lnTo>
                  <a:lnTo>
                    <a:pt x="178458" y="12912"/>
                  </a:lnTo>
                  <a:lnTo>
                    <a:pt x="182472" y="15420"/>
                  </a:lnTo>
                  <a:lnTo>
                    <a:pt x="186140" y="18084"/>
                  </a:lnTo>
                  <a:lnTo>
                    <a:pt x="189578" y="20852"/>
                  </a:lnTo>
                  <a:lnTo>
                    <a:pt x="192861" y="23690"/>
                  </a:lnTo>
                  <a:lnTo>
                    <a:pt x="196043" y="26573"/>
                  </a:lnTo>
                  <a:lnTo>
                    <a:pt x="199156" y="29488"/>
                  </a:lnTo>
                  <a:lnTo>
                    <a:pt x="200240" y="33416"/>
                  </a:lnTo>
                  <a:lnTo>
                    <a:pt x="199970" y="38019"/>
                  </a:lnTo>
                  <a:lnTo>
                    <a:pt x="198798" y="43071"/>
                  </a:lnTo>
                  <a:lnTo>
                    <a:pt x="197024" y="47432"/>
                  </a:lnTo>
                  <a:lnTo>
                    <a:pt x="194849" y="51332"/>
                  </a:lnTo>
                  <a:lnTo>
                    <a:pt x="192407" y="54923"/>
                  </a:lnTo>
                  <a:lnTo>
                    <a:pt x="189787" y="59302"/>
                  </a:lnTo>
                  <a:lnTo>
                    <a:pt x="187049" y="64206"/>
                  </a:lnTo>
                  <a:lnTo>
                    <a:pt x="184230" y="69459"/>
                  </a:lnTo>
                  <a:lnTo>
                    <a:pt x="180367" y="74946"/>
                  </a:lnTo>
                  <a:lnTo>
                    <a:pt x="175808" y="80588"/>
                  </a:lnTo>
                  <a:lnTo>
                    <a:pt x="170783" y="86334"/>
                  </a:lnTo>
                  <a:lnTo>
                    <a:pt x="164456" y="92149"/>
                  </a:lnTo>
                  <a:lnTo>
                    <a:pt x="157263" y="98010"/>
                  </a:lnTo>
                  <a:lnTo>
                    <a:pt x="149490" y="103902"/>
                  </a:lnTo>
                  <a:lnTo>
                    <a:pt x="132916" y="115740"/>
                  </a:lnTo>
                  <a:lnTo>
                    <a:pt x="98024" y="139508"/>
                  </a:lnTo>
                  <a:lnTo>
                    <a:pt x="90154" y="146450"/>
                  </a:lnTo>
                  <a:lnTo>
                    <a:pt x="82922" y="154054"/>
                  </a:lnTo>
                  <a:lnTo>
                    <a:pt x="76118" y="162101"/>
                  </a:lnTo>
                  <a:lnTo>
                    <a:pt x="69597" y="169449"/>
                  </a:lnTo>
                  <a:lnTo>
                    <a:pt x="57060" y="182906"/>
                  </a:lnTo>
                  <a:lnTo>
                    <a:pt x="43586" y="196897"/>
                  </a:lnTo>
                  <a:lnTo>
                    <a:pt x="39971" y="201577"/>
                  </a:lnTo>
                  <a:lnTo>
                    <a:pt x="36569" y="206681"/>
                  </a:lnTo>
                  <a:lnTo>
                    <a:pt x="33310" y="212067"/>
                  </a:lnTo>
                  <a:lnTo>
                    <a:pt x="31136" y="216651"/>
                  </a:lnTo>
                  <a:lnTo>
                    <a:pt x="29687" y="220699"/>
                  </a:lnTo>
                  <a:lnTo>
                    <a:pt x="27361" y="229584"/>
                  </a:lnTo>
                  <a:lnTo>
                    <a:pt x="29155" y="231305"/>
                  </a:lnTo>
                  <a:lnTo>
                    <a:pt x="32336" y="233445"/>
                  </a:lnTo>
                  <a:lnTo>
                    <a:pt x="36440" y="235864"/>
                  </a:lnTo>
                  <a:lnTo>
                    <a:pt x="40168" y="236484"/>
                  </a:lnTo>
                  <a:lnTo>
                    <a:pt x="43647" y="235905"/>
                  </a:lnTo>
                  <a:lnTo>
                    <a:pt x="46957" y="234527"/>
                  </a:lnTo>
                  <a:lnTo>
                    <a:pt x="51148" y="233608"/>
                  </a:lnTo>
                  <a:lnTo>
                    <a:pt x="55928" y="232996"/>
                  </a:lnTo>
                  <a:lnTo>
                    <a:pt x="61097" y="232588"/>
                  </a:lnTo>
                  <a:lnTo>
                    <a:pt x="66528" y="231323"/>
                  </a:lnTo>
                  <a:lnTo>
                    <a:pt x="72134" y="229488"/>
                  </a:lnTo>
                  <a:lnTo>
                    <a:pt x="77855" y="227273"/>
                  </a:lnTo>
                  <a:lnTo>
                    <a:pt x="92149" y="222165"/>
                  </a:lnTo>
                  <a:lnTo>
                    <a:pt x="100128" y="219414"/>
                  </a:lnTo>
                  <a:lnTo>
                    <a:pt x="107431" y="215596"/>
                  </a:lnTo>
                  <a:lnTo>
                    <a:pt x="114286" y="211065"/>
                  </a:lnTo>
                  <a:lnTo>
                    <a:pt x="120839" y="206061"/>
                  </a:lnTo>
                  <a:lnTo>
                    <a:pt x="125207" y="194787"/>
                  </a:lnTo>
                  <a:lnTo>
                    <a:pt x="128120" y="179334"/>
                  </a:lnTo>
                  <a:lnTo>
                    <a:pt x="130062" y="161094"/>
                  </a:lnTo>
                  <a:lnTo>
                    <a:pt x="129372" y="146950"/>
                  </a:lnTo>
                  <a:lnTo>
                    <a:pt x="126928" y="135536"/>
                  </a:lnTo>
                  <a:lnTo>
                    <a:pt x="123314" y="125943"/>
                  </a:lnTo>
                  <a:lnTo>
                    <a:pt x="117928" y="118555"/>
                  </a:lnTo>
                  <a:lnTo>
                    <a:pt x="111361" y="112637"/>
                  </a:lnTo>
                  <a:lnTo>
                    <a:pt x="104006" y="107700"/>
                  </a:lnTo>
                  <a:lnTo>
                    <a:pt x="96127" y="103417"/>
                  </a:lnTo>
                  <a:lnTo>
                    <a:pt x="87897" y="99568"/>
                  </a:lnTo>
                  <a:lnTo>
                    <a:pt x="79434" y="96011"/>
                  </a:lnTo>
                  <a:lnTo>
                    <a:pt x="70815" y="93639"/>
                  </a:lnTo>
                  <a:lnTo>
                    <a:pt x="62093" y="92058"/>
                  </a:lnTo>
                  <a:lnTo>
                    <a:pt x="53302" y="91004"/>
                  </a:lnTo>
                  <a:lnTo>
                    <a:pt x="45457" y="89309"/>
                  </a:lnTo>
                  <a:lnTo>
                    <a:pt x="38242" y="87187"/>
                  </a:lnTo>
                  <a:lnTo>
                    <a:pt x="31448" y="84780"/>
                  </a:lnTo>
                  <a:lnTo>
                    <a:pt x="25927" y="83176"/>
                  </a:lnTo>
                  <a:lnTo>
                    <a:pt x="21253" y="82106"/>
                  </a:lnTo>
                  <a:lnTo>
                    <a:pt x="17146" y="81393"/>
                  </a:lnTo>
                  <a:lnTo>
                    <a:pt x="13414" y="80917"/>
                  </a:lnTo>
                  <a:lnTo>
                    <a:pt x="9935" y="80600"/>
                  </a:lnTo>
                  <a:lnTo>
                    <a:pt x="0" y="799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Annotation25"/>
            <p:cNvSpPr/>
            <p:nvPr/>
          </p:nvSpPr>
          <p:spPr>
            <a:xfrm>
              <a:off x="8509995" y="3082552"/>
              <a:ext cx="169662" cy="266081"/>
            </a:xfrm>
            <a:custGeom>
              <a:avLst/>
              <a:gdLst/>
              <a:ahLst/>
              <a:cxnLst/>
              <a:rect l="0" t="0" r="0" b="0"/>
              <a:pathLst>
                <a:path w="169662" h="266081">
                  <a:moveTo>
                    <a:pt x="26786" y="78557"/>
                  </a:moveTo>
                  <a:lnTo>
                    <a:pt x="26786" y="101622"/>
                  </a:lnTo>
                  <a:lnTo>
                    <a:pt x="24140" y="108983"/>
                  </a:lnTo>
                  <a:lnTo>
                    <a:pt x="22045" y="113723"/>
                  </a:lnTo>
                  <a:lnTo>
                    <a:pt x="20649" y="119861"/>
                  </a:lnTo>
                  <a:lnTo>
                    <a:pt x="19718" y="126929"/>
                  </a:lnTo>
                  <a:lnTo>
                    <a:pt x="19098" y="134617"/>
                  </a:lnTo>
                  <a:lnTo>
                    <a:pt x="18685" y="141727"/>
                  </a:lnTo>
                  <a:lnTo>
                    <a:pt x="18225" y="154919"/>
                  </a:lnTo>
                  <a:lnTo>
                    <a:pt x="17965" y="173502"/>
                  </a:lnTo>
                  <a:lnTo>
                    <a:pt x="16937" y="179557"/>
                  </a:lnTo>
                  <a:lnTo>
                    <a:pt x="15259" y="185578"/>
                  </a:lnTo>
                  <a:lnTo>
                    <a:pt x="13148" y="191576"/>
                  </a:lnTo>
                  <a:lnTo>
                    <a:pt x="11741" y="197559"/>
                  </a:lnTo>
                  <a:lnTo>
                    <a:pt x="10803" y="203532"/>
                  </a:lnTo>
                  <a:lnTo>
                    <a:pt x="10177" y="209499"/>
                  </a:lnTo>
                  <a:lnTo>
                    <a:pt x="9760" y="214469"/>
                  </a:lnTo>
                  <a:lnTo>
                    <a:pt x="9297" y="222636"/>
                  </a:lnTo>
                  <a:lnTo>
                    <a:pt x="8181" y="226204"/>
                  </a:lnTo>
                  <a:lnTo>
                    <a:pt x="4296" y="232813"/>
                  </a:lnTo>
                  <a:lnTo>
                    <a:pt x="374" y="238722"/>
                  </a:lnTo>
                  <a:lnTo>
                    <a:pt x="72" y="232050"/>
                  </a:lnTo>
                  <a:lnTo>
                    <a:pt x="0" y="192306"/>
                  </a:lnTo>
                  <a:lnTo>
                    <a:pt x="992" y="185147"/>
                  </a:lnTo>
                  <a:lnTo>
                    <a:pt x="2644" y="178391"/>
                  </a:lnTo>
                  <a:lnTo>
                    <a:pt x="4738" y="171902"/>
                  </a:lnTo>
                  <a:lnTo>
                    <a:pt x="6134" y="164599"/>
                  </a:lnTo>
                  <a:lnTo>
                    <a:pt x="7065" y="156755"/>
                  </a:lnTo>
                  <a:lnTo>
                    <a:pt x="7685" y="148548"/>
                  </a:lnTo>
                  <a:lnTo>
                    <a:pt x="8099" y="140100"/>
                  </a:lnTo>
                  <a:lnTo>
                    <a:pt x="8559" y="122777"/>
                  </a:lnTo>
                  <a:lnTo>
                    <a:pt x="9674" y="113990"/>
                  </a:lnTo>
                  <a:lnTo>
                    <a:pt x="11409" y="105155"/>
                  </a:lnTo>
                  <a:lnTo>
                    <a:pt x="13558" y="96289"/>
                  </a:lnTo>
                  <a:lnTo>
                    <a:pt x="14991" y="88394"/>
                  </a:lnTo>
                  <a:lnTo>
                    <a:pt x="15946" y="81146"/>
                  </a:lnTo>
                  <a:lnTo>
                    <a:pt x="16582" y="74330"/>
                  </a:lnTo>
                  <a:lnTo>
                    <a:pt x="18000" y="67802"/>
                  </a:lnTo>
                  <a:lnTo>
                    <a:pt x="19937" y="61465"/>
                  </a:lnTo>
                  <a:lnTo>
                    <a:pt x="22219" y="55256"/>
                  </a:lnTo>
                  <a:lnTo>
                    <a:pt x="24734" y="49132"/>
                  </a:lnTo>
                  <a:lnTo>
                    <a:pt x="27402" y="43066"/>
                  </a:lnTo>
                  <a:lnTo>
                    <a:pt x="30174" y="37037"/>
                  </a:lnTo>
                  <a:lnTo>
                    <a:pt x="33013" y="32025"/>
                  </a:lnTo>
                  <a:lnTo>
                    <a:pt x="35898" y="27692"/>
                  </a:lnTo>
                  <a:lnTo>
                    <a:pt x="38814" y="23811"/>
                  </a:lnTo>
                  <a:lnTo>
                    <a:pt x="41750" y="20232"/>
                  </a:lnTo>
                  <a:lnTo>
                    <a:pt x="44700" y="16853"/>
                  </a:lnTo>
                  <a:lnTo>
                    <a:pt x="47658" y="13609"/>
                  </a:lnTo>
                  <a:lnTo>
                    <a:pt x="51614" y="10453"/>
                  </a:lnTo>
                  <a:lnTo>
                    <a:pt x="56237" y="7357"/>
                  </a:lnTo>
                  <a:lnTo>
                    <a:pt x="61302" y="4302"/>
                  </a:lnTo>
                  <a:lnTo>
                    <a:pt x="66664" y="2264"/>
                  </a:lnTo>
                  <a:lnTo>
                    <a:pt x="72223" y="906"/>
                  </a:lnTo>
                  <a:lnTo>
                    <a:pt x="77914" y="0"/>
                  </a:lnTo>
                  <a:lnTo>
                    <a:pt x="89644" y="4358"/>
                  </a:lnTo>
                  <a:lnTo>
                    <a:pt x="105403" y="12224"/>
                  </a:lnTo>
                  <a:lnTo>
                    <a:pt x="123845" y="22429"/>
                  </a:lnTo>
                  <a:lnTo>
                    <a:pt x="136140" y="31216"/>
                  </a:lnTo>
                  <a:lnTo>
                    <a:pt x="144337" y="39059"/>
                  </a:lnTo>
                  <a:lnTo>
                    <a:pt x="149802" y="46272"/>
                  </a:lnTo>
                  <a:lnTo>
                    <a:pt x="153445" y="54057"/>
                  </a:lnTo>
                  <a:lnTo>
                    <a:pt x="155874" y="62224"/>
                  </a:lnTo>
                  <a:lnTo>
                    <a:pt x="157493" y="70644"/>
                  </a:lnTo>
                  <a:lnTo>
                    <a:pt x="159565" y="78243"/>
                  </a:lnTo>
                  <a:lnTo>
                    <a:pt x="161938" y="85293"/>
                  </a:lnTo>
                  <a:lnTo>
                    <a:pt x="164512" y="91977"/>
                  </a:lnTo>
                  <a:lnTo>
                    <a:pt x="166228" y="99410"/>
                  </a:lnTo>
                  <a:lnTo>
                    <a:pt x="167373" y="107342"/>
                  </a:lnTo>
                  <a:lnTo>
                    <a:pt x="168135" y="115606"/>
                  </a:lnTo>
                  <a:lnTo>
                    <a:pt x="168644" y="124092"/>
                  </a:lnTo>
                  <a:lnTo>
                    <a:pt x="169208" y="141459"/>
                  </a:lnTo>
                  <a:lnTo>
                    <a:pt x="169527" y="163230"/>
                  </a:lnTo>
                  <a:lnTo>
                    <a:pt x="168579" y="170724"/>
                  </a:lnTo>
                  <a:lnTo>
                    <a:pt x="166955" y="178697"/>
                  </a:lnTo>
                  <a:lnTo>
                    <a:pt x="164881" y="186989"/>
                  </a:lnTo>
                  <a:lnTo>
                    <a:pt x="163498" y="194501"/>
                  </a:lnTo>
                  <a:lnTo>
                    <a:pt x="162575" y="201494"/>
                  </a:lnTo>
                  <a:lnTo>
                    <a:pt x="161960" y="208140"/>
                  </a:lnTo>
                  <a:lnTo>
                    <a:pt x="162543" y="214555"/>
                  </a:lnTo>
                  <a:lnTo>
                    <a:pt x="163924" y="220816"/>
                  </a:lnTo>
                  <a:lnTo>
                    <a:pt x="165836" y="226974"/>
                  </a:lnTo>
                  <a:lnTo>
                    <a:pt x="167111" y="232072"/>
                  </a:lnTo>
                  <a:lnTo>
                    <a:pt x="168528" y="240382"/>
                  </a:lnTo>
                  <a:lnTo>
                    <a:pt x="169158" y="247383"/>
                  </a:lnTo>
                  <a:lnTo>
                    <a:pt x="169437" y="253802"/>
                  </a:lnTo>
                  <a:lnTo>
                    <a:pt x="169661" y="266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InkAnnotation26"/>
            <p:cNvSpPr/>
            <p:nvPr/>
          </p:nvSpPr>
          <p:spPr>
            <a:xfrm>
              <a:off x="8536781" y="3232546"/>
              <a:ext cx="160735" cy="8931"/>
            </a:xfrm>
            <a:custGeom>
              <a:avLst/>
              <a:gdLst/>
              <a:ahLst/>
              <a:cxnLst/>
              <a:rect l="0" t="0" r="0" b="0"/>
              <a:pathLst>
                <a:path w="160735" h="8931">
                  <a:moveTo>
                    <a:pt x="0" y="8930"/>
                  </a:moveTo>
                  <a:lnTo>
                    <a:pt x="46981" y="8930"/>
                  </a:lnTo>
                  <a:lnTo>
                    <a:pt x="56125" y="7938"/>
                  </a:lnTo>
                  <a:lnTo>
                    <a:pt x="66190" y="6284"/>
                  </a:lnTo>
                  <a:lnTo>
                    <a:pt x="76869" y="4190"/>
                  </a:lnTo>
                  <a:lnTo>
                    <a:pt x="86965" y="2793"/>
                  </a:lnTo>
                  <a:lnTo>
                    <a:pt x="96672" y="1862"/>
                  </a:lnTo>
                  <a:lnTo>
                    <a:pt x="106120" y="1242"/>
                  </a:lnTo>
                  <a:lnTo>
                    <a:pt x="116387" y="828"/>
                  </a:lnTo>
                  <a:lnTo>
                    <a:pt x="16073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5.2/5.3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What Determines the Size of the Current in an Electric Circuit and the Energy it transfers?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and Current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http://www.furryelephant.com/player2.php?subject=physics&amp;jumpTo=ee</a:t>
            </a:r>
            <a:endParaRPr lang="en-GB" dirty="0" smtClean="0"/>
          </a:p>
          <a:p>
            <a:r>
              <a:rPr lang="en-GB" dirty="0" smtClean="0"/>
              <a:t>Watch the animation on the Furry Elephant. Lesson 5 Voltage and Current. </a:t>
            </a:r>
          </a:p>
          <a:p>
            <a:endParaRPr lang="en-GB" dirty="0"/>
          </a:p>
        </p:txBody>
      </p:sp>
      <p:pic>
        <p:nvPicPr>
          <p:cNvPr id="4" name="Content Placeholder 19" descr="imagesCAIY4A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124744"/>
            <a:ext cx="1714500" cy="1628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15616" y="5085184"/>
            <a:ext cx="6984776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Describe what the differences are between current and voltage as you watch the animations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898900" cy="596900"/>
          </a:xfrm>
          <a:solidFill>
            <a:srgbClr val="000066"/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Measuring voltage I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4213" y="2151063"/>
            <a:ext cx="5032375" cy="4008437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3716338" y="4611688"/>
            <a:ext cx="622300" cy="582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3878263" y="4765675"/>
            <a:ext cx="233362" cy="2174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862388" y="4873625"/>
            <a:ext cx="280987" cy="171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449638" y="30226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3578225" y="31384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3578225" y="32400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4103688" y="4878388"/>
            <a:ext cx="1077912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V="1">
            <a:off x="1641475" y="3240088"/>
            <a:ext cx="1588" cy="1646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1644650" y="3240088"/>
            <a:ext cx="17970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>
            <a:off x="2898775" y="4884738"/>
            <a:ext cx="9842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2352675" y="4610100"/>
            <a:ext cx="622300" cy="582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2540000" y="4776788"/>
            <a:ext cx="233363" cy="2174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2524125" y="4884738"/>
            <a:ext cx="268288" cy="158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H="1">
            <a:off x="1638300" y="4881563"/>
            <a:ext cx="9001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 flipV="1">
            <a:off x="2771775" y="4879975"/>
            <a:ext cx="2349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5180013" y="3227388"/>
            <a:ext cx="1587" cy="167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2806700" y="4889500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3670300" y="4889500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2349500" y="5511800"/>
            <a:ext cx="660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>
            <a:off x="2451100" y="5575300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V</a:t>
            </a:r>
            <a:r>
              <a:rPr lang="en-GB" sz="2000" b="1" baseline="-25000">
                <a:latin typeface="Arial" charset="0"/>
              </a:rPr>
              <a:t>2</a:t>
            </a: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auto">
          <a:xfrm>
            <a:off x="3695700" y="5524500"/>
            <a:ext cx="660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3784600" y="5588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V</a:t>
            </a:r>
            <a:r>
              <a:rPr lang="en-GB" sz="2000" b="1" baseline="-25000">
                <a:latin typeface="Arial" charset="0"/>
              </a:rPr>
              <a:t>3</a:t>
            </a:r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>
            <a:off x="3187700" y="2273300"/>
            <a:ext cx="660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3327400" y="2311400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V</a:t>
            </a:r>
            <a:r>
              <a:rPr lang="en-GB" sz="2000" b="1" baseline="-25000">
                <a:latin typeface="Arial" charset="0"/>
              </a:rPr>
              <a:t>1</a:t>
            </a:r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>
            <a:off x="2641600" y="256540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4" name="Line 38"/>
          <p:cNvSpPr>
            <a:spLocks noChangeShapeType="1"/>
          </p:cNvSpPr>
          <p:nvPr/>
        </p:nvSpPr>
        <p:spPr bwMode="auto">
          <a:xfrm>
            <a:off x="3873500" y="256540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 flipV="1">
            <a:off x="2641600" y="25527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6" name="Line 40"/>
          <p:cNvSpPr>
            <a:spLocks noChangeShapeType="1"/>
          </p:cNvSpPr>
          <p:nvPr/>
        </p:nvSpPr>
        <p:spPr bwMode="auto">
          <a:xfrm flipV="1">
            <a:off x="4432300" y="25527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>
            <a:off x="3009900" y="57785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3530600" y="57785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>
            <a:off x="2197100" y="57785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>
            <a:off x="4343400" y="57785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4" name="Line 48"/>
          <p:cNvSpPr>
            <a:spLocks noChangeShapeType="1"/>
          </p:cNvSpPr>
          <p:nvPr/>
        </p:nvSpPr>
        <p:spPr bwMode="auto">
          <a:xfrm flipV="1">
            <a:off x="2209800" y="4889500"/>
            <a:ext cx="0" cy="88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 flipV="1">
            <a:off x="3162300" y="4902200"/>
            <a:ext cx="0" cy="88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 flipV="1">
            <a:off x="3530600" y="4889500"/>
            <a:ext cx="0" cy="88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27" name="Line 51"/>
          <p:cNvSpPr>
            <a:spLocks noChangeShapeType="1"/>
          </p:cNvSpPr>
          <p:nvPr/>
        </p:nvSpPr>
        <p:spPr bwMode="auto">
          <a:xfrm flipV="1">
            <a:off x="4483100" y="4889500"/>
            <a:ext cx="0" cy="88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884" name="Text Box 108"/>
          <p:cNvSpPr txBox="1">
            <a:spLocks noChangeArrowheads="1"/>
          </p:cNvSpPr>
          <p:nvPr/>
        </p:nvSpPr>
        <p:spPr bwMode="auto">
          <a:xfrm>
            <a:off x="683568" y="5445224"/>
            <a:ext cx="7467600" cy="1168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For a series circuit, the sum of the voltages for each component is equal to the voltage across the cell or battery.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			V</a:t>
            </a:r>
            <a:r>
              <a:rPr lang="en-GB" sz="2000" baseline="-25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= V</a:t>
            </a:r>
            <a:r>
              <a:rPr lang="en-GB" sz="2000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+ V</a:t>
            </a:r>
            <a:r>
              <a:rPr lang="en-GB" sz="2000" baseline="-25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5885" name="Text Box 109"/>
          <p:cNvSpPr txBox="1">
            <a:spLocks noChangeArrowheads="1"/>
          </p:cNvSpPr>
          <p:nvPr/>
        </p:nvSpPr>
        <p:spPr bwMode="auto">
          <a:xfrm>
            <a:off x="1892300" y="3733800"/>
            <a:ext cx="30480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NB Voltmeters are connected in parallel</a:t>
            </a:r>
          </a:p>
        </p:txBody>
      </p:sp>
      <p:graphicFrame>
        <p:nvGraphicFramePr>
          <p:cNvPr id="75906" name="Group 130"/>
          <p:cNvGraphicFramePr>
            <a:graphicFrameLocks noGrp="1"/>
          </p:cNvGraphicFramePr>
          <p:nvPr/>
        </p:nvGraphicFramePr>
        <p:xfrm>
          <a:off x="6108700" y="2438400"/>
          <a:ext cx="2565400" cy="2316480"/>
        </p:xfrm>
        <a:graphic>
          <a:graphicData uri="http://schemas.openxmlformats.org/drawingml/2006/table">
            <a:tbl>
              <a:tblPr/>
              <a:tblGrid>
                <a:gridCol w="1460500"/>
                <a:gridCol w="110490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Voltmeter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Voltage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903" name="Text Box 127"/>
          <p:cNvSpPr txBox="1">
            <a:spLocks noChangeArrowheads="1"/>
          </p:cNvSpPr>
          <p:nvPr/>
        </p:nvSpPr>
        <p:spPr bwMode="auto">
          <a:xfrm>
            <a:off x="7708900" y="32512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1.5</a:t>
            </a:r>
          </a:p>
        </p:txBody>
      </p:sp>
      <p:sp>
        <p:nvSpPr>
          <p:cNvPr id="75904" name="Rectangle 128"/>
          <p:cNvSpPr>
            <a:spLocks noChangeArrowheads="1"/>
          </p:cNvSpPr>
          <p:nvPr/>
        </p:nvSpPr>
        <p:spPr bwMode="auto">
          <a:xfrm>
            <a:off x="7677150" y="3746500"/>
            <a:ext cx="87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Arial" charset="0"/>
              </a:rPr>
              <a:t>0.75</a:t>
            </a:r>
          </a:p>
        </p:txBody>
      </p:sp>
      <p:sp>
        <p:nvSpPr>
          <p:cNvPr id="75905" name="Rectangle 129"/>
          <p:cNvSpPr>
            <a:spLocks noChangeArrowheads="1"/>
          </p:cNvSpPr>
          <p:nvPr/>
        </p:nvSpPr>
        <p:spPr bwMode="auto">
          <a:xfrm>
            <a:off x="7664450" y="4292600"/>
            <a:ext cx="87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Arial" charset="0"/>
              </a:rPr>
              <a:t>0.75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5" grpId="0" animBg="1"/>
      <p:bldP spid="75806" grpId="0" autoUpdateAnimBg="0"/>
      <p:bldP spid="75807" grpId="0" animBg="1"/>
      <p:bldP spid="75808" grpId="0" autoUpdateAnimBg="0"/>
      <p:bldP spid="75809" grpId="0" animBg="1"/>
      <p:bldP spid="75810" grpId="0" autoUpdateAnimBg="0"/>
      <p:bldP spid="75813" grpId="0" animBg="1"/>
      <p:bldP spid="75814" grpId="0" animBg="1"/>
      <p:bldP spid="75815" grpId="0" animBg="1"/>
      <p:bldP spid="75816" grpId="0" animBg="1"/>
      <p:bldP spid="75818" grpId="0" animBg="1"/>
      <p:bldP spid="75819" grpId="0" animBg="1"/>
      <p:bldP spid="75820" grpId="0" animBg="1"/>
      <p:bldP spid="75821" grpId="0" animBg="1"/>
      <p:bldP spid="75824" grpId="0" animBg="1"/>
      <p:bldP spid="75825" grpId="0" animBg="1"/>
      <p:bldP spid="75826" grpId="0" animBg="1"/>
      <p:bldP spid="75827" grpId="0" animBg="1"/>
      <p:bldP spid="75884" grpId="0" animBg="1" autoUpdateAnimBg="0"/>
      <p:bldP spid="75885" grpId="0" animBg="1" autoUpdateAnimBg="0"/>
      <p:bldP spid="75903" grpId="0" autoUpdateAnimBg="0"/>
      <p:bldP spid="75904" grpId="0" autoUpdateAnimBg="0"/>
      <p:bldP spid="759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394200" cy="635000"/>
          </a:xfrm>
          <a:solidFill>
            <a:srgbClr val="000066"/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Measuring voltage II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44513" y="1173163"/>
            <a:ext cx="4371975" cy="4833937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2547938" y="3925888"/>
            <a:ext cx="622300" cy="582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2735263" y="4092575"/>
            <a:ext cx="233362" cy="2174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719388" y="4200525"/>
            <a:ext cx="268287" cy="158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725738" y="22860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2854325" y="23764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2854325" y="24780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2960688" y="4192588"/>
            <a:ext cx="14970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892175" y="2478088"/>
            <a:ext cx="1588" cy="319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882650" y="24780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H="1">
            <a:off x="892175" y="4198938"/>
            <a:ext cx="1847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2555875" y="5384800"/>
            <a:ext cx="622300" cy="582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2743200" y="5551488"/>
            <a:ext cx="233363" cy="2174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2727325" y="5659438"/>
            <a:ext cx="268288" cy="158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889000" y="5656263"/>
            <a:ext cx="1852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V="1">
            <a:off x="2974975" y="5654675"/>
            <a:ext cx="14795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4443413" y="2490788"/>
            <a:ext cx="1587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auto">
          <a:xfrm>
            <a:off x="2451100" y="1485900"/>
            <a:ext cx="660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2540000" y="15367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V</a:t>
            </a:r>
            <a:r>
              <a:rPr lang="en-GB" sz="2000" b="1" baseline="-25000"/>
              <a:t>1</a:t>
            </a:r>
          </a:p>
        </p:txBody>
      </p:sp>
      <p:sp>
        <p:nvSpPr>
          <p:cNvPr id="76831" name="Oval 31"/>
          <p:cNvSpPr>
            <a:spLocks noChangeArrowheads="1"/>
          </p:cNvSpPr>
          <p:nvPr/>
        </p:nvSpPr>
        <p:spPr bwMode="auto">
          <a:xfrm>
            <a:off x="2527300" y="3187700"/>
            <a:ext cx="660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2616200" y="33020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V</a:t>
            </a:r>
            <a:r>
              <a:rPr lang="en-GB" sz="2000" b="1" baseline="-25000"/>
              <a:t>2</a:t>
            </a:r>
          </a:p>
        </p:txBody>
      </p:sp>
      <p:sp>
        <p:nvSpPr>
          <p:cNvPr id="76833" name="Oval 33"/>
          <p:cNvSpPr>
            <a:spLocks noChangeArrowheads="1"/>
          </p:cNvSpPr>
          <p:nvPr/>
        </p:nvSpPr>
        <p:spPr bwMode="auto">
          <a:xfrm>
            <a:off x="2552700" y="4635500"/>
            <a:ext cx="660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2641600" y="46990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V</a:t>
            </a:r>
            <a:r>
              <a:rPr lang="en-GB" sz="2000" b="1" baseline="-25000"/>
              <a:t>3</a:t>
            </a:r>
          </a:p>
        </p:txBody>
      </p:sp>
      <p:graphicFrame>
        <p:nvGraphicFramePr>
          <p:cNvPr id="76883" name="Group 83"/>
          <p:cNvGraphicFramePr>
            <a:graphicFrameLocks noGrp="1"/>
          </p:cNvGraphicFramePr>
          <p:nvPr/>
        </p:nvGraphicFramePr>
        <p:xfrm>
          <a:off x="5702300" y="3568700"/>
          <a:ext cx="2565400" cy="2316480"/>
        </p:xfrm>
        <a:graphic>
          <a:graphicData uri="http://schemas.openxmlformats.org/drawingml/2006/table">
            <a:tbl>
              <a:tblPr/>
              <a:tblGrid>
                <a:gridCol w="1460500"/>
                <a:gridCol w="1104900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Voltmeter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Voltage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6852" name="Text Box 52"/>
          <p:cNvSpPr txBox="1">
            <a:spLocks noChangeArrowheads="1"/>
          </p:cNvSpPr>
          <p:nvPr/>
        </p:nvSpPr>
        <p:spPr bwMode="auto">
          <a:xfrm>
            <a:off x="7264400" y="42926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1.5</a:t>
            </a:r>
          </a:p>
        </p:txBody>
      </p:sp>
      <p:sp>
        <p:nvSpPr>
          <p:cNvPr id="76853" name="Rectangle 53"/>
          <p:cNvSpPr>
            <a:spLocks noChangeArrowheads="1"/>
          </p:cNvSpPr>
          <p:nvPr/>
        </p:nvSpPr>
        <p:spPr bwMode="auto">
          <a:xfrm>
            <a:off x="7332663" y="4826000"/>
            <a:ext cx="67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Arial" charset="0"/>
              </a:rPr>
              <a:t>1.5</a:t>
            </a:r>
          </a:p>
        </p:txBody>
      </p:sp>
      <p:sp>
        <p:nvSpPr>
          <p:cNvPr id="76854" name="Rectangle 54"/>
          <p:cNvSpPr>
            <a:spLocks noChangeArrowheads="1"/>
          </p:cNvSpPr>
          <p:nvPr/>
        </p:nvSpPr>
        <p:spPr bwMode="auto">
          <a:xfrm>
            <a:off x="7319963" y="5334000"/>
            <a:ext cx="67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Arial" charset="0"/>
              </a:rPr>
              <a:t>1.5</a:t>
            </a:r>
          </a:p>
        </p:txBody>
      </p:sp>
      <p:sp>
        <p:nvSpPr>
          <p:cNvPr id="76867" name="Line 67"/>
          <p:cNvSpPr>
            <a:spLocks noChangeShapeType="1"/>
          </p:cNvSpPr>
          <p:nvPr/>
        </p:nvSpPr>
        <p:spPr bwMode="auto">
          <a:xfrm>
            <a:off x="2273300" y="4902200"/>
            <a:ext cx="292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68" name="Line 68"/>
          <p:cNvSpPr>
            <a:spLocks noChangeShapeType="1"/>
          </p:cNvSpPr>
          <p:nvPr/>
        </p:nvSpPr>
        <p:spPr bwMode="auto">
          <a:xfrm>
            <a:off x="3225800" y="490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69" name="Line 69"/>
          <p:cNvSpPr>
            <a:spLocks noChangeShapeType="1"/>
          </p:cNvSpPr>
          <p:nvPr/>
        </p:nvSpPr>
        <p:spPr bwMode="auto">
          <a:xfrm>
            <a:off x="2260600" y="3441700"/>
            <a:ext cx="292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0" name="Line 70"/>
          <p:cNvSpPr>
            <a:spLocks noChangeShapeType="1"/>
          </p:cNvSpPr>
          <p:nvPr/>
        </p:nvSpPr>
        <p:spPr bwMode="auto">
          <a:xfrm>
            <a:off x="3200400" y="3454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1" name="Line 71"/>
          <p:cNvSpPr>
            <a:spLocks noChangeShapeType="1"/>
          </p:cNvSpPr>
          <p:nvPr/>
        </p:nvSpPr>
        <p:spPr bwMode="auto">
          <a:xfrm>
            <a:off x="2159000" y="1752600"/>
            <a:ext cx="292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2" name="Line 72"/>
          <p:cNvSpPr>
            <a:spLocks noChangeShapeType="1"/>
          </p:cNvSpPr>
          <p:nvPr/>
        </p:nvSpPr>
        <p:spPr bwMode="auto">
          <a:xfrm>
            <a:off x="3098800" y="1752600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3" name="Line 73"/>
          <p:cNvSpPr>
            <a:spLocks noChangeShapeType="1"/>
          </p:cNvSpPr>
          <p:nvPr/>
        </p:nvSpPr>
        <p:spPr bwMode="auto">
          <a:xfrm flipV="1">
            <a:off x="2273300" y="4902200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4" name="Line 74"/>
          <p:cNvSpPr>
            <a:spLocks noChangeShapeType="1"/>
          </p:cNvSpPr>
          <p:nvPr/>
        </p:nvSpPr>
        <p:spPr bwMode="auto">
          <a:xfrm flipV="1">
            <a:off x="3530600" y="4902200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5" name="Line 75"/>
          <p:cNvSpPr>
            <a:spLocks noChangeShapeType="1"/>
          </p:cNvSpPr>
          <p:nvPr/>
        </p:nvSpPr>
        <p:spPr bwMode="auto">
          <a:xfrm flipV="1">
            <a:off x="2260600" y="3441700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6" name="Line 76"/>
          <p:cNvSpPr>
            <a:spLocks noChangeShapeType="1"/>
          </p:cNvSpPr>
          <p:nvPr/>
        </p:nvSpPr>
        <p:spPr bwMode="auto">
          <a:xfrm flipV="1">
            <a:off x="3492500" y="3441700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7" name="Line 77"/>
          <p:cNvSpPr>
            <a:spLocks noChangeShapeType="1"/>
          </p:cNvSpPr>
          <p:nvPr/>
        </p:nvSpPr>
        <p:spPr bwMode="auto">
          <a:xfrm flipV="1">
            <a:off x="2171700" y="1739900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78" name="Line 78"/>
          <p:cNvSpPr>
            <a:spLocks noChangeShapeType="1"/>
          </p:cNvSpPr>
          <p:nvPr/>
        </p:nvSpPr>
        <p:spPr bwMode="auto">
          <a:xfrm flipH="1" flipV="1">
            <a:off x="3429000" y="1765300"/>
            <a:ext cx="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882" name="Rectangle 82"/>
          <p:cNvSpPr>
            <a:spLocks noChangeArrowheads="1"/>
          </p:cNvSpPr>
          <p:nvPr/>
        </p:nvSpPr>
        <p:spPr bwMode="auto">
          <a:xfrm>
            <a:off x="5364088" y="620688"/>
            <a:ext cx="2997200" cy="2082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For a parallel circuit, the voltage across the cell/battery is the same as the voltage across each branch.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= V</a:t>
            </a:r>
            <a:r>
              <a:rPr lang="en-GB" sz="2000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= V</a:t>
            </a:r>
            <a:r>
              <a:rPr lang="en-GB" sz="2000" baseline="-25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9" grpId="0" animBg="1"/>
      <p:bldP spid="76830" grpId="0" autoUpdateAnimBg="0"/>
      <p:bldP spid="76831" grpId="0" animBg="1"/>
      <p:bldP spid="76832" grpId="0" autoUpdateAnimBg="0"/>
      <p:bldP spid="76833" grpId="0" animBg="1"/>
      <p:bldP spid="76834" grpId="0" autoUpdateAnimBg="0"/>
      <p:bldP spid="76852" grpId="0" autoUpdateAnimBg="0"/>
      <p:bldP spid="76853" grpId="0" autoUpdateAnimBg="0"/>
      <p:bldP spid="76854" grpId="0" autoUpdateAnimBg="0"/>
      <p:bldP spid="76867" grpId="0" animBg="1"/>
      <p:bldP spid="76868" grpId="0" animBg="1"/>
      <p:bldP spid="76869" grpId="0" animBg="1"/>
      <p:bldP spid="76870" grpId="0" animBg="1"/>
      <p:bldP spid="76871" grpId="0" animBg="1"/>
      <p:bldP spid="76872" grpId="0" animBg="1"/>
      <p:bldP spid="76873" grpId="0" animBg="1"/>
      <p:bldP spid="76874" grpId="0" animBg="1"/>
      <p:bldP spid="76875" grpId="0" animBg="1"/>
      <p:bldP spid="76876" grpId="0" animBg="1"/>
      <p:bldP spid="76877" grpId="0" animBg="1"/>
      <p:bldP spid="76878" grpId="0" animBg="1"/>
      <p:bldP spid="7688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Summarising.............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55576" y="188640"/>
            <a:ext cx="7848872" cy="5616624"/>
          </a:xfrm>
          <a:prstGeom prst="wedgeRoundRectCallout">
            <a:avLst>
              <a:gd name="adj1" fmla="val -46299"/>
              <a:gd name="adj2" fmla="val 6281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Explain: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/>
              <a:t>Why voltage is measured across a component or the supply.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2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Why the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total voltage from the supply = the voltage across the components in a series circuit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/>
              <a:t>Why the voltage from the supply = the voltage across each component in a parallel circuit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>
                <a:latin typeface="Verdana" pitchFamily="34" charset="0"/>
              </a:rPr>
              <a:t>What is potential difference </a:t>
            </a:r>
            <a:r>
              <a:rPr lang="en-GB" sz="2400" dirty="0" err="1" smtClean="0">
                <a:latin typeface="Verdana" pitchFamily="34" charset="0"/>
              </a:rPr>
              <a:t>p.d</a:t>
            </a:r>
            <a:r>
              <a:rPr lang="en-GB" sz="2400" dirty="0" smtClean="0">
                <a:latin typeface="Verdana" pitchFamily="34" charset="0"/>
              </a:rPr>
              <a:t>?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00AE-D644-415C-A0B6-748A4D0478F0}" type="datetime1">
              <a:rPr lang="en-GB"/>
              <a:pPr/>
              <a:t>01/04/2015</a:t>
            </a:fld>
            <a:endParaRPr lang="en-GB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0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Furry Elephants Number Quiz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49613" y="2452688"/>
            <a:ext cx="5105400" cy="2422525"/>
            <a:chOff x="1152" y="1008"/>
            <a:chExt cx="3216" cy="1526"/>
          </a:xfrm>
        </p:grpSpPr>
        <p:sp>
          <p:nvSpPr>
            <p:cNvPr id="75780" name="Line 4"/>
            <p:cNvSpPr>
              <a:spLocks noChangeShapeType="1"/>
            </p:cNvSpPr>
            <p:nvPr/>
          </p:nvSpPr>
          <p:spPr bwMode="auto">
            <a:xfrm>
              <a:off x="1152" y="1279"/>
              <a:ext cx="0" cy="9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1" name="Line 5"/>
            <p:cNvSpPr>
              <a:spLocks noChangeShapeType="1"/>
            </p:cNvSpPr>
            <p:nvPr/>
          </p:nvSpPr>
          <p:spPr bwMode="auto">
            <a:xfrm>
              <a:off x="1152" y="2256"/>
              <a:ext cx="131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4028" y="2256"/>
              <a:ext cx="3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 flipV="1">
              <a:off x="4367" y="1279"/>
              <a:ext cx="0" cy="9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1152" y="1279"/>
              <a:ext cx="110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 flipH="1">
              <a:off x="2736" y="1279"/>
              <a:ext cx="1631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>
              <a:off x="2256" y="1008"/>
              <a:ext cx="0" cy="5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2352" y="1143"/>
              <a:ext cx="67" cy="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470" y="1985"/>
              <a:ext cx="542" cy="542"/>
              <a:chOff x="4512" y="3792"/>
              <a:chExt cx="384" cy="384"/>
            </a:xfrm>
          </p:grpSpPr>
          <p:sp>
            <p:nvSpPr>
              <p:cNvPr id="75789" name="Oval 13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90" name="Line 14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91" name="Line 15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486" y="1985"/>
              <a:ext cx="542" cy="542"/>
              <a:chOff x="4512" y="3792"/>
              <a:chExt cx="384" cy="384"/>
            </a:xfrm>
          </p:grpSpPr>
          <p:sp>
            <p:nvSpPr>
              <p:cNvPr id="75793" name="Oval 17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794" name="Line 18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95" name="Line 19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>
              <a:off x="3012" y="2256"/>
              <a:ext cx="47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2640" y="1017"/>
              <a:ext cx="0" cy="5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2736" y="1152"/>
              <a:ext cx="67" cy="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536" y="1992"/>
              <a:ext cx="542" cy="542"/>
              <a:chOff x="4512" y="3792"/>
              <a:chExt cx="384" cy="384"/>
            </a:xfrm>
          </p:grpSpPr>
          <p:sp>
            <p:nvSpPr>
              <p:cNvPr id="75800" name="Oval 24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01" name="Line 25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02" name="Line 26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392613" y="1447800"/>
            <a:ext cx="2133600" cy="1435100"/>
            <a:chOff x="1872" y="672"/>
            <a:chExt cx="1344" cy="904"/>
          </a:xfrm>
        </p:grpSpPr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flipV="1">
              <a:off x="1872" y="912"/>
              <a:ext cx="0" cy="6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 flipV="1">
              <a:off x="3216" y="912"/>
              <a:ext cx="0" cy="6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1872" y="912"/>
              <a:ext cx="134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07" name="Oval 31"/>
            <p:cNvSpPr>
              <a:spLocks noChangeArrowheads="1"/>
            </p:cNvSpPr>
            <p:nvPr/>
          </p:nvSpPr>
          <p:spPr bwMode="auto">
            <a:xfrm>
              <a:off x="2304" y="672"/>
              <a:ext cx="528" cy="52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808" name="Text Box 32"/>
            <p:cNvSpPr txBox="1">
              <a:spLocks noChangeArrowheads="1"/>
            </p:cNvSpPr>
            <p:nvPr/>
          </p:nvSpPr>
          <p:spPr bwMode="auto">
            <a:xfrm>
              <a:off x="2419" y="768"/>
              <a:ext cx="317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V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411538" y="4433888"/>
            <a:ext cx="1590675" cy="1611312"/>
            <a:chOff x="1254" y="2553"/>
            <a:chExt cx="1002" cy="1015"/>
          </a:xfrm>
        </p:grpSpPr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 flipV="1">
              <a:off x="1254" y="2553"/>
              <a:ext cx="0" cy="7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 flipV="1">
              <a:off x="2256" y="2553"/>
              <a:ext cx="0" cy="7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254" y="3040"/>
              <a:ext cx="1002" cy="528"/>
              <a:chOff x="1371" y="3064"/>
              <a:chExt cx="1002" cy="528"/>
            </a:xfrm>
          </p:grpSpPr>
          <p:sp>
            <p:nvSpPr>
              <p:cNvPr id="75813" name="Line 37"/>
              <p:cNvSpPr>
                <a:spLocks noChangeShapeType="1"/>
              </p:cNvSpPr>
              <p:nvPr/>
            </p:nvSpPr>
            <p:spPr bwMode="auto">
              <a:xfrm>
                <a:off x="1371" y="3304"/>
                <a:ext cx="100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14" name="Oval 38"/>
              <p:cNvSpPr>
                <a:spLocks noChangeArrowheads="1"/>
              </p:cNvSpPr>
              <p:nvPr/>
            </p:nvSpPr>
            <p:spPr bwMode="auto">
              <a:xfrm>
                <a:off x="1626" y="3064"/>
                <a:ext cx="528" cy="52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15" name="Text Box 39"/>
              <p:cNvSpPr txBox="1">
                <a:spLocks noChangeArrowheads="1"/>
              </p:cNvSpPr>
              <p:nvPr/>
            </p:nvSpPr>
            <p:spPr bwMode="auto">
              <a:xfrm>
                <a:off x="1741" y="3160"/>
                <a:ext cx="317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V</a:t>
                </a:r>
              </a:p>
            </p:txBody>
          </p: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526213" y="4433888"/>
            <a:ext cx="1590675" cy="1611312"/>
            <a:chOff x="1254" y="2553"/>
            <a:chExt cx="1002" cy="1015"/>
          </a:xfrm>
        </p:grpSpPr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V="1">
              <a:off x="1254" y="2553"/>
              <a:ext cx="0" cy="7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 flipV="1">
              <a:off x="2256" y="2553"/>
              <a:ext cx="0" cy="7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54" y="3040"/>
              <a:ext cx="1002" cy="528"/>
              <a:chOff x="1371" y="3064"/>
              <a:chExt cx="1002" cy="528"/>
            </a:xfrm>
          </p:grpSpPr>
          <p:sp>
            <p:nvSpPr>
              <p:cNvPr id="75820" name="Line 44"/>
              <p:cNvSpPr>
                <a:spLocks noChangeShapeType="1"/>
              </p:cNvSpPr>
              <p:nvPr/>
            </p:nvSpPr>
            <p:spPr bwMode="auto">
              <a:xfrm>
                <a:off x="1371" y="3304"/>
                <a:ext cx="100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21" name="Oval 45"/>
              <p:cNvSpPr>
                <a:spLocks noChangeArrowheads="1"/>
              </p:cNvSpPr>
              <p:nvPr/>
            </p:nvSpPr>
            <p:spPr bwMode="auto">
              <a:xfrm>
                <a:off x="1626" y="3064"/>
                <a:ext cx="528" cy="52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22" name="Text Box 46"/>
              <p:cNvSpPr txBox="1">
                <a:spLocks noChangeArrowheads="1"/>
              </p:cNvSpPr>
              <p:nvPr/>
            </p:nvSpPr>
            <p:spPr bwMode="auto">
              <a:xfrm>
                <a:off x="1741" y="3160"/>
                <a:ext cx="317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V</a:t>
                </a:r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81000" y="1447800"/>
            <a:ext cx="4572000" cy="1187450"/>
            <a:chOff x="240" y="912"/>
            <a:chExt cx="2880" cy="748"/>
          </a:xfrm>
          <a:solidFill>
            <a:schemeClr val="bg1"/>
          </a:solidFill>
        </p:grpSpPr>
        <p:sp>
          <p:nvSpPr>
            <p:cNvPr id="75824" name="Text Box 48"/>
            <p:cNvSpPr txBox="1">
              <a:spLocks noChangeArrowheads="1"/>
            </p:cNvSpPr>
            <p:nvPr/>
          </p:nvSpPr>
          <p:spPr bwMode="auto">
            <a:xfrm>
              <a:off x="240" y="912"/>
              <a:ext cx="1632" cy="748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If the voltage across the battery is 6V…</a:t>
              </a:r>
            </a:p>
          </p:txBody>
        </p:sp>
        <p:sp>
          <p:nvSpPr>
            <p:cNvPr id="75825" name="Freeform 49"/>
            <p:cNvSpPr>
              <a:spLocks/>
            </p:cNvSpPr>
            <p:nvPr/>
          </p:nvSpPr>
          <p:spPr bwMode="auto">
            <a:xfrm>
              <a:off x="1776" y="920"/>
              <a:ext cx="1344" cy="280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720" y="40"/>
                </a:cxn>
                <a:cxn ang="0">
                  <a:pos x="1344" y="40"/>
                </a:cxn>
              </a:cxnLst>
              <a:rect l="0" t="0" r="r" b="b"/>
              <a:pathLst>
                <a:path w="1344" h="280">
                  <a:moveTo>
                    <a:pt x="0" y="280"/>
                  </a:moveTo>
                  <a:cubicBezTo>
                    <a:pt x="248" y="180"/>
                    <a:pt x="496" y="80"/>
                    <a:pt x="720" y="40"/>
                  </a:cubicBezTo>
                  <a:cubicBezTo>
                    <a:pt x="944" y="0"/>
                    <a:pt x="1144" y="20"/>
                    <a:pt x="1344" y="40"/>
                  </a:cubicBezTo>
                </a:path>
              </a:pathLst>
            </a:custGeom>
            <a:grpFill/>
            <a:ln w="50800" cap="flat" cmpd="sng">
              <a:solidFill>
                <a:srgbClr val="3366CC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381000" y="3313113"/>
            <a:ext cx="4876800" cy="1187450"/>
            <a:chOff x="240" y="2087"/>
            <a:chExt cx="3072" cy="748"/>
          </a:xfrm>
          <a:solidFill>
            <a:schemeClr val="bg1"/>
          </a:solidFill>
        </p:grpSpPr>
        <p:sp>
          <p:nvSpPr>
            <p:cNvPr id="75827" name="Text Box 51"/>
            <p:cNvSpPr txBox="1">
              <a:spLocks noChangeArrowheads="1"/>
            </p:cNvSpPr>
            <p:nvPr/>
          </p:nvSpPr>
          <p:spPr bwMode="auto">
            <a:xfrm>
              <a:off x="240" y="2087"/>
              <a:ext cx="1632" cy="748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…and these bulbs are all identical…</a:t>
              </a:r>
            </a:p>
          </p:txBody>
        </p:sp>
        <p:sp>
          <p:nvSpPr>
            <p:cNvPr id="75828" name="Freeform 52"/>
            <p:cNvSpPr>
              <a:spLocks/>
            </p:cNvSpPr>
            <p:nvPr/>
          </p:nvSpPr>
          <p:spPr bwMode="auto">
            <a:xfrm>
              <a:off x="1776" y="2352"/>
              <a:ext cx="62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</a:cxnLst>
              <a:rect l="0" t="0" r="r" b="b"/>
              <a:pathLst>
                <a:path w="624" h="240">
                  <a:moveTo>
                    <a:pt x="0" y="0"/>
                  </a:moveTo>
                  <a:cubicBezTo>
                    <a:pt x="0" y="0"/>
                    <a:pt x="312" y="120"/>
                    <a:pt x="624" y="240"/>
                  </a:cubicBezTo>
                </a:path>
              </a:pathLst>
            </a:custGeom>
            <a:grpFill/>
            <a:ln w="50800" cap="flat" cmpd="sng">
              <a:solidFill>
                <a:srgbClr val="3366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29" name="Freeform 53"/>
            <p:cNvSpPr>
              <a:spLocks/>
            </p:cNvSpPr>
            <p:nvPr/>
          </p:nvSpPr>
          <p:spPr bwMode="auto">
            <a:xfrm>
              <a:off x="1824" y="2208"/>
              <a:ext cx="14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</a:cxnLst>
              <a:rect l="0" t="0" r="r" b="b"/>
              <a:pathLst>
                <a:path w="624" h="240">
                  <a:moveTo>
                    <a:pt x="0" y="0"/>
                  </a:moveTo>
                  <a:cubicBezTo>
                    <a:pt x="0" y="0"/>
                    <a:pt x="312" y="120"/>
                    <a:pt x="624" y="240"/>
                  </a:cubicBezTo>
                </a:path>
              </a:pathLst>
            </a:custGeom>
            <a:grpFill/>
            <a:ln w="50800" cap="flat" cmpd="sng">
              <a:solidFill>
                <a:srgbClr val="3366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381000" y="5207000"/>
            <a:ext cx="6473825" cy="1187450"/>
            <a:chOff x="240" y="3280"/>
            <a:chExt cx="4078" cy="748"/>
          </a:xfrm>
        </p:grpSpPr>
        <p:sp>
          <p:nvSpPr>
            <p:cNvPr id="75831" name="Text Box 55"/>
            <p:cNvSpPr txBox="1">
              <a:spLocks noChangeArrowheads="1"/>
            </p:cNvSpPr>
            <p:nvPr/>
          </p:nvSpPr>
          <p:spPr bwMode="auto">
            <a:xfrm>
              <a:off x="240" y="3280"/>
              <a:ext cx="1632" cy="669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/>
                <a:t>…what will the voltage across each bulb be</a:t>
              </a:r>
              <a:r>
                <a:rPr lang="en-GB" dirty="0" smtClean="0"/>
                <a:t>?</a:t>
              </a:r>
            </a:p>
            <a:p>
              <a:pPr algn="l">
                <a:spcBef>
                  <a:spcPct val="50000"/>
                </a:spcBef>
              </a:pPr>
              <a:r>
                <a:rPr lang="en-GB" dirty="0" smtClean="0"/>
                <a:t>Explain why.</a:t>
              </a:r>
              <a:endParaRPr lang="en-GB" dirty="0"/>
            </a:p>
          </p:txBody>
        </p:sp>
        <p:sp>
          <p:nvSpPr>
            <p:cNvPr id="75832" name="Freeform 56"/>
            <p:cNvSpPr>
              <a:spLocks/>
            </p:cNvSpPr>
            <p:nvPr/>
          </p:nvSpPr>
          <p:spPr bwMode="auto">
            <a:xfrm>
              <a:off x="1759" y="3728"/>
              <a:ext cx="672" cy="11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32" y="96"/>
                </a:cxn>
                <a:cxn ang="0">
                  <a:pos x="672" y="0"/>
                </a:cxn>
              </a:cxnLst>
              <a:rect l="0" t="0" r="r" b="b"/>
              <a:pathLst>
                <a:path w="672" h="112">
                  <a:moveTo>
                    <a:pt x="0" y="96"/>
                  </a:moveTo>
                  <a:cubicBezTo>
                    <a:pt x="160" y="104"/>
                    <a:pt x="320" y="112"/>
                    <a:pt x="432" y="96"/>
                  </a:cubicBezTo>
                  <a:cubicBezTo>
                    <a:pt x="544" y="80"/>
                    <a:pt x="608" y="40"/>
                    <a:pt x="672" y="0"/>
                  </a:cubicBezTo>
                </a:path>
              </a:pathLst>
            </a:custGeom>
            <a:noFill/>
            <a:ln w="50800" cap="flat" cmpd="sng">
              <a:solidFill>
                <a:srgbClr val="99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5833" name="Freeform 57"/>
            <p:cNvSpPr>
              <a:spLocks/>
            </p:cNvSpPr>
            <p:nvPr/>
          </p:nvSpPr>
          <p:spPr bwMode="auto">
            <a:xfrm>
              <a:off x="1824" y="3788"/>
              <a:ext cx="2494" cy="24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32" y="96"/>
                </a:cxn>
                <a:cxn ang="0">
                  <a:pos x="672" y="0"/>
                </a:cxn>
              </a:cxnLst>
              <a:rect l="0" t="0" r="r" b="b"/>
              <a:pathLst>
                <a:path w="672" h="112">
                  <a:moveTo>
                    <a:pt x="0" y="96"/>
                  </a:moveTo>
                  <a:cubicBezTo>
                    <a:pt x="160" y="104"/>
                    <a:pt x="320" y="112"/>
                    <a:pt x="432" y="96"/>
                  </a:cubicBezTo>
                  <a:cubicBezTo>
                    <a:pt x="544" y="80"/>
                    <a:pt x="608" y="40"/>
                    <a:pt x="672" y="0"/>
                  </a:cubicBezTo>
                </a:path>
              </a:pathLst>
            </a:custGeom>
            <a:noFill/>
            <a:ln w="50800" cap="flat" cmpd="sng">
              <a:solidFill>
                <a:srgbClr val="99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8116888" y="6013450"/>
            <a:ext cx="798512" cy="45720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2V</a:t>
            </a:r>
          </a:p>
        </p:txBody>
      </p:sp>
      <p:pic>
        <p:nvPicPr>
          <p:cNvPr id="60" name="Content Placeholder 5" descr="imagesCAIY4A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980728"/>
            <a:ext cx="171450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215-F59F-4E17-837D-C8168A532F6F}" type="datetime1">
              <a:rPr lang="en-GB"/>
              <a:pPr/>
              <a:t>01/04/2015</a:t>
            </a:fld>
            <a:endParaRPr lang="en-GB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Furry Elephants Number Quiz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647700" y="1628775"/>
            <a:ext cx="0" cy="3740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649288" y="3508375"/>
            <a:ext cx="9128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2171700" y="3508375"/>
            <a:ext cx="1143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3313113" y="1628775"/>
            <a:ext cx="0" cy="3740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647700" y="1628775"/>
            <a:ext cx="889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H="1">
            <a:off x="2147888" y="1628775"/>
            <a:ext cx="11652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36700" y="1314450"/>
            <a:ext cx="0" cy="6270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647825" y="1470025"/>
            <a:ext cx="77788" cy="314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62100" y="3195638"/>
            <a:ext cx="627063" cy="627062"/>
            <a:chOff x="4512" y="3792"/>
            <a:chExt cx="384" cy="384"/>
          </a:xfrm>
        </p:grpSpPr>
        <p:sp>
          <p:nvSpPr>
            <p:cNvPr id="77836" name="Oval 12"/>
            <p:cNvSpPr>
              <a:spLocks noChangeArrowheads="1"/>
            </p:cNvSpPr>
            <p:nvPr/>
          </p:nvSpPr>
          <p:spPr bwMode="auto">
            <a:xfrm>
              <a:off x="4512" y="3792"/>
              <a:ext cx="384" cy="3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 flipV="1">
              <a:off x="4560" y="3840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>
              <a:off x="4560" y="3840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1981200" y="1325563"/>
            <a:ext cx="0" cy="6270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2092325" y="1481138"/>
            <a:ext cx="77788" cy="314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647700" y="5368925"/>
            <a:ext cx="914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62100" y="5064125"/>
            <a:ext cx="627063" cy="627063"/>
            <a:chOff x="4512" y="3792"/>
            <a:chExt cx="384" cy="384"/>
          </a:xfrm>
        </p:grpSpPr>
        <p:sp>
          <p:nvSpPr>
            <p:cNvPr id="77843" name="Oval 19"/>
            <p:cNvSpPr>
              <a:spLocks noChangeArrowheads="1"/>
            </p:cNvSpPr>
            <p:nvPr/>
          </p:nvSpPr>
          <p:spPr bwMode="auto">
            <a:xfrm>
              <a:off x="4512" y="3792"/>
              <a:ext cx="384" cy="3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 flipV="1">
              <a:off x="4560" y="3840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45" name="Line 21"/>
            <p:cNvSpPr>
              <a:spLocks noChangeShapeType="1"/>
            </p:cNvSpPr>
            <p:nvPr/>
          </p:nvSpPr>
          <p:spPr bwMode="auto">
            <a:xfrm>
              <a:off x="4560" y="3840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2171700" y="5368925"/>
            <a:ext cx="1143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362200" y="1358900"/>
            <a:ext cx="6096000" cy="933450"/>
            <a:chOff x="1488" y="856"/>
            <a:chExt cx="3840" cy="588"/>
          </a:xfrm>
        </p:grpSpPr>
        <p:sp>
          <p:nvSpPr>
            <p:cNvPr id="77848" name="Text Box 24"/>
            <p:cNvSpPr txBox="1">
              <a:spLocks noChangeArrowheads="1"/>
            </p:cNvSpPr>
            <p:nvPr/>
          </p:nvSpPr>
          <p:spPr bwMode="auto">
            <a:xfrm>
              <a:off x="3168" y="926"/>
              <a:ext cx="2160" cy="51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/>
                <a:t>If the voltage across the batteries is 4V…</a:t>
              </a:r>
            </a:p>
          </p:txBody>
        </p:sp>
        <p:sp>
          <p:nvSpPr>
            <p:cNvPr id="77849" name="Freeform 25"/>
            <p:cNvSpPr>
              <a:spLocks/>
            </p:cNvSpPr>
            <p:nvPr/>
          </p:nvSpPr>
          <p:spPr bwMode="auto">
            <a:xfrm>
              <a:off x="1488" y="856"/>
              <a:ext cx="1728" cy="104"/>
            </a:xfrm>
            <a:custGeom>
              <a:avLst/>
              <a:gdLst/>
              <a:ahLst/>
              <a:cxnLst>
                <a:cxn ang="0">
                  <a:pos x="1728" y="104"/>
                </a:cxn>
                <a:cxn ang="0">
                  <a:pos x="960" y="8"/>
                </a:cxn>
                <a:cxn ang="0">
                  <a:pos x="0" y="56"/>
                </a:cxn>
              </a:cxnLst>
              <a:rect l="0" t="0" r="r" b="b"/>
              <a:pathLst>
                <a:path w="1728" h="104">
                  <a:moveTo>
                    <a:pt x="1728" y="104"/>
                  </a:moveTo>
                  <a:cubicBezTo>
                    <a:pt x="1488" y="60"/>
                    <a:pt x="1248" y="16"/>
                    <a:pt x="960" y="8"/>
                  </a:cubicBezTo>
                  <a:cubicBezTo>
                    <a:pt x="672" y="0"/>
                    <a:pt x="160" y="48"/>
                    <a:pt x="0" y="56"/>
                  </a:cubicBezTo>
                </a:path>
              </a:pathLst>
            </a:custGeom>
            <a:noFill/>
            <a:ln w="50800" cap="flat" cmpd="sng">
              <a:solidFill>
                <a:srgbClr val="8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438400" y="3195638"/>
            <a:ext cx="4572000" cy="1528762"/>
            <a:chOff x="1536" y="2013"/>
            <a:chExt cx="2880" cy="963"/>
          </a:xfrm>
          <a:solidFill>
            <a:schemeClr val="bg1"/>
          </a:solidFill>
        </p:grpSpPr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2976" y="2013"/>
              <a:ext cx="1440" cy="407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/>
                <a:t>What is the voltage here</a:t>
              </a:r>
              <a:r>
                <a:rPr lang="en-GB" dirty="0" smtClean="0"/>
                <a:t>? Why?</a:t>
              </a:r>
              <a:endParaRPr lang="en-GB" dirty="0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1536" y="2304"/>
              <a:ext cx="1488" cy="672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864" y="576"/>
                </a:cxn>
                <a:cxn ang="0">
                  <a:pos x="0" y="576"/>
                </a:cxn>
              </a:cxnLst>
              <a:rect l="0" t="0" r="r" b="b"/>
              <a:pathLst>
                <a:path w="1488" h="672">
                  <a:moveTo>
                    <a:pt x="1488" y="0"/>
                  </a:moveTo>
                  <a:cubicBezTo>
                    <a:pt x="1300" y="240"/>
                    <a:pt x="1112" y="480"/>
                    <a:pt x="864" y="576"/>
                  </a:cubicBezTo>
                  <a:cubicBezTo>
                    <a:pt x="616" y="672"/>
                    <a:pt x="308" y="624"/>
                    <a:pt x="0" y="576"/>
                  </a:cubicBezTo>
                </a:path>
              </a:pathLst>
            </a:custGeom>
            <a:grpFill/>
            <a:ln w="50800" cap="flat" cmpd="sng">
              <a:solidFill>
                <a:srgbClr val="993366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514600" y="5280025"/>
            <a:ext cx="3429000" cy="1425575"/>
            <a:chOff x="1584" y="3326"/>
            <a:chExt cx="2160" cy="898"/>
          </a:xfrm>
          <a:solidFill>
            <a:schemeClr val="bg1"/>
          </a:solidFill>
        </p:grpSpPr>
        <p:sp>
          <p:nvSpPr>
            <p:cNvPr id="77854" name="Text Box 30"/>
            <p:cNvSpPr txBox="1">
              <a:spLocks noChangeArrowheads="1"/>
            </p:cNvSpPr>
            <p:nvPr/>
          </p:nvSpPr>
          <p:spPr bwMode="auto">
            <a:xfrm>
              <a:off x="2640" y="3326"/>
              <a:ext cx="1104" cy="407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/>
                <a:t>And here</a:t>
              </a:r>
              <a:r>
                <a:rPr lang="en-GB" dirty="0" smtClean="0"/>
                <a:t>? Why?</a:t>
              </a:r>
              <a:endParaRPr lang="en-GB" dirty="0"/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auto">
            <a:xfrm>
              <a:off x="1584" y="3552"/>
              <a:ext cx="1104" cy="672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864" y="576"/>
                </a:cxn>
                <a:cxn ang="0">
                  <a:pos x="0" y="576"/>
                </a:cxn>
              </a:cxnLst>
              <a:rect l="0" t="0" r="r" b="b"/>
              <a:pathLst>
                <a:path w="1488" h="672">
                  <a:moveTo>
                    <a:pt x="1488" y="0"/>
                  </a:moveTo>
                  <a:cubicBezTo>
                    <a:pt x="1300" y="240"/>
                    <a:pt x="1112" y="480"/>
                    <a:pt x="864" y="576"/>
                  </a:cubicBezTo>
                  <a:cubicBezTo>
                    <a:pt x="616" y="672"/>
                    <a:pt x="308" y="624"/>
                    <a:pt x="0" y="576"/>
                  </a:cubicBezTo>
                </a:path>
              </a:pathLst>
            </a:custGeom>
            <a:grpFill/>
            <a:ln w="50800" cap="flat" cmpd="sng">
              <a:solidFill>
                <a:srgbClr val="993366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143000" y="3508375"/>
            <a:ext cx="1371600" cy="1168400"/>
            <a:chOff x="720" y="2210"/>
            <a:chExt cx="864" cy="736"/>
          </a:xfrm>
        </p:grpSpPr>
        <p:sp>
          <p:nvSpPr>
            <p:cNvPr id="77857" name="Line 33"/>
            <p:cNvSpPr>
              <a:spLocks noChangeShapeType="1"/>
            </p:cNvSpPr>
            <p:nvPr/>
          </p:nvSpPr>
          <p:spPr bwMode="auto">
            <a:xfrm>
              <a:off x="720" y="2210"/>
              <a:ext cx="0" cy="4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58" name="Line 34"/>
            <p:cNvSpPr>
              <a:spLocks noChangeShapeType="1"/>
            </p:cNvSpPr>
            <p:nvPr/>
          </p:nvSpPr>
          <p:spPr bwMode="auto">
            <a:xfrm>
              <a:off x="1584" y="2210"/>
              <a:ext cx="0" cy="4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59" name="Line 35"/>
            <p:cNvSpPr>
              <a:spLocks noChangeShapeType="1"/>
            </p:cNvSpPr>
            <p:nvPr/>
          </p:nvSpPr>
          <p:spPr bwMode="auto">
            <a:xfrm>
              <a:off x="720" y="2698"/>
              <a:ext cx="86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auto">
            <a:xfrm>
              <a:off x="984" y="2531"/>
              <a:ext cx="415" cy="41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61" name="Text Box 37"/>
            <p:cNvSpPr txBox="1">
              <a:spLocks noChangeArrowheads="1"/>
            </p:cNvSpPr>
            <p:nvPr/>
          </p:nvSpPr>
          <p:spPr bwMode="auto">
            <a:xfrm>
              <a:off x="1081" y="2584"/>
              <a:ext cx="24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V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143000" y="5368925"/>
            <a:ext cx="1371600" cy="1168400"/>
            <a:chOff x="720" y="2210"/>
            <a:chExt cx="864" cy="736"/>
          </a:xfrm>
        </p:grpSpPr>
        <p:sp>
          <p:nvSpPr>
            <p:cNvPr id="77863" name="Line 39"/>
            <p:cNvSpPr>
              <a:spLocks noChangeShapeType="1"/>
            </p:cNvSpPr>
            <p:nvPr/>
          </p:nvSpPr>
          <p:spPr bwMode="auto">
            <a:xfrm>
              <a:off x="720" y="2210"/>
              <a:ext cx="0" cy="4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4" name="Line 40"/>
            <p:cNvSpPr>
              <a:spLocks noChangeShapeType="1"/>
            </p:cNvSpPr>
            <p:nvPr/>
          </p:nvSpPr>
          <p:spPr bwMode="auto">
            <a:xfrm>
              <a:off x="1584" y="2210"/>
              <a:ext cx="0" cy="4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5" name="Line 41"/>
            <p:cNvSpPr>
              <a:spLocks noChangeShapeType="1"/>
            </p:cNvSpPr>
            <p:nvPr/>
          </p:nvSpPr>
          <p:spPr bwMode="auto">
            <a:xfrm>
              <a:off x="720" y="2698"/>
              <a:ext cx="86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7866" name="Oval 42"/>
            <p:cNvSpPr>
              <a:spLocks noChangeArrowheads="1"/>
            </p:cNvSpPr>
            <p:nvPr/>
          </p:nvSpPr>
          <p:spPr bwMode="auto">
            <a:xfrm>
              <a:off x="984" y="2531"/>
              <a:ext cx="415" cy="41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67" name="Text Box 43"/>
            <p:cNvSpPr txBox="1">
              <a:spLocks noChangeArrowheads="1"/>
            </p:cNvSpPr>
            <p:nvPr/>
          </p:nvSpPr>
          <p:spPr bwMode="auto">
            <a:xfrm>
              <a:off x="1081" y="2584"/>
              <a:ext cx="24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V</a:t>
              </a:r>
            </a:p>
          </p:txBody>
        </p:sp>
      </p:grp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8116888" y="5556250"/>
            <a:ext cx="798512" cy="45720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4V</a:t>
            </a:r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8116888" y="3560763"/>
            <a:ext cx="798512" cy="45720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4V</a:t>
            </a:r>
          </a:p>
        </p:txBody>
      </p:sp>
      <p:pic>
        <p:nvPicPr>
          <p:cNvPr id="47" name="Content Placeholder 5" descr="imagesCAIY4A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8" grpId="0" animBg="1" autoUpdateAnimBg="0"/>
      <p:bldP spid="7786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378-0ADE-4E2E-A890-76E30F808064}" type="datetime1">
              <a:rPr lang="en-GB"/>
              <a:pPr/>
              <a:t>01/04/2015</a:t>
            </a:fld>
            <a:endParaRPr lang="en-GB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Current in Series Circuit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1752600"/>
            <a:ext cx="3657600" cy="3440113"/>
            <a:chOff x="672" y="1104"/>
            <a:chExt cx="2304" cy="2167"/>
          </a:xfrm>
        </p:grpSpPr>
        <p:sp>
          <p:nvSpPr>
            <p:cNvPr id="71684" name="Line 4"/>
            <p:cNvSpPr>
              <a:spLocks noChangeShapeType="1"/>
            </p:cNvSpPr>
            <p:nvPr/>
          </p:nvSpPr>
          <p:spPr bwMode="auto">
            <a:xfrm>
              <a:off x="672" y="1375"/>
              <a:ext cx="0" cy="16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673" y="3000"/>
              <a:ext cx="40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>
              <a:off x="2636" y="3000"/>
              <a:ext cx="3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 flipV="1">
              <a:off x="2975" y="1375"/>
              <a:ext cx="0" cy="16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672" y="1375"/>
              <a:ext cx="76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flipH="1">
              <a:off x="1968" y="1375"/>
              <a:ext cx="100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>
              <a:off x="1440" y="1104"/>
              <a:ext cx="0" cy="5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1536" y="1239"/>
              <a:ext cx="67" cy="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078" y="2729"/>
              <a:ext cx="542" cy="542"/>
              <a:chOff x="4512" y="3792"/>
              <a:chExt cx="384" cy="384"/>
            </a:xfrm>
          </p:grpSpPr>
          <p:sp>
            <p:nvSpPr>
              <p:cNvPr id="71693" name="Oval 13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694" name="Line 14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95" name="Line 15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094" y="2729"/>
              <a:ext cx="542" cy="542"/>
              <a:chOff x="4512" y="3792"/>
              <a:chExt cx="384" cy="384"/>
            </a:xfrm>
          </p:grpSpPr>
          <p:sp>
            <p:nvSpPr>
              <p:cNvPr id="71697" name="Oval 17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698" name="Line 18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99" name="Line 19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1620" y="3000"/>
              <a:ext cx="47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>
              <a:off x="1824" y="1113"/>
              <a:ext cx="0" cy="5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1702" name="Rectangle 22"/>
            <p:cNvSpPr>
              <a:spLocks noChangeArrowheads="1"/>
            </p:cNvSpPr>
            <p:nvPr/>
          </p:nvSpPr>
          <p:spPr bwMode="auto">
            <a:xfrm>
              <a:off x="1920" y="1248"/>
              <a:ext cx="67" cy="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04800" y="1219200"/>
            <a:ext cx="2362200" cy="1143000"/>
            <a:chOff x="192" y="768"/>
            <a:chExt cx="1488" cy="720"/>
          </a:xfrm>
        </p:grpSpPr>
        <p:sp>
          <p:nvSpPr>
            <p:cNvPr id="71704" name="Text Box 24"/>
            <p:cNvSpPr txBox="1">
              <a:spLocks noChangeArrowheads="1"/>
            </p:cNvSpPr>
            <p:nvPr/>
          </p:nvSpPr>
          <p:spPr bwMode="auto">
            <a:xfrm>
              <a:off x="192" y="768"/>
              <a:ext cx="1488" cy="407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/>
                <a:t>If the current here is </a:t>
              </a:r>
              <a:r>
                <a:rPr lang="en-GB" dirty="0" smtClean="0"/>
                <a:t>6 </a:t>
              </a:r>
              <a:r>
                <a:rPr lang="en-GB" dirty="0"/>
                <a:t>amps…</a:t>
              </a:r>
            </a:p>
          </p:txBody>
        </p:sp>
        <p:sp>
          <p:nvSpPr>
            <p:cNvPr id="71705" name="AutoShape 25"/>
            <p:cNvSpPr>
              <a:spLocks noChangeArrowheads="1"/>
            </p:cNvSpPr>
            <p:nvPr/>
          </p:nvSpPr>
          <p:spPr bwMode="auto">
            <a:xfrm>
              <a:off x="1056" y="1248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553200" y="1219200"/>
            <a:ext cx="2286000" cy="1552575"/>
            <a:chOff x="4128" y="768"/>
            <a:chExt cx="1440" cy="978"/>
          </a:xfrm>
          <a:solidFill>
            <a:schemeClr val="bg1"/>
          </a:solidFill>
        </p:grpSpPr>
        <p:sp>
          <p:nvSpPr>
            <p:cNvPr id="71707" name="Text Box 27"/>
            <p:cNvSpPr txBox="1">
              <a:spLocks noChangeArrowheads="1"/>
            </p:cNvSpPr>
            <p:nvPr/>
          </p:nvSpPr>
          <p:spPr bwMode="auto">
            <a:xfrm>
              <a:off x="4416" y="768"/>
              <a:ext cx="1152" cy="978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The current here will be…</a:t>
              </a:r>
            </a:p>
          </p:txBody>
        </p:sp>
        <p:sp>
          <p:nvSpPr>
            <p:cNvPr id="71708" name="AutoShape 28"/>
            <p:cNvSpPr>
              <a:spLocks noChangeArrowheads="1"/>
            </p:cNvSpPr>
            <p:nvPr/>
          </p:nvSpPr>
          <p:spPr bwMode="auto">
            <a:xfrm rot="8155211">
              <a:off x="4128" y="1248"/>
              <a:ext cx="305" cy="219"/>
            </a:xfrm>
            <a:prstGeom prst="rightArrow">
              <a:avLst>
                <a:gd name="adj1" fmla="val 50000"/>
                <a:gd name="adj2" fmla="val 34817"/>
              </a:avLst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57200" y="2667000"/>
            <a:ext cx="4038600" cy="1720850"/>
            <a:chOff x="288" y="1680"/>
            <a:chExt cx="2544" cy="1084"/>
          </a:xfrm>
          <a:solidFill>
            <a:schemeClr val="bg1"/>
          </a:solidFill>
        </p:grpSpPr>
        <p:sp>
          <p:nvSpPr>
            <p:cNvPr id="71710" name="Text Box 30"/>
            <p:cNvSpPr txBox="1">
              <a:spLocks noChangeArrowheads="1"/>
            </p:cNvSpPr>
            <p:nvPr/>
          </p:nvSpPr>
          <p:spPr bwMode="auto">
            <a:xfrm>
              <a:off x="288" y="2016"/>
              <a:ext cx="1200" cy="748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/>
                <a:t>The current here will be…</a:t>
              </a:r>
            </a:p>
          </p:txBody>
        </p:sp>
        <p:sp>
          <p:nvSpPr>
            <p:cNvPr id="71711" name="Freeform 31"/>
            <p:cNvSpPr>
              <a:spLocks/>
            </p:cNvSpPr>
            <p:nvPr/>
          </p:nvSpPr>
          <p:spPr bwMode="auto">
            <a:xfrm>
              <a:off x="1392" y="1680"/>
              <a:ext cx="1440" cy="792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152" y="672"/>
                </a:cxn>
                <a:cxn ang="0">
                  <a:pos x="1440" y="0"/>
                </a:cxn>
              </a:cxnLst>
              <a:rect l="0" t="0" r="r" b="b"/>
              <a:pathLst>
                <a:path w="1440" h="792">
                  <a:moveTo>
                    <a:pt x="0" y="720"/>
                  </a:moveTo>
                  <a:cubicBezTo>
                    <a:pt x="456" y="756"/>
                    <a:pt x="912" y="792"/>
                    <a:pt x="1152" y="672"/>
                  </a:cubicBezTo>
                  <a:cubicBezTo>
                    <a:pt x="1392" y="552"/>
                    <a:pt x="1416" y="276"/>
                    <a:pt x="1440" y="0"/>
                  </a:cubicBezTo>
                </a:path>
              </a:pathLst>
            </a:custGeom>
            <a:grp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581525" y="3200400"/>
            <a:ext cx="4333875" cy="1552575"/>
            <a:chOff x="2886" y="2016"/>
            <a:chExt cx="2730" cy="978"/>
          </a:xfrm>
          <a:solidFill>
            <a:schemeClr val="bg1"/>
          </a:solidFill>
        </p:grpSpPr>
        <p:sp>
          <p:nvSpPr>
            <p:cNvPr id="71713" name="Text Box 33"/>
            <p:cNvSpPr txBox="1">
              <a:spLocks noChangeArrowheads="1"/>
            </p:cNvSpPr>
            <p:nvPr/>
          </p:nvSpPr>
          <p:spPr bwMode="auto">
            <a:xfrm>
              <a:off x="4368" y="2016"/>
              <a:ext cx="1248" cy="978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And the current here will be…</a:t>
              </a:r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auto">
            <a:xfrm rot="-11038230">
              <a:off x="2886" y="2255"/>
              <a:ext cx="1440" cy="6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152" y="672"/>
                </a:cxn>
                <a:cxn ang="0">
                  <a:pos x="1440" y="0"/>
                </a:cxn>
              </a:cxnLst>
              <a:rect l="0" t="0" r="r" b="b"/>
              <a:pathLst>
                <a:path w="1440" h="792">
                  <a:moveTo>
                    <a:pt x="0" y="720"/>
                  </a:moveTo>
                  <a:cubicBezTo>
                    <a:pt x="456" y="756"/>
                    <a:pt x="912" y="792"/>
                    <a:pt x="1152" y="672"/>
                  </a:cubicBezTo>
                  <a:cubicBezTo>
                    <a:pt x="1392" y="552"/>
                    <a:pt x="1416" y="276"/>
                    <a:pt x="1440" y="0"/>
                  </a:cubicBezTo>
                </a:path>
              </a:pathLst>
            </a:custGeom>
            <a:grp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914400" y="5791200"/>
            <a:ext cx="7467600" cy="52322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Explain why this happens...........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5.2/5.3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What is Resistance and how is it measured?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5.1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Electric Current – A Flow of What?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Click &amp; watch Cold wire animation!</a:t>
            </a:r>
          </a:p>
          <a:p>
            <a:r>
              <a:rPr lang="en-GB" dirty="0" smtClean="0"/>
              <a:t>An electron travelling through the wires encounters resistance. </a:t>
            </a:r>
            <a:r>
              <a:rPr lang="en-GB" b="1" dirty="0" smtClean="0"/>
              <a:t>Resistance</a:t>
            </a:r>
            <a:r>
              <a:rPr lang="en-GB" dirty="0" smtClean="0"/>
              <a:t> is the hindrance to the flow of charge. For an electron it is a zigzag path that results from countless collisions with fixed atoms within the conducting material</a:t>
            </a:r>
          </a:p>
          <a:p>
            <a:r>
              <a:rPr lang="en-GB" dirty="0" smtClean="0"/>
              <a:t>Why do you think the wire will get hot? </a:t>
            </a:r>
          </a:p>
          <a:p>
            <a:r>
              <a:rPr lang="en-GB" dirty="0" smtClean="0"/>
              <a:t>Apply this idea to explain how a filament bulb works.</a:t>
            </a:r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76056" y="170080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86314" y="150017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52226" name="Picture 2" descr="http://www.physicsclassroom.com/class/circuits/u9l3b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3816424" cy="3168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11960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http://regentsprep.org/Regents/physics/phys03/bresist/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12776"/>
            <a:ext cx="8461221" cy="323067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Current and Voltage Vary in a fixed resistor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552" y="4643446"/>
            <a:ext cx="8299648" cy="140988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is the current when Voltage is 3 V?</a:t>
            </a:r>
          </a:p>
          <a:p>
            <a:r>
              <a:rPr lang="en-GB" dirty="0" smtClean="0"/>
              <a:t>What is the current when the Voltage is 6V?</a:t>
            </a:r>
          </a:p>
          <a:p>
            <a:r>
              <a:rPr lang="en-GB" dirty="0" smtClean="0"/>
              <a:t>What is the relationship between I and V?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607851" y="3393281"/>
            <a:ext cx="642942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215074" y="3000372"/>
            <a:ext cx="128588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072066" y="3071810"/>
            <a:ext cx="857256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072066" y="2357430"/>
            <a:ext cx="178595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Ohm’s Law...............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George_Oh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1952625" cy="2476500"/>
          </a:xfrm>
        </p:spPr>
      </p:pic>
      <p:sp>
        <p:nvSpPr>
          <p:cNvPr id="6" name="Rounded Rectangular Callout 5"/>
          <p:cNvSpPr/>
          <p:nvPr/>
        </p:nvSpPr>
        <p:spPr>
          <a:xfrm>
            <a:off x="2051720" y="1700808"/>
            <a:ext cx="5760640" cy="3024336"/>
          </a:xfrm>
          <a:prstGeom prst="wedgeRoundRectCallout">
            <a:avLst>
              <a:gd name="adj1" fmla="val -52469"/>
              <a:gd name="adj2" fmla="val 6373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You have just investigated my law!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I and V are directly proportional to one another when the resistance stays constant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13652" cy="21294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b="1" dirty="0" smtClean="0"/>
              <a:t>Voltage = Current x Resistance</a:t>
            </a:r>
          </a:p>
          <a:p>
            <a:pPr algn="ctr">
              <a:buNone/>
            </a:pPr>
            <a:r>
              <a:rPr lang="en-GB" b="1" dirty="0" smtClean="0"/>
              <a:t>(Volts)      (Amps)     (Ohms)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sz="4800" b="1" dirty="0" smtClean="0"/>
              <a:t>V    =  IR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/>
          </a:p>
        </p:txBody>
      </p:sp>
      <p:pic>
        <p:nvPicPr>
          <p:cNvPr id="53250" name="Picture 2" descr="http://t0.gstatic.com/images?q=tbn:ANd9GcRFj1FD0P5AxUagRhUpG_y3aMhHABjmR74YaBjd0ymbVzWwjJsalg:www.oocities.org/geomcamck/graphics/magic_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1764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If the current is 0.3A and the Resistance is 20 ohms, what is Voltage?</a:t>
            </a:r>
          </a:p>
          <a:p>
            <a:pPr lvl="1">
              <a:buNone/>
            </a:pPr>
            <a:r>
              <a:rPr lang="en-GB" dirty="0" smtClean="0"/>
              <a:t>V=IR		V=0.3 x 20 = 6V</a:t>
            </a:r>
          </a:p>
          <a:p>
            <a:r>
              <a:rPr lang="en-GB" dirty="0" smtClean="0"/>
              <a:t>If the current is 3mA and the Resistance is 2 kil0-ohms, what is Voltage?</a:t>
            </a:r>
          </a:p>
          <a:p>
            <a:pPr lvl="1">
              <a:buNone/>
            </a:pPr>
            <a:r>
              <a:rPr lang="en-GB" dirty="0" smtClean="0"/>
              <a:t>V=IR		V=0.003 x 2000 = 6V</a:t>
            </a:r>
          </a:p>
          <a:p>
            <a:r>
              <a:rPr lang="en-GB" dirty="0" smtClean="0"/>
              <a:t>If the current is 0.3A and the Voltage is 12 V, what is Resistance?</a:t>
            </a:r>
          </a:p>
          <a:p>
            <a:pPr lvl="1">
              <a:buNone/>
            </a:pPr>
            <a:r>
              <a:rPr lang="en-GB" dirty="0" smtClean="0"/>
              <a:t>V=IR	so R = V/I	R = 12/0.3= 40</a:t>
            </a:r>
            <a:r>
              <a:rPr lang="el-GR" dirty="0" smtClean="0"/>
              <a:t>Ω</a:t>
            </a:r>
            <a:endParaRPr lang="en-GB" dirty="0" smtClean="0">
              <a:latin typeface="Wingdings" pitchFamily="2" charset="2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Go!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6413388" cy="457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Voltage if the current is 3.5A and the resistance is 20 ohms?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Voltage if the current is 0.4A and the resistance is 3k</a:t>
            </a:r>
            <a:r>
              <a:rPr lang="el-GR" dirty="0" smtClean="0"/>
              <a:t>Ω</a:t>
            </a:r>
            <a:r>
              <a:rPr lang="en-GB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Resistance is the Current is 0.2A and the voltage is 12V?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Current if the resistance is 400</a:t>
            </a:r>
            <a:r>
              <a:rPr lang="el-GR" dirty="0" smtClean="0"/>
              <a:t>Ω</a:t>
            </a:r>
            <a:r>
              <a:rPr lang="en-GB" dirty="0" smtClean="0"/>
              <a:t> and the Voltage is from the mains?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 you heat the wire what will happen to the resistance, explain?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1571612"/>
            <a:ext cx="19288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70V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1200V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30 </a:t>
            </a:r>
            <a:r>
              <a:rPr lang="el-GR" dirty="0" smtClean="0"/>
              <a:t>Ω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0.57 (230V) or 0.6 (240V)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Resistance will increase as the atoms in the wire will move more causing more collision (voltage will no longer be proportional to current)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5509525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Resistance can easily be measured using a </a:t>
            </a:r>
            <a:r>
              <a:rPr lang="en-GB" dirty="0" err="1" smtClean="0"/>
              <a:t>multimeter</a:t>
            </a:r>
            <a:endParaRPr lang="en-GB" dirty="0"/>
          </a:p>
          <a:p>
            <a:r>
              <a:rPr lang="en-GB" dirty="0"/>
              <a:t>Turn the dial to the </a:t>
            </a:r>
            <a:r>
              <a:rPr lang="el-GR" dirty="0"/>
              <a:t>Ω</a:t>
            </a:r>
            <a:r>
              <a:rPr lang="en-GB" dirty="0"/>
              <a:t> </a:t>
            </a:r>
            <a:r>
              <a:rPr lang="en-GB" dirty="0" smtClean="0"/>
              <a:t>section, to measure resistance</a:t>
            </a:r>
            <a:endParaRPr lang="en-GB" dirty="0"/>
          </a:p>
          <a:p>
            <a:r>
              <a:rPr lang="en-GB" dirty="0" smtClean="0"/>
              <a:t>Plug the connecting leads in at the COM and </a:t>
            </a:r>
            <a:r>
              <a:rPr lang="el-GR" dirty="0" smtClean="0"/>
              <a:t>Ω</a:t>
            </a:r>
            <a:r>
              <a:rPr lang="en-GB" dirty="0" smtClean="0"/>
              <a:t> sockets</a:t>
            </a:r>
          </a:p>
          <a:p>
            <a:r>
              <a:rPr lang="en-GB" dirty="0" smtClean="0"/>
              <a:t>Connect to whatever you need to measure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25429"/>
          <a:stretch/>
        </p:blipFill>
        <p:spPr bwMode="auto">
          <a:xfrm>
            <a:off x="5617029" y="1143000"/>
            <a:ext cx="352697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55776" y="4797152"/>
            <a:ext cx="4104456" cy="93610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35896" y="4653136"/>
            <a:ext cx="3744618" cy="10801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39952" y="3140968"/>
            <a:ext cx="2016224" cy="18002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2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u="sng">
                <a:latin typeface="Comic Sans MS" pitchFamily="66" charset="0"/>
              </a:rPr>
              <a:t>Each bulb has a resistance of 5 Ohms.</a:t>
            </a:r>
            <a:r>
              <a:rPr lang="en-GB" sz="3200" b="1">
                <a:latin typeface="Arial" charset="0"/>
              </a:rPr>
              <a:t> </a:t>
            </a:r>
          </a:p>
        </p:txBody>
      </p:sp>
      <p:pic>
        <p:nvPicPr>
          <p:cNvPr id="716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73238"/>
            <a:ext cx="2520950" cy="4530725"/>
          </a:xfrm>
          <a:noFill/>
          <a:ln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5003800" cy="4005262"/>
          </a:xfrm>
          <a:prstGeom prst="rect">
            <a:avLst/>
          </a:prstGeom>
          <a:solidFill>
            <a:srgbClr val="FFFF99">
              <a:alpha val="50000"/>
            </a:srgbClr>
          </a:solidFill>
        </p:spPr>
      </p:pic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1403350" y="4797425"/>
            <a:ext cx="4176713" cy="1944688"/>
          </a:xfrm>
          <a:prstGeom prst="wedgeRoundRectCallout">
            <a:avLst>
              <a:gd name="adj1" fmla="val -74440"/>
              <a:gd name="adj2" fmla="val 32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400">
                <a:latin typeface="Comic Sans MS" pitchFamily="66" charset="0"/>
              </a:rPr>
              <a:t>Which circuit will have the highest total resistance……. Why?</a:t>
            </a:r>
          </a:p>
          <a:p>
            <a:pPr algn="ctr"/>
            <a:r>
              <a:rPr lang="en-GB" sz="2400">
                <a:latin typeface="Comic Sans MS" pitchFamily="66" charset="0"/>
              </a:rPr>
              <a:t>How could this be investigated?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If each Resistor is 10 Ohms what will be the total resistance?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75848" name="Group 7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582852" cy="4924426"/>
        </p:xfrm>
        <a:graphic>
          <a:graphicData uri="http://schemas.openxmlformats.org/drawingml/2006/table">
            <a:tbl>
              <a:tblPr/>
              <a:tblGrid>
                <a:gridCol w="3479800"/>
                <a:gridCol w="208280"/>
                <a:gridCol w="3478212"/>
                <a:gridCol w="208280"/>
                <a:gridCol w="20828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Actual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Ohms.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Ohms.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 Ohms.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Ohms.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 Ohms.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 Ohms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75841" name="Picture 65" descr="915047_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20938"/>
            <a:ext cx="1800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2" name="Picture 66" descr="915047_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068638"/>
            <a:ext cx="2303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3" name="Picture 67" descr="915047_p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16338"/>
            <a:ext cx="26193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4" name="Picture 68" descr="915047_p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160838"/>
            <a:ext cx="1943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5" name="Picture 69" descr="915047_p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724400"/>
            <a:ext cx="1873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49" name="Picture 73" descr="915047_p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5661025"/>
            <a:ext cx="30972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50" name="Rectangle 74"/>
          <p:cNvSpPr>
            <a:spLocks noChangeArrowheads="1"/>
          </p:cNvSpPr>
          <p:nvPr/>
        </p:nvSpPr>
        <p:spPr bwMode="auto">
          <a:xfrm>
            <a:off x="4211638" y="2349500"/>
            <a:ext cx="16573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51" name="Rectangle 75"/>
          <p:cNvSpPr>
            <a:spLocks noChangeArrowheads="1"/>
          </p:cNvSpPr>
          <p:nvPr/>
        </p:nvSpPr>
        <p:spPr bwMode="auto">
          <a:xfrm>
            <a:off x="4211638" y="2924175"/>
            <a:ext cx="16573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52" name="Rectangle 76"/>
          <p:cNvSpPr>
            <a:spLocks noChangeArrowheads="1"/>
          </p:cNvSpPr>
          <p:nvPr/>
        </p:nvSpPr>
        <p:spPr bwMode="auto">
          <a:xfrm>
            <a:off x="4211638" y="3573463"/>
            <a:ext cx="16573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53" name="Rectangle 77"/>
          <p:cNvSpPr>
            <a:spLocks noChangeArrowheads="1"/>
          </p:cNvSpPr>
          <p:nvPr/>
        </p:nvSpPr>
        <p:spPr bwMode="auto">
          <a:xfrm>
            <a:off x="4211638" y="4149725"/>
            <a:ext cx="16573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54" name="Rectangle 78"/>
          <p:cNvSpPr>
            <a:spLocks noChangeArrowheads="1"/>
          </p:cNvSpPr>
          <p:nvPr/>
        </p:nvSpPr>
        <p:spPr bwMode="auto">
          <a:xfrm>
            <a:off x="4211638" y="4797425"/>
            <a:ext cx="16573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4211638" y="5516563"/>
            <a:ext cx="16573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0" grpId="0" animBg="1"/>
      <p:bldP spid="75851" grpId="0" animBg="1"/>
      <p:bldP spid="75852" grpId="0" animBg="1"/>
      <p:bldP spid="75853" grpId="0" animBg="1"/>
      <p:bldP spid="75854" grpId="0" animBg="1"/>
      <p:bldP spid="758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does this happen? What route is harder for an electron?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Series circuit: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Parallel circuit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5544616" cy="1800225"/>
          </a:xfrm>
          <a:prstGeom prst="rect">
            <a:avLst/>
          </a:prstGeom>
        </p:spPr>
      </p:pic>
      <p:pic>
        <p:nvPicPr>
          <p:cNvPr id="6" name="Picture 5" descr="one h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509120"/>
            <a:ext cx="2143125" cy="2143125"/>
          </a:xfrm>
          <a:prstGeom prst="rect">
            <a:avLst/>
          </a:prstGeom>
        </p:spPr>
      </p:pic>
      <p:pic>
        <p:nvPicPr>
          <p:cNvPr id="7" name="Picture 6" descr="m and 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348880"/>
            <a:ext cx="2466975" cy="1847850"/>
          </a:xfrm>
          <a:prstGeom prst="rect">
            <a:avLst/>
          </a:prstGeom>
        </p:spPr>
      </p:pic>
      <p:pic>
        <p:nvPicPr>
          <p:cNvPr id="8" name="Picture 7" descr="m and 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folHlink"/>
                </a:solidFill>
              </a:rPr>
              <a:t>5.1:How Do Objects Become Charged? Part 1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906942">
            <a:off x="4142214" y="2595437"/>
            <a:ext cx="1927225" cy="2730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DDDDD"/>
              </a:gs>
              <a:gs pos="50000">
                <a:srgbClr val="FFFFCC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059832" y="2060848"/>
            <a:ext cx="1514475" cy="1116013"/>
          </a:xfrm>
          <a:custGeom>
            <a:avLst/>
            <a:gdLst/>
            <a:ahLst/>
            <a:cxnLst>
              <a:cxn ang="0">
                <a:pos x="142" y="848"/>
              </a:cxn>
              <a:cxn ang="0">
                <a:pos x="162" y="788"/>
              </a:cxn>
              <a:cxn ang="0">
                <a:pos x="22" y="608"/>
              </a:cxn>
              <a:cxn ang="0">
                <a:pos x="2" y="548"/>
              </a:cxn>
              <a:cxn ang="0">
                <a:pos x="162" y="268"/>
              </a:cxn>
              <a:cxn ang="0">
                <a:pos x="302" y="228"/>
              </a:cxn>
              <a:cxn ang="0">
                <a:pos x="422" y="188"/>
              </a:cxn>
              <a:cxn ang="0">
                <a:pos x="762" y="168"/>
              </a:cxn>
              <a:cxn ang="0">
                <a:pos x="1562" y="148"/>
              </a:cxn>
              <a:cxn ang="0">
                <a:pos x="1602" y="268"/>
              </a:cxn>
              <a:cxn ang="0">
                <a:pos x="1602" y="528"/>
              </a:cxn>
              <a:cxn ang="0">
                <a:pos x="1482" y="568"/>
              </a:cxn>
              <a:cxn ang="0">
                <a:pos x="1422" y="608"/>
              </a:cxn>
              <a:cxn ang="0">
                <a:pos x="1502" y="688"/>
              </a:cxn>
              <a:cxn ang="0">
                <a:pos x="1762" y="748"/>
              </a:cxn>
              <a:cxn ang="0">
                <a:pos x="1822" y="1108"/>
              </a:cxn>
              <a:cxn ang="0">
                <a:pos x="1782" y="1168"/>
              </a:cxn>
              <a:cxn ang="0">
                <a:pos x="1682" y="1328"/>
              </a:cxn>
              <a:cxn ang="0">
                <a:pos x="1562" y="1308"/>
              </a:cxn>
              <a:cxn ang="0">
                <a:pos x="1482" y="1268"/>
              </a:cxn>
              <a:cxn ang="0">
                <a:pos x="1222" y="1288"/>
              </a:cxn>
              <a:cxn ang="0">
                <a:pos x="882" y="1408"/>
              </a:cxn>
              <a:cxn ang="0">
                <a:pos x="642" y="1368"/>
              </a:cxn>
              <a:cxn ang="0">
                <a:pos x="522" y="1288"/>
              </a:cxn>
              <a:cxn ang="0">
                <a:pos x="502" y="1228"/>
              </a:cxn>
              <a:cxn ang="0">
                <a:pos x="522" y="1168"/>
              </a:cxn>
              <a:cxn ang="0">
                <a:pos x="302" y="1068"/>
              </a:cxn>
              <a:cxn ang="0">
                <a:pos x="142" y="848"/>
              </a:cxn>
            </a:cxnLst>
            <a:rect l="0" t="0" r="r" b="b"/>
            <a:pathLst>
              <a:path w="1933" h="1408">
                <a:moveTo>
                  <a:pt x="142" y="848"/>
                </a:moveTo>
                <a:cubicBezTo>
                  <a:pt x="149" y="828"/>
                  <a:pt x="162" y="809"/>
                  <a:pt x="162" y="788"/>
                </a:cubicBezTo>
                <a:cubicBezTo>
                  <a:pt x="162" y="658"/>
                  <a:pt x="127" y="643"/>
                  <a:pt x="22" y="608"/>
                </a:cubicBezTo>
                <a:cubicBezTo>
                  <a:pt x="15" y="588"/>
                  <a:pt x="0" y="569"/>
                  <a:pt x="2" y="548"/>
                </a:cubicBezTo>
                <a:cubicBezTo>
                  <a:pt x="11" y="463"/>
                  <a:pt x="72" y="304"/>
                  <a:pt x="162" y="268"/>
                </a:cubicBezTo>
                <a:cubicBezTo>
                  <a:pt x="207" y="250"/>
                  <a:pt x="256" y="242"/>
                  <a:pt x="302" y="228"/>
                </a:cubicBezTo>
                <a:cubicBezTo>
                  <a:pt x="342" y="216"/>
                  <a:pt x="422" y="188"/>
                  <a:pt x="422" y="188"/>
                </a:cubicBezTo>
                <a:cubicBezTo>
                  <a:pt x="568" y="212"/>
                  <a:pt x="621" y="196"/>
                  <a:pt x="762" y="168"/>
                </a:cubicBezTo>
                <a:cubicBezTo>
                  <a:pt x="1014" y="0"/>
                  <a:pt x="936" y="36"/>
                  <a:pt x="1562" y="148"/>
                </a:cubicBezTo>
                <a:cubicBezTo>
                  <a:pt x="1604" y="155"/>
                  <a:pt x="1602" y="268"/>
                  <a:pt x="1602" y="268"/>
                </a:cubicBezTo>
                <a:cubicBezTo>
                  <a:pt x="1608" y="313"/>
                  <a:pt x="1646" y="477"/>
                  <a:pt x="1602" y="528"/>
                </a:cubicBezTo>
                <a:cubicBezTo>
                  <a:pt x="1574" y="560"/>
                  <a:pt x="1522" y="555"/>
                  <a:pt x="1482" y="568"/>
                </a:cubicBezTo>
                <a:cubicBezTo>
                  <a:pt x="1459" y="576"/>
                  <a:pt x="1442" y="595"/>
                  <a:pt x="1422" y="608"/>
                </a:cubicBezTo>
                <a:cubicBezTo>
                  <a:pt x="1449" y="635"/>
                  <a:pt x="1470" y="669"/>
                  <a:pt x="1502" y="688"/>
                </a:cubicBezTo>
                <a:cubicBezTo>
                  <a:pt x="1571" y="729"/>
                  <a:pt x="1688" y="737"/>
                  <a:pt x="1762" y="748"/>
                </a:cubicBezTo>
                <a:cubicBezTo>
                  <a:pt x="1933" y="805"/>
                  <a:pt x="1865" y="926"/>
                  <a:pt x="1822" y="1108"/>
                </a:cubicBezTo>
                <a:cubicBezTo>
                  <a:pt x="1816" y="1131"/>
                  <a:pt x="1792" y="1146"/>
                  <a:pt x="1782" y="1168"/>
                </a:cubicBezTo>
                <a:cubicBezTo>
                  <a:pt x="1712" y="1326"/>
                  <a:pt x="1790" y="1256"/>
                  <a:pt x="1682" y="1328"/>
                </a:cubicBezTo>
                <a:cubicBezTo>
                  <a:pt x="1642" y="1321"/>
                  <a:pt x="1601" y="1320"/>
                  <a:pt x="1562" y="1308"/>
                </a:cubicBezTo>
                <a:cubicBezTo>
                  <a:pt x="1533" y="1299"/>
                  <a:pt x="1512" y="1270"/>
                  <a:pt x="1482" y="1268"/>
                </a:cubicBezTo>
                <a:cubicBezTo>
                  <a:pt x="1395" y="1263"/>
                  <a:pt x="1309" y="1281"/>
                  <a:pt x="1222" y="1288"/>
                </a:cubicBezTo>
                <a:cubicBezTo>
                  <a:pt x="1107" y="1326"/>
                  <a:pt x="1001" y="1378"/>
                  <a:pt x="882" y="1408"/>
                </a:cubicBezTo>
                <a:cubicBezTo>
                  <a:pt x="849" y="1404"/>
                  <a:pt x="701" y="1401"/>
                  <a:pt x="642" y="1368"/>
                </a:cubicBezTo>
                <a:cubicBezTo>
                  <a:pt x="600" y="1345"/>
                  <a:pt x="522" y="1288"/>
                  <a:pt x="522" y="1288"/>
                </a:cubicBezTo>
                <a:cubicBezTo>
                  <a:pt x="515" y="1268"/>
                  <a:pt x="502" y="1249"/>
                  <a:pt x="502" y="1228"/>
                </a:cubicBezTo>
                <a:cubicBezTo>
                  <a:pt x="502" y="1207"/>
                  <a:pt x="525" y="1189"/>
                  <a:pt x="522" y="1168"/>
                </a:cubicBezTo>
                <a:cubicBezTo>
                  <a:pt x="506" y="1074"/>
                  <a:pt x="376" y="1093"/>
                  <a:pt x="302" y="1068"/>
                </a:cubicBezTo>
                <a:cubicBezTo>
                  <a:pt x="236" y="970"/>
                  <a:pt x="249" y="919"/>
                  <a:pt x="142" y="848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68313" y="1628774"/>
            <a:ext cx="8424167" cy="522922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042988" y="17732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  <a:latin typeface="Verdana" pitchFamily="34" charset="0"/>
              </a:rPr>
              <a:t>Polythene rod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11188" y="41497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83568" y="3645024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 When the duster and rod are rubbed together they become charged. This is due to friction.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Electrons are transferred from the one object to another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The rod becomes negatively charged due to electrons moving from the duster to the rod.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The duster becomes positively charged due to losing electrons </a:t>
            </a:r>
            <a:endParaRPr lang="en-GB" dirty="0"/>
          </a:p>
          <a:p>
            <a:pPr>
              <a:spcBef>
                <a:spcPct val="50000"/>
              </a:spcBef>
            </a:pPr>
            <a:endParaRPr lang="en-GB" dirty="0" smtClean="0"/>
          </a:p>
        </p:txBody>
      </p:sp>
      <p:sp>
        <p:nvSpPr>
          <p:cNvPr id="17" name="Oval 16"/>
          <p:cNvSpPr/>
          <p:nvPr/>
        </p:nvSpPr>
        <p:spPr>
          <a:xfrm>
            <a:off x="3635896" y="2492896"/>
            <a:ext cx="28803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779912" y="2204864"/>
            <a:ext cx="28803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995936" y="2708920"/>
            <a:ext cx="28803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03848" y="2348880"/>
            <a:ext cx="28803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084168" y="191683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Electrons move from the duster  to make the rod negatively charged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234888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Electrons are removed from the duster making the duster positively charged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C 0.01459 -0.01158 0.02743 -0.02107 0.04271 -0.03125 C 0.05191 -0.03727 0.0632 -0.03264 0.07344 -0.03334 C 0.07587 -0.03403 0.07848 -0.03565 0.08091 -0.03519 C 0.08907 -0.0338 0.09288 -0.01713 0.09705 -0.00973 C 0.10104 0.00601 0.1033 0.02245 0.10886 0.03726 C 0.11025 0.0449 0.11059 0.04953 0.11476 0.05509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3.7037E-6 C 0.01388 0.04167 0.02795 0.08426 0.06041 0.10579 C 0.06753 0.11042 0.07604 0.1088 0.08385 0.10972 C 0.11805 0.09954 0.15052 0.08866 0.18541 0.08611 C 0.20052 0.07407 0.18749 0.08819 0.19409 0.05486 C 0.19982 0.02616 0.19861 0.07315 0.19861 0.04491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556E-6 C 0.01215 0.00254 0.03663 0.00578 0.03663 0.00578 C 0.05364 0.00416 0.07101 -5.55556E-6 0.08819 -5.55556E-6 " pathEditMode="relative" ptsTypes="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C 0.01614 0.00718 0.02482 0.01181 0.0427 0.01389 C 0.06371 0.0132 0.08489 0.01297 0.1059 0.01181 C 0.12117 0.01111 0.13263 0.00602 0.1486 0.00602 " pathEditMode="relative" ptsTypes="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5.2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Are there different Types of Resistors and how do they work?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Resistors</a:t>
            </a:r>
            <a:endParaRPr lang="en-GB" dirty="0"/>
          </a:p>
        </p:txBody>
      </p:sp>
      <p:pic>
        <p:nvPicPr>
          <p:cNvPr id="5" name="Picture 6" descr="ld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1733550" cy="100811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ph02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941168"/>
            <a:ext cx="1428750" cy="952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MMj0336888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00808"/>
            <a:ext cx="170941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Mj0288942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1209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59832" y="2060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Light Dependent Resistor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51571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Thermistor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dirty="0" smtClean="0"/>
              <a:t>What is an LDR?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</a:rPr>
              <a:t>What does LDR stand for?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Light Dependent Resister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</a:rPr>
              <a:t>What does this device do?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is a device that changes its resistance as different light level fall on 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</a:rPr>
              <a:t>What is its symbol?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</a:rPr>
              <a:t>How do you think the resistance will change with how bright the light is?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9220" name="Picture 4" descr="l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49275"/>
            <a:ext cx="7635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l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76700"/>
            <a:ext cx="1733550" cy="7048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/>
              <a:t>LDR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465638" cy="4419600"/>
          </a:xfrm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What is the relationship between Resistance &amp; Light Intensity?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2363" y="2420938"/>
            <a:ext cx="3889375" cy="2906712"/>
            <a:chOff x="2925" y="1298"/>
            <a:chExt cx="2450" cy="1831"/>
          </a:xfrm>
        </p:grpSpPr>
        <p:pic>
          <p:nvPicPr>
            <p:cNvPr id="13318" name="Picture 6" descr="LD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1298"/>
              <a:ext cx="2450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3560" y="1706"/>
              <a:ext cx="1543" cy="10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4" name="Picture 8" descr="LD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420938"/>
            <a:ext cx="3889375" cy="2906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GB" dirty="0" smtClean="0"/>
              <a:t>How does a </a:t>
            </a:r>
            <a:r>
              <a:rPr lang="en-GB" dirty="0" err="1" smtClean="0"/>
              <a:t>thermistor</a:t>
            </a:r>
            <a:r>
              <a:rPr lang="en-GB" dirty="0" smtClean="0"/>
              <a:t> work?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Describe what this graph shows as the temperature decreases.</a:t>
            </a:r>
          </a:p>
          <a:p>
            <a:pPr eaLnBrk="1" hangingPunct="1">
              <a:lnSpc>
                <a:spcPct val="80000"/>
              </a:lnSpc>
            </a:pPr>
            <a:endParaRPr lang="en-GB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Explain how a thermistor works in device such as fire alarm.</a:t>
            </a:r>
          </a:p>
          <a:p>
            <a:pPr eaLnBrk="1" hangingPunct="1">
              <a:lnSpc>
                <a:spcPct val="80000"/>
              </a:lnSpc>
            </a:pPr>
            <a:endParaRPr lang="en-GB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What normally happens when the temperature in a wire increases?</a:t>
            </a:r>
          </a:p>
          <a:p>
            <a:pPr eaLnBrk="1" hangingPunct="1">
              <a:lnSpc>
                <a:spcPct val="80000"/>
              </a:lnSpc>
            </a:pPr>
            <a:endParaRPr lang="en-GB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A thermistor works by releasing electrons as its heated…….. Why do you think this makes the thermistor lower its resistance as the temperature rises?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32363" y="1628775"/>
            <a:ext cx="3876675" cy="3311525"/>
            <a:chOff x="431" y="2478"/>
            <a:chExt cx="2442" cy="2086"/>
          </a:xfrm>
        </p:grpSpPr>
        <p:pic>
          <p:nvPicPr>
            <p:cNvPr id="7174" name="Picture 5" descr="A244Fig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478"/>
              <a:ext cx="2442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839" y="2659"/>
              <a:ext cx="1905" cy="14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607" name="Picture 7" descr="A244Fig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3588" y="1628775"/>
            <a:ext cx="4570412" cy="4608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5.2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What is Electrical Power and how is it calculated?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“Watt” is power?!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Which bulb is more powerful?</a:t>
            </a:r>
          </a:p>
          <a:p>
            <a:r>
              <a:rPr lang="en-GB" dirty="0" smtClean="0"/>
              <a:t>What does this mean?</a:t>
            </a:r>
          </a:p>
          <a:p>
            <a:r>
              <a:rPr lang="en-GB" dirty="0" smtClean="0"/>
              <a:t>How could you describe it in term of the energy being used?</a:t>
            </a:r>
          </a:p>
        </p:txBody>
      </p:sp>
      <p:pic>
        <p:nvPicPr>
          <p:cNvPr id="1026" name="Picture 2" descr="http://images.mysupermarket.co.uk/Products_1000/20/132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2286016" cy="2406333"/>
          </a:xfrm>
          <a:prstGeom prst="rect">
            <a:avLst/>
          </a:prstGeom>
          <a:noFill/>
        </p:spPr>
      </p:pic>
      <p:pic>
        <p:nvPicPr>
          <p:cNvPr id="1028" name="Picture 4" descr="http://www.molevalleyfarmers.com/mvf-static/images/product/52200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14818"/>
            <a:ext cx="2343150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/>
          <p:cNvGraphicFramePr>
            <a:graphicFrameLocks/>
          </p:cNvGraphicFramePr>
          <p:nvPr/>
        </p:nvGraphicFramePr>
        <p:xfrm>
          <a:off x="1524000" y="671513"/>
          <a:ext cx="609600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0" imgH="0" progId="">
                  <p:embed/>
                </p:oleObj>
              </mc:Choice>
              <mc:Fallback>
                <p:oleObj name="Clip" r:id="rId4" imgW="0" imgH="0" progId="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71513"/>
                        <a:ext cx="6096000" cy="551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G6_PPT5_slide2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124744"/>
            <a:ext cx="18557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196752"/>
            <a:ext cx="3355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6_PPT5_slide4_RESIZE"/>
          <p:cNvPicPr>
            <a:picLocks noChangeAspect="1" noChangeArrowheads="1"/>
          </p:cNvPicPr>
          <p:nvPr/>
        </p:nvPicPr>
        <p:blipFill>
          <a:blip r:embed="rId7" cstate="print"/>
          <a:srcRect l="2574" r="8083"/>
          <a:stretch>
            <a:fillRect/>
          </a:stretch>
        </p:blipFill>
        <p:spPr bwMode="auto">
          <a:xfrm>
            <a:off x="683568" y="3933056"/>
            <a:ext cx="33845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077072"/>
            <a:ext cx="33845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r>
              <a:rPr lang="en-GB" dirty="0" smtClean="0"/>
              <a:t>Power Ratings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Watt is power?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Power is the rate of energy used (how quickly you use energy).  </a:t>
            </a:r>
          </a:p>
          <a:p>
            <a:r>
              <a:rPr lang="en-GB" dirty="0" smtClean="0"/>
              <a:t>Power = energy / time</a:t>
            </a:r>
          </a:p>
          <a:p>
            <a:r>
              <a:rPr lang="en-GB" dirty="0" smtClean="0"/>
              <a:t>Power is measured in Watts (W)</a:t>
            </a:r>
          </a:p>
          <a:p>
            <a:r>
              <a:rPr lang="en-GB" dirty="0" smtClean="0"/>
              <a:t>1Watt = 1 joule of energy used every second.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1770501"/>
            <a:ext cx="464347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In electricity we use the equation:</a:t>
            </a:r>
          </a:p>
          <a:p>
            <a:r>
              <a:rPr lang="en-GB" dirty="0" smtClean="0"/>
              <a:t>Power = Voltage x Current</a:t>
            </a:r>
          </a:p>
          <a:p>
            <a:pPr>
              <a:buNone/>
            </a:pPr>
            <a:r>
              <a:rPr lang="en-GB" dirty="0" smtClean="0"/>
              <a:t>    (Watt)       (Volts)       (Amps)</a:t>
            </a:r>
          </a:p>
          <a:p>
            <a:r>
              <a:rPr lang="en-GB" dirty="0" smtClean="0"/>
              <a:t>Or use symbols</a:t>
            </a:r>
          </a:p>
          <a:p>
            <a:r>
              <a:rPr lang="en-GB" dirty="0" smtClean="0"/>
              <a:t>P=VI</a:t>
            </a:r>
            <a:endParaRPr lang="en-GB" dirty="0"/>
          </a:p>
        </p:txBody>
      </p:sp>
      <p:pic>
        <p:nvPicPr>
          <p:cNvPr id="2050" name="Picture 2" descr="http://t0.gstatic.com/images?q=tbn:ANd9GcSSsdbhdBZ8iIoknHKFkN41SY0WsYHrLgZGUrBmH5F5kZoqdKSolw:upload.wikimedia.org/wikibooks/en/4/46/Power_is_V_times_I_triangle.png"/>
          <p:cNvPicPr>
            <a:picLocks noChangeAspect="1" noChangeArrowheads="1"/>
          </p:cNvPicPr>
          <p:nvPr/>
        </p:nvPicPr>
        <p:blipFill>
          <a:blip r:embed="rId2" cstate="print"/>
          <a:srcRect r="54392"/>
          <a:stretch>
            <a:fillRect/>
          </a:stretch>
        </p:blipFill>
        <p:spPr bwMode="auto">
          <a:xfrm>
            <a:off x="6000760" y="4572008"/>
            <a:ext cx="1857388" cy="188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Power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Power = Voltage x Current</a:t>
            </a:r>
          </a:p>
          <a:p>
            <a:r>
              <a:rPr lang="en-GB" dirty="0" smtClean="0"/>
              <a:t>P = V x I</a:t>
            </a:r>
          </a:p>
          <a:p>
            <a:r>
              <a:rPr lang="en-GB" dirty="0" smtClean="0"/>
              <a:t>Power is measured in Watts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5" name="Picture 2" descr="http://t0.gstatic.com/images?q=tbn:ANd9GcSSsdbhdBZ8iIoknHKFkN41SY0WsYHrLgZGUrBmH5F5kZoqdKSolw:upload.wikimedia.org/wikibooks/en/4/46/Power_is_V_times_I_triangle.png"/>
          <p:cNvPicPr>
            <a:picLocks noChangeAspect="1" noChangeArrowheads="1"/>
          </p:cNvPicPr>
          <p:nvPr/>
        </p:nvPicPr>
        <p:blipFill>
          <a:blip r:embed="rId2" cstate="print"/>
          <a:srcRect r="54392"/>
          <a:stretch>
            <a:fillRect/>
          </a:stretch>
        </p:blipFill>
        <p:spPr bwMode="auto">
          <a:xfrm>
            <a:off x="1763688" y="3645024"/>
            <a:ext cx="5040560" cy="246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5.1 How Do Objects become Charged? Part 2</a:t>
            </a:r>
            <a:endParaRPr lang="en-GB" i="1" dirty="0">
              <a:latin typeface="Comic Sans MS" pitchFamily="66" charset="0"/>
            </a:endParaRPr>
          </a:p>
        </p:txBody>
      </p:sp>
      <p:pic>
        <p:nvPicPr>
          <p:cNvPr id="7" name="Picture 3" descr="913821_P5H_AW_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4890"/>
            <a:ext cx="8229600" cy="329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>
            <p:ph idx="1"/>
          </p:nvPr>
        </p:nvGraphicFramePr>
        <p:xfrm>
          <a:off x="468313" y="476250"/>
          <a:ext cx="7696200" cy="5120640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Appliance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Power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Voltage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Current 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Kettle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13.0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Toaster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Microwave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Drill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Door lift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Fax machine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 player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Play station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0.04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Vacuum cleaner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Hairdryer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Desk lamp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Sewing machine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0.17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5.4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How is Mains Electricity produced?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mtClean="0"/>
              <a:t>Electromagnetic Induction</a:t>
            </a:r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27213"/>
            <a:ext cx="4608511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When the wire is moved through a strong magnetic field what happens to the ammeter?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The current that flows is called an INDUCED current. What does this mean?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The current could be increased by: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    Using a s_______ magnetic field.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    Moving the wire f_______.</a:t>
            </a:r>
            <a:endParaRPr lang="en-US" sz="2400" dirty="0" smtClean="0"/>
          </a:p>
        </p:txBody>
      </p:sp>
      <p:pic>
        <p:nvPicPr>
          <p:cNvPr id="4101" name="Picture 6" descr="mso3A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775"/>
            <a:ext cx="3419996" cy="41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smtClean="0"/>
              <a:t>Electromagnetic Induction using  a coil of wire</a:t>
            </a:r>
            <a:endParaRPr lang="en-US" sz="400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/>
              <a:t>As the magnet moves into the coil what happens?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When the magnet is held still what happens?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When the magnet is pulled out what way does the current flow?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When the magnet is moved continually in and out of the coil what type of current is this?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The current can be increased by: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Increasing the strength of the M________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Increasing the number of c____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Increasing the s_______ of the motion of the magnet.</a:t>
            </a:r>
            <a:endParaRPr lang="en-US" sz="180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800" smtClean="0"/>
          </a:p>
        </p:txBody>
      </p:sp>
      <p:pic>
        <p:nvPicPr>
          <p:cNvPr id="5125" name="Picture 6" descr="mso4F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40322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mtClean="0"/>
              <a:t>Current Generators - Dynamos</a:t>
            </a:r>
            <a:endParaRPr lang="en-US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A magnet rotates next to a coil of wire.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Why is the coil of wire wound onto an iron core?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Explain how the dynamo works.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What type of current is produced in this experiment?</a:t>
            </a:r>
            <a:endParaRPr lang="en-US" sz="280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  <p:pic>
        <p:nvPicPr>
          <p:cNvPr id="7173" name="Picture 6" descr="mso52D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73238"/>
            <a:ext cx="3600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mtClean="0"/>
              <a:t>Types of Current</a:t>
            </a:r>
            <a:endParaRPr lang="en-US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4038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Dynamos and generators produce alternating current. Explain what this means.</a:t>
            </a:r>
          </a:p>
          <a:p>
            <a:pPr eaLnBrk="1" hangingPunct="1"/>
            <a:r>
              <a:rPr lang="en-GB" smtClean="0"/>
              <a:t>Direct current from a battery or power pack looks like graph number</a:t>
            </a:r>
            <a:endParaRPr lang="en-US" smtClean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7900" y="1628775"/>
            <a:ext cx="4038600" cy="4525963"/>
          </a:xfrm>
        </p:spPr>
        <p:txBody>
          <a:bodyPr/>
          <a:lstStyle/>
          <a:p>
            <a:pPr eaLnBrk="1" hangingPunct="1"/>
            <a:endParaRPr lang="en-GB" sz="240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92725" y="1773238"/>
            <a:ext cx="3238500" cy="1943100"/>
            <a:chOff x="2184" y="2220"/>
            <a:chExt cx="2040" cy="12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000" y="2832"/>
              <a:ext cx="408" cy="612"/>
              <a:chOff x="3000" y="2832"/>
              <a:chExt cx="408" cy="612"/>
            </a:xfrm>
          </p:grpSpPr>
          <p:sp>
            <p:nvSpPr>
              <p:cNvPr id="8218" name="Arc 8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9" name="Arc 9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flipV="1">
              <a:off x="2592" y="2220"/>
              <a:ext cx="408" cy="612"/>
              <a:chOff x="3000" y="2832"/>
              <a:chExt cx="408" cy="612"/>
            </a:xfrm>
          </p:grpSpPr>
          <p:sp>
            <p:nvSpPr>
              <p:cNvPr id="8216" name="Arc 11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7" name="Arc 12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flipV="1">
              <a:off x="3408" y="2220"/>
              <a:ext cx="408" cy="612"/>
              <a:chOff x="3000" y="2832"/>
              <a:chExt cx="408" cy="612"/>
            </a:xfrm>
          </p:grpSpPr>
          <p:sp>
            <p:nvSpPr>
              <p:cNvPr id="8214" name="Arc 14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5" name="Arc 15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816" y="2808"/>
              <a:ext cx="408" cy="612"/>
              <a:chOff x="3000" y="2832"/>
              <a:chExt cx="408" cy="612"/>
            </a:xfrm>
          </p:grpSpPr>
          <p:sp>
            <p:nvSpPr>
              <p:cNvPr id="8212" name="Arc 17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3" name="Arc 18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184" y="2826"/>
              <a:ext cx="408" cy="612"/>
              <a:chOff x="3000" y="2832"/>
              <a:chExt cx="408" cy="612"/>
            </a:xfrm>
          </p:grpSpPr>
          <p:sp>
            <p:nvSpPr>
              <p:cNvPr id="8210" name="Arc 20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1" name="Arc 21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T0" fmla="*/ 0 w 21600"/>
                  <a:gd name="T1" fmla="*/ 0 h 21600"/>
                  <a:gd name="T2" fmla="*/ 204 w 21600"/>
                  <a:gd name="T3" fmla="*/ 612 h 21600"/>
                  <a:gd name="T4" fmla="*/ 0 w 21600"/>
                  <a:gd name="T5" fmla="*/ 61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8198" name="Line 22"/>
          <p:cNvSpPr>
            <a:spLocks noChangeShapeType="1"/>
          </p:cNvSpPr>
          <p:nvPr/>
        </p:nvSpPr>
        <p:spPr bwMode="auto">
          <a:xfrm>
            <a:off x="4427538" y="2708275"/>
            <a:ext cx="4324350" cy="0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Line 23"/>
          <p:cNvSpPr>
            <a:spLocks noChangeShapeType="1"/>
          </p:cNvSpPr>
          <p:nvPr/>
        </p:nvSpPr>
        <p:spPr bwMode="auto">
          <a:xfrm rot="5400000">
            <a:off x="5741987" y="2763838"/>
            <a:ext cx="2271713" cy="1588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Text Box 24"/>
          <p:cNvSpPr txBox="1">
            <a:spLocks noChangeArrowheads="1"/>
          </p:cNvSpPr>
          <p:nvPr/>
        </p:nvSpPr>
        <p:spPr bwMode="auto">
          <a:xfrm>
            <a:off x="5364163" y="3860800"/>
            <a:ext cx="30956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Alternating current</a:t>
            </a:r>
            <a:endParaRPr lang="en-US"/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>
            <a:off x="5292725" y="5300663"/>
            <a:ext cx="31670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Line 27"/>
          <p:cNvSpPr>
            <a:spLocks noChangeShapeType="1"/>
          </p:cNvSpPr>
          <p:nvPr/>
        </p:nvSpPr>
        <p:spPr bwMode="auto">
          <a:xfrm>
            <a:off x="6804025" y="4581525"/>
            <a:ext cx="0" cy="16557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3" name="Line 28"/>
          <p:cNvSpPr>
            <a:spLocks noChangeShapeType="1"/>
          </p:cNvSpPr>
          <p:nvPr/>
        </p:nvSpPr>
        <p:spPr bwMode="auto">
          <a:xfrm>
            <a:off x="5435600" y="5661025"/>
            <a:ext cx="302418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4" name="Text Box 29"/>
          <p:cNvSpPr txBox="1">
            <a:spLocks noChangeArrowheads="1"/>
          </p:cNvSpPr>
          <p:nvPr/>
        </p:nvSpPr>
        <p:spPr bwMode="auto">
          <a:xfrm>
            <a:off x="5867400" y="5734050"/>
            <a:ext cx="2087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Direct current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Electromagnetic Induction.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8713788" cy="57324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Electromagnetic induction is when a current is made to flow in a wire.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This happens when a wire cuts the field lines of a magnetic field and the magnetic field  gives the electrons a push. (Voltage). Or the magnetic field changes direction.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The voltage gives the energy to the electrons to move. This gives the electrons a push, they move, this is an induced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simple a.c.generator</a:t>
            </a:r>
            <a:endParaRPr lang="en-US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This is a device that uses this basic principle to create a current that alternates (changes direction).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As the coil rotates it cuts the lines of the magnetic field and a current is induced.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If a wire is moved to cut across lines of magnetic flux a current will flow.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9220" name="Picture 8" descr="Generator Animation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084388"/>
            <a:ext cx="3240087" cy="3240087"/>
          </a:xfrm>
          <a:noFill/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1692275" y="5876925"/>
            <a:ext cx="1800225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hlinkClick r:id="rId3"/>
              </a:rPr>
              <a:t>Animation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28737"/>
            <a:ext cx="4038600" cy="328614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Current is induced when a wire moves inside a magnet!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this </a:t>
            </a:r>
            <a:r>
              <a:rPr lang="en-GB" dirty="0" smtClean="0">
                <a:hlinkClick r:id="rId2"/>
              </a:rPr>
              <a:t>animation </a:t>
            </a:r>
            <a:r>
              <a:rPr lang="en-GB" dirty="0" smtClean="0"/>
              <a:t>and observe how current changes as coil moves.</a:t>
            </a:r>
          </a:p>
          <a:p>
            <a:r>
              <a:rPr lang="en-GB" dirty="0" smtClean="0"/>
              <a:t>Look when the current is zero and greatest!</a:t>
            </a:r>
          </a:p>
          <a:p>
            <a:r>
              <a:rPr lang="en-GB" dirty="0" smtClean="0"/>
              <a:t>Copy and complete the work sheet</a:t>
            </a:r>
            <a:endParaRPr lang="en-GB" dirty="0"/>
          </a:p>
        </p:txBody>
      </p:sp>
      <p:pic>
        <p:nvPicPr>
          <p:cNvPr id="20482" name="Picture 2" descr="http://core.physicsinfo.co.uk/filestore/82/acge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57200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Moving Magnets and Induced Voltage.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en-GB" dirty="0" smtClean="0"/>
              <a:t>If a magnet rotates, the magnetic field changes. </a:t>
            </a:r>
            <a:r>
              <a:rPr lang="en-GB" dirty="0" smtClean="0">
                <a:solidFill>
                  <a:srgbClr val="FF0000"/>
                </a:solidFill>
              </a:rPr>
              <a:t>N / S                     </a:t>
            </a:r>
            <a:r>
              <a:rPr lang="en-GB" dirty="0" err="1" smtClean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 / N</a:t>
            </a: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dirty="0" smtClean="0"/>
              <a:t>As the magnetic field, changes, this induces a voltage and a current flows.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As the direction of the magnetic field changes, the direction of the induced voltage changes.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35375" y="2205038"/>
            <a:ext cx="1223963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5.1Attraction and Repulsion</a:t>
            </a: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17412" name="Picture 4" descr="conduct.gif (20150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781300"/>
            <a:ext cx="34559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9750" y="1773238"/>
            <a:ext cx="3887788" cy="47513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7415" name="Picture 7" descr="insulat-.gif (6948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81300"/>
            <a:ext cx="3527425" cy="201612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9338" y="1773238"/>
            <a:ext cx="3960812" cy="47513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5.4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What are Transformers and how do they work?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843213" y="33337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What is a transformer?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981075"/>
            <a:ext cx="81359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GB"/>
              <a:t> Transformers are used to change voltages, but only alternating </a:t>
            </a:r>
          </a:p>
          <a:p>
            <a:r>
              <a:rPr lang="en-GB"/>
              <a:t>    voltages.</a:t>
            </a:r>
          </a:p>
          <a:p>
            <a:endParaRPr lang="en-GB"/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GB"/>
              <a:t>  For example, electricity is supplied to houses at 240V.  </a:t>
            </a: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GB"/>
              <a:t>  This is too high for many household appliances.  They have   </a:t>
            </a:r>
          </a:p>
          <a:p>
            <a:pPr>
              <a:lnSpc>
                <a:spcPct val="110000"/>
              </a:lnSpc>
            </a:pPr>
            <a:r>
              <a:rPr lang="en-GB"/>
              <a:t>    transformers in them to reduce the voltage: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71550" y="3644900"/>
            <a:ext cx="6769100" cy="2592388"/>
            <a:chOff x="612" y="2069"/>
            <a:chExt cx="4264" cy="1633"/>
          </a:xfrm>
        </p:grpSpPr>
        <p:pic>
          <p:nvPicPr>
            <p:cNvPr id="1331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2069"/>
              <a:ext cx="4082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612" y="3339"/>
              <a:ext cx="4264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66950" y="260350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How do transformers work?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908050"/>
            <a:ext cx="3240088" cy="396875"/>
            <a:chOff x="158" y="572"/>
            <a:chExt cx="2041" cy="250"/>
          </a:xfrm>
        </p:grpSpPr>
        <p:sp>
          <p:nvSpPr>
            <p:cNvPr id="14345" name="Text Box 5"/>
            <p:cNvSpPr txBox="1">
              <a:spLocks noChangeArrowheads="1"/>
            </p:cNvSpPr>
            <p:nvPr/>
          </p:nvSpPr>
          <p:spPr bwMode="auto">
            <a:xfrm>
              <a:off x="158" y="572"/>
              <a:ext cx="20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Step-up transformers</a:t>
              </a:r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204" y="799"/>
              <a:ext cx="163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4638675"/>
            <a:ext cx="8748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/>
              <a:t>  Step-up transformers increase the size of an alternating voltage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/>
              <a:t>  By having more turns of wire on the secondary coil, than on the </a:t>
            </a:r>
          </a:p>
          <a:p>
            <a:pPr>
              <a:spcBef>
                <a:spcPct val="50000"/>
              </a:spcBef>
            </a:pPr>
            <a:r>
              <a:rPr lang="en-GB"/>
              <a:t>    primary coil, the voltage is increased…stepped up!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31913" y="1616075"/>
            <a:ext cx="6192837" cy="2892425"/>
            <a:chOff x="839" y="1018"/>
            <a:chExt cx="3901" cy="1822"/>
          </a:xfrm>
        </p:grpSpPr>
        <p:pic>
          <p:nvPicPr>
            <p:cNvPr id="1434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" y="1018"/>
              <a:ext cx="3855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12"/>
            <p:cNvSpPr>
              <a:spLocks noChangeArrowheads="1"/>
            </p:cNvSpPr>
            <p:nvPr/>
          </p:nvSpPr>
          <p:spPr bwMode="auto">
            <a:xfrm>
              <a:off x="839" y="1888"/>
              <a:ext cx="54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4" name="Rectangle 13"/>
            <p:cNvSpPr>
              <a:spLocks noChangeArrowheads="1"/>
            </p:cNvSpPr>
            <p:nvPr/>
          </p:nvSpPr>
          <p:spPr bwMode="auto">
            <a:xfrm>
              <a:off x="4150" y="1888"/>
              <a:ext cx="54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The structure of a transformer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9388" y="908050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/>
              <a:t>  Transformers consist of two coils wrapped around a soft iron core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264150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/>
              <a:t>  There are two types of transformers…step-up and step-down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79388" y="5805488"/>
            <a:ext cx="86756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en-GB"/>
              <a:t>  </a:t>
            </a:r>
            <a:r>
              <a:rPr lang="en-GB">
                <a:solidFill>
                  <a:srgbClr val="0000FF"/>
                </a:solidFill>
              </a:rPr>
              <a:t>What type of transformer is this? How many primary coils do you </a:t>
            </a:r>
          </a:p>
          <a:p>
            <a:pPr>
              <a:lnSpc>
                <a:spcPct val="85000"/>
              </a:lnSpc>
              <a:spcBef>
                <a:spcPct val="5000"/>
              </a:spcBef>
            </a:pPr>
            <a:r>
              <a:rPr lang="en-GB">
                <a:solidFill>
                  <a:srgbClr val="0000FF"/>
                </a:solidFill>
              </a:rPr>
              <a:t>     there are?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87450" y="1557338"/>
            <a:ext cx="6985000" cy="3384550"/>
            <a:chOff x="703" y="981"/>
            <a:chExt cx="4400" cy="2268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3969" y="1344"/>
              <a:ext cx="1134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secondary coil</a:t>
              </a:r>
            </a:p>
          </p:txBody>
        </p:sp>
        <p:pic>
          <p:nvPicPr>
            <p:cNvPr id="1536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1182"/>
              <a:ext cx="4264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2109" y="981"/>
              <a:ext cx="122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   soft iron core</a:t>
              </a:r>
            </a:p>
          </p:txBody>
        </p:sp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930" y="1979"/>
              <a:ext cx="907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primary coil</a:t>
              </a:r>
            </a:p>
          </p:txBody>
        </p:sp>
        <p:sp>
          <p:nvSpPr>
            <p:cNvPr id="15371" name="Text Box 14"/>
            <p:cNvSpPr txBox="1">
              <a:spLocks noChangeArrowheads="1"/>
            </p:cNvSpPr>
            <p:nvPr/>
          </p:nvSpPr>
          <p:spPr bwMode="auto">
            <a:xfrm>
              <a:off x="2199" y="2433"/>
              <a:ext cx="45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00FF"/>
                  </a:solidFill>
                </a:rPr>
                <a:t> </a:t>
              </a:r>
              <a:r>
                <a:rPr lang="en-GB" sz="2800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15372" name="Text Box 15"/>
            <p:cNvSpPr txBox="1">
              <a:spLocks noChangeArrowheads="1"/>
            </p:cNvSpPr>
            <p:nvPr/>
          </p:nvSpPr>
          <p:spPr bwMode="auto">
            <a:xfrm>
              <a:off x="3560" y="1676"/>
              <a:ext cx="45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800</a:t>
              </a:r>
            </a:p>
          </p:txBody>
        </p:sp>
        <p:sp>
          <p:nvSpPr>
            <p:cNvPr id="15373" name="Text Box 23"/>
            <p:cNvSpPr txBox="1">
              <a:spLocks noChangeArrowheads="1"/>
            </p:cNvSpPr>
            <p:nvPr/>
          </p:nvSpPr>
          <p:spPr bwMode="auto">
            <a:xfrm>
              <a:off x="3968" y="1434"/>
              <a:ext cx="1044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secondary coil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23850" y="439738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Step-down transformers</a:t>
            </a:r>
          </a:p>
        </p:txBody>
      </p:sp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395288" y="836613"/>
            <a:ext cx="29511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71550" y="981075"/>
            <a:ext cx="6656388" cy="2592388"/>
            <a:chOff x="612" y="618"/>
            <a:chExt cx="4193" cy="1866"/>
          </a:xfrm>
        </p:grpSpPr>
        <p:pic>
          <p:nvPicPr>
            <p:cNvPr id="1639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618"/>
              <a:ext cx="3966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612" y="663"/>
              <a:ext cx="113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0825" y="3860800"/>
            <a:ext cx="874871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/>
              <a:t>  Step-down transformers decrease the size of an alternating voltage</a:t>
            </a:r>
          </a:p>
          <a:p>
            <a:pPr>
              <a:spcBef>
                <a:spcPct val="50000"/>
              </a:spcBef>
            </a:pPr>
            <a:endParaRPr lang="en-GB" sz="1400"/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/>
              <a:t>  By having less turns of wire on the secondary coil, than on the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GB"/>
              <a:t>    primary coil, the voltage is decreased…stepped down!</a:t>
            </a:r>
            <a:endParaRPr lang="en-GB" sz="140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95288" y="5518150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  <a:r>
              <a:rPr lang="en-GB">
                <a:solidFill>
                  <a:srgbClr val="0000FF"/>
                </a:solidFill>
              </a:rPr>
              <a:t>A radio is fitted with a transformer so that it can run from the </a:t>
            </a:r>
          </a:p>
          <a:p>
            <a:r>
              <a:rPr lang="en-GB">
                <a:solidFill>
                  <a:srgbClr val="0000FF"/>
                </a:solidFill>
              </a:rPr>
              <a:t> 240V mains instead of a 9V battery.  Is this a step-up or step- </a:t>
            </a:r>
          </a:p>
          <a:p>
            <a:r>
              <a:rPr lang="en-GB">
                <a:solidFill>
                  <a:srgbClr val="0000FF"/>
                </a:solidFill>
              </a:rPr>
              <a:t> down transformer?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rgbClr val="0000FF"/>
                </a:solidFill>
              </a:rPr>
              <a:t>The relationship between voltages and the numbers of turns on each coil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5963" y="3933825"/>
            <a:ext cx="2232025" cy="763588"/>
            <a:chOff x="3742" y="2269"/>
            <a:chExt cx="1406" cy="481"/>
          </a:xfrm>
        </p:grpSpPr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3742" y="2269"/>
              <a:ext cx="1406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   </a:t>
              </a:r>
              <a:r>
                <a:rPr lang="en-GB" sz="1600"/>
                <a:t>Vp     </a:t>
              </a:r>
              <a:r>
                <a:rPr lang="en-GB" sz="1600">
                  <a:solidFill>
                    <a:srgbClr val="0000FF"/>
                  </a:solidFill>
                </a:rPr>
                <a:t>=</a:t>
              </a:r>
              <a:r>
                <a:rPr lang="en-GB" sz="1600"/>
                <a:t>     np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Vs           ns</a:t>
              </a:r>
            </a:p>
          </p:txBody>
        </p:sp>
        <p:sp>
          <p:nvSpPr>
            <p:cNvPr id="11299" name="Line 7"/>
            <p:cNvSpPr>
              <a:spLocks noChangeShapeType="1"/>
            </p:cNvSpPr>
            <p:nvPr/>
          </p:nvSpPr>
          <p:spPr bwMode="auto">
            <a:xfrm>
              <a:off x="3833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" name="Line 8"/>
            <p:cNvSpPr>
              <a:spLocks noChangeShapeType="1"/>
            </p:cNvSpPr>
            <p:nvPr/>
          </p:nvSpPr>
          <p:spPr bwMode="auto">
            <a:xfrm>
              <a:off x="4604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12775" y="3933825"/>
            <a:ext cx="4967288" cy="763588"/>
            <a:chOff x="431" y="2269"/>
            <a:chExt cx="3129" cy="481"/>
          </a:xfrm>
        </p:grpSpPr>
        <p:sp>
          <p:nvSpPr>
            <p:cNvPr id="11295" name="Text Box 10"/>
            <p:cNvSpPr txBox="1">
              <a:spLocks noChangeArrowheads="1"/>
            </p:cNvSpPr>
            <p:nvPr/>
          </p:nvSpPr>
          <p:spPr bwMode="auto">
            <a:xfrm>
              <a:off x="431" y="2269"/>
              <a:ext cx="3129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    </a:t>
              </a:r>
              <a:r>
                <a:rPr lang="en-GB" sz="1600"/>
                <a:t>voltage (primary)      </a:t>
              </a:r>
              <a:r>
                <a:rPr lang="en-GB" sz="1600">
                  <a:solidFill>
                    <a:srgbClr val="0000FF"/>
                  </a:solidFill>
                </a:rPr>
                <a:t>=  </a:t>
              </a:r>
              <a:r>
                <a:rPr lang="en-GB" sz="1600"/>
                <a:t>  turns (primary)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voltage (secondary)         turns (secondary)</a:t>
              </a:r>
            </a:p>
          </p:txBody>
        </p:sp>
        <p:sp>
          <p:nvSpPr>
            <p:cNvPr id="11296" name="Line 11"/>
            <p:cNvSpPr>
              <a:spLocks noChangeShapeType="1"/>
            </p:cNvSpPr>
            <p:nvPr/>
          </p:nvSpPr>
          <p:spPr bwMode="auto">
            <a:xfrm>
              <a:off x="612" y="2523"/>
              <a:ext cx="12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7" name="Line 12"/>
            <p:cNvSpPr>
              <a:spLocks noChangeShapeType="1"/>
            </p:cNvSpPr>
            <p:nvPr/>
          </p:nvSpPr>
          <p:spPr bwMode="auto">
            <a:xfrm>
              <a:off x="2245" y="2523"/>
              <a:ext cx="12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07950" y="1628775"/>
            <a:ext cx="41767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900" b="0"/>
              <a:t>Calculate the voltage across a secondary coil of this transformer.  An alternating current of 12V is applied across the coils of the primary.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79388" y="1016000"/>
            <a:ext cx="2520950" cy="396875"/>
            <a:chOff x="113" y="640"/>
            <a:chExt cx="1451" cy="250"/>
          </a:xfrm>
        </p:grpSpPr>
        <p:sp>
          <p:nvSpPr>
            <p:cNvPr id="11293" name="Text Box 17"/>
            <p:cNvSpPr txBox="1">
              <a:spLocks noChangeArrowheads="1"/>
            </p:cNvSpPr>
            <p:nvPr/>
          </p:nvSpPr>
          <p:spPr bwMode="auto">
            <a:xfrm>
              <a:off x="113" y="640"/>
              <a:ext cx="14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Example question 1</a:t>
              </a:r>
            </a:p>
          </p:txBody>
        </p:sp>
        <p:sp>
          <p:nvSpPr>
            <p:cNvPr id="11294" name="Line 19"/>
            <p:cNvSpPr>
              <a:spLocks noChangeShapeType="1"/>
            </p:cNvSpPr>
            <p:nvPr/>
          </p:nvSpPr>
          <p:spPr bwMode="auto">
            <a:xfrm>
              <a:off x="158" y="890"/>
              <a:ext cx="127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71" name="Line 20"/>
          <p:cNvSpPr>
            <a:spLocks noChangeShapeType="1"/>
          </p:cNvSpPr>
          <p:nvPr/>
        </p:nvSpPr>
        <p:spPr bwMode="auto">
          <a:xfrm>
            <a:off x="250825" y="620713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79388" y="3319463"/>
            <a:ext cx="2303462" cy="396875"/>
            <a:chOff x="113" y="640"/>
            <a:chExt cx="1451" cy="250"/>
          </a:xfrm>
        </p:grpSpPr>
        <p:sp>
          <p:nvSpPr>
            <p:cNvPr id="11291" name="Text Box 23"/>
            <p:cNvSpPr txBox="1">
              <a:spLocks noChangeArrowheads="1"/>
            </p:cNvSpPr>
            <p:nvPr/>
          </p:nvSpPr>
          <p:spPr bwMode="auto">
            <a:xfrm>
              <a:off x="113" y="640"/>
              <a:ext cx="14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Example answer 1</a:t>
              </a:r>
            </a:p>
          </p:txBody>
        </p:sp>
        <p:sp>
          <p:nvSpPr>
            <p:cNvPr id="11292" name="Line 24"/>
            <p:cNvSpPr>
              <a:spLocks noChangeShapeType="1"/>
            </p:cNvSpPr>
            <p:nvPr/>
          </p:nvSpPr>
          <p:spPr bwMode="auto">
            <a:xfrm>
              <a:off x="158" y="890"/>
              <a:ext cx="12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23850" y="5113338"/>
            <a:ext cx="2232025" cy="763587"/>
            <a:chOff x="3742" y="2269"/>
            <a:chExt cx="1406" cy="481"/>
          </a:xfrm>
        </p:grpSpPr>
        <p:sp>
          <p:nvSpPr>
            <p:cNvPr id="11288" name="Text Box 30"/>
            <p:cNvSpPr txBox="1">
              <a:spLocks noChangeArrowheads="1"/>
            </p:cNvSpPr>
            <p:nvPr/>
          </p:nvSpPr>
          <p:spPr bwMode="auto">
            <a:xfrm>
              <a:off x="3742" y="2269"/>
              <a:ext cx="1406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   </a:t>
              </a:r>
              <a:r>
                <a:rPr lang="en-GB" sz="1600"/>
                <a:t>12    </a:t>
              </a:r>
              <a:r>
                <a:rPr lang="en-GB" sz="1600">
                  <a:solidFill>
                    <a:srgbClr val="0000FF"/>
                  </a:solidFill>
                </a:rPr>
                <a:t>=</a:t>
              </a:r>
              <a:r>
                <a:rPr lang="en-GB" sz="1600"/>
                <a:t>     100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Vs          500</a:t>
              </a:r>
            </a:p>
          </p:txBody>
        </p:sp>
        <p:sp>
          <p:nvSpPr>
            <p:cNvPr id="11289" name="Line 31"/>
            <p:cNvSpPr>
              <a:spLocks noChangeShapeType="1"/>
            </p:cNvSpPr>
            <p:nvPr/>
          </p:nvSpPr>
          <p:spPr bwMode="auto">
            <a:xfrm>
              <a:off x="3833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0" name="Line 32"/>
            <p:cNvSpPr>
              <a:spLocks noChangeShapeType="1"/>
            </p:cNvSpPr>
            <p:nvPr/>
          </p:nvSpPr>
          <p:spPr bwMode="auto">
            <a:xfrm>
              <a:off x="4604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74" name="Rectangle 33"/>
          <p:cNvSpPr>
            <a:spLocks noChangeArrowheads="1"/>
          </p:cNvSpPr>
          <p:nvPr/>
        </p:nvSpPr>
        <p:spPr bwMode="auto">
          <a:xfrm>
            <a:off x="7956550" y="2205038"/>
            <a:ext cx="64770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27538" y="1328738"/>
            <a:ext cx="4716462" cy="1955800"/>
            <a:chOff x="2789" y="845"/>
            <a:chExt cx="2971" cy="1232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789" y="845"/>
              <a:ext cx="2644" cy="1232"/>
              <a:chOff x="2789" y="845"/>
              <a:chExt cx="2644" cy="1232"/>
            </a:xfrm>
          </p:grpSpPr>
          <p:pic>
            <p:nvPicPr>
              <p:cNvPr id="11286" name="Picture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789" y="845"/>
                <a:ext cx="2644" cy="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7" name="Rectangle 16"/>
              <p:cNvSpPr>
                <a:spLocks noChangeArrowheads="1"/>
              </p:cNvSpPr>
              <p:nvPr/>
            </p:nvSpPr>
            <p:spPr bwMode="auto">
              <a:xfrm>
                <a:off x="5015" y="1253"/>
                <a:ext cx="373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5" name="Text Box 35"/>
            <p:cNvSpPr txBox="1">
              <a:spLocks noChangeArrowheads="1"/>
            </p:cNvSpPr>
            <p:nvPr/>
          </p:nvSpPr>
          <p:spPr bwMode="auto">
            <a:xfrm>
              <a:off x="5035" y="1389"/>
              <a:ext cx="725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00FF"/>
                  </a:solidFill>
                </a:rPr>
                <a:t>? </a:t>
              </a:r>
              <a:r>
                <a:rPr lang="en-GB" sz="1600" b="0">
                  <a:latin typeface="Arial Unicode MS" pitchFamily="34" charset="-128"/>
                </a:rPr>
                <a:t>V ac</a:t>
              </a:r>
            </a:p>
          </p:txBody>
        </p:sp>
      </p:grpSp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2484438" y="5445125"/>
            <a:ext cx="720725" cy="71438"/>
          </a:xfrm>
          <a:prstGeom prst="rightArrow">
            <a:avLst>
              <a:gd name="adj1" fmla="val 50000"/>
              <a:gd name="adj2" fmla="val 25222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5148263" y="5445125"/>
            <a:ext cx="720725" cy="71438"/>
          </a:xfrm>
          <a:prstGeom prst="rightArrow">
            <a:avLst>
              <a:gd name="adj1" fmla="val 50000"/>
              <a:gd name="adj2" fmla="val 25222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3203575" y="5084763"/>
            <a:ext cx="2232025" cy="7635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   </a:t>
            </a:r>
            <a:r>
              <a:rPr lang="en-GB" sz="1600"/>
              <a:t>12     </a:t>
            </a:r>
            <a:r>
              <a:rPr lang="en-GB" sz="1600">
                <a:solidFill>
                  <a:srgbClr val="0000FF"/>
                </a:solidFill>
              </a:rPr>
              <a:t>=</a:t>
            </a:r>
            <a:r>
              <a:rPr lang="en-GB" sz="1600"/>
              <a:t>   0.2</a:t>
            </a:r>
          </a:p>
          <a:p>
            <a:pPr>
              <a:spcBef>
                <a:spcPct val="50000"/>
              </a:spcBef>
            </a:pPr>
            <a:r>
              <a:rPr lang="en-GB" sz="1600"/>
              <a:t>   Vs           </a:t>
            </a:r>
          </a:p>
        </p:txBody>
      </p:sp>
      <p:sp>
        <p:nvSpPr>
          <p:cNvPr id="11279" name="Line 47"/>
          <p:cNvSpPr>
            <a:spLocks noChangeShapeType="1"/>
          </p:cNvSpPr>
          <p:nvPr/>
        </p:nvSpPr>
        <p:spPr bwMode="auto">
          <a:xfrm>
            <a:off x="3419475" y="5516563"/>
            <a:ext cx="5746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5940425" y="5113338"/>
            <a:ext cx="2232025" cy="763587"/>
            <a:chOff x="3878" y="3067"/>
            <a:chExt cx="1406" cy="481"/>
          </a:xfrm>
        </p:grpSpPr>
        <p:sp>
          <p:nvSpPr>
            <p:cNvPr id="11282" name="Text Box 49"/>
            <p:cNvSpPr txBox="1">
              <a:spLocks noChangeArrowheads="1"/>
            </p:cNvSpPr>
            <p:nvPr/>
          </p:nvSpPr>
          <p:spPr bwMode="auto">
            <a:xfrm>
              <a:off x="3878" y="3067"/>
              <a:ext cx="1406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Vs</a:t>
              </a:r>
              <a:r>
                <a:rPr lang="en-GB" sz="1600"/>
                <a:t>   </a:t>
              </a:r>
              <a:r>
                <a:rPr lang="en-GB" sz="1600">
                  <a:solidFill>
                    <a:srgbClr val="0000FF"/>
                  </a:solidFill>
                </a:rPr>
                <a:t>=</a:t>
              </a:r>
              <a:r>
                <a:rPr lang="en-GB" sz="1600"/>
                <a:t>   12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       0.2  </a:t>
              </a:r>
            </a:p>
          </p:txBody>
        </p:sp>
        <p:sp>
          <p:nvSpPr>
            <p:cNvPr id="11283" name="Line 50"/>
            <p:cNvSpPr>
              <a:spLocks noChangeShapeType="1"/>
            </p:cNvSpPr>
            <p:nvPr/>
          </p:nvSpPr>
          <p:spPr bwMode="auto">
            <a:xfrm>
              <a:off x="4377" y="3327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7524750" y="519271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rgbClr val="0000FF"/>
                </a:solidFill>
              </a:rPr>
              <a:t>=</a:t>
            </a:r>
            <a:r>
              <a:rPr lang="en-GB" b="0"/>
              <a:t>  </a:t>
            </a:r>
            <a:r>
              <a:rPr lang="en-GB">
                <a:solidFill>
                  <a:srgbClr val="FF0000"/>
                </a:solidFill>
              </a:rPr>
              <a:t>60V 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54" grpId="0" animBg="1"/>
      <p:bldP spid="9259" grpId="0" animBg="1"/>
      <p:bldP spid="9262" grpId="0"/>
      <p:bldP spid="92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2263" y="404813"/>
            <a:ext cx="2520950" cy="396875"/>
            <a:chOff x="113" y="640"/>
            <a:chExt cx="1451" cy="250"/>
          </a:xfrm>
        </p:grpSpPr>
        <p:sp>
          <p:nvSpPr>
            <p:cNvPr id="12322" name="Text Box 6"/>
            <p:cNvSpPr txBox="1">
              <a:spLocks noChangeArrowheads="1"/>
            </p:cNvSpPr>
            <p:nvPr/>
          </p:nvSpPr>
          <p:spPr bwMode="auto">
            <a:xfrm>
              <a:off x="113" y="640"/>
              <a:ext cx="14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Example question 2</a:t>
              </a:r>
            </a:p>
          </p:txBody>
        </p:sp>
        <p:sp>
          <p:nvSpPr>
            <p:cNvPr id="12323" name="Line 7"/>
            <p:cNvSpPr>
              <a:spLocks noChangeShapeType="1"/>
            </p:cNvSpPr>
            <p:nvPr/>
          </p:nvSpPr>
          <p:spPr bwMode="auto">
            <a:xfrm>
              <a:off x="158" y="890"/>
              <a:ext cx="127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323850" y="1196975"/>
            <a:ext cx="41767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A step-down transformer is required to transform 240V a.c. to 12V a.c. for a modern railway.  If the secondary coil has 50 turns, how many turns should the primary coil have?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3850" y="3319463"/>
            <a:ext cx="2303463" cy="396875"/>
            <a:chOff x="113" y="640"/>
            <a:chExt cx="1451" cy="250"/>
          </a:xfrm>
        </p:grpSpPr>
        <p:sp>
          <p:nvSpPr>
            <p:cNvPr id="12320" name="Text Box 13"/>
            <p:cNvSpPr txBox="1">
              <a:spLocks noChangeArrowheads="1"/>
            </p:cNvSpPr>
            <p:nvPr/>
          </p:nvSpPr>
          <p:spPr bwMode="auto">
            <a:xfrm>
              <a:off x="113" y="640"/>
              <a:ext cx="14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Example answer 2</a:t>
              </a:r>
            </a:p>
          </p:txBody>
        </p:sp>
        <p:sp>
          <p:nvSpPr>
            <p:cNvPr id="12321" name="Line 14"/>
            <p:cNvSpPr>
              <a:spLocks noChangeShapeType="1"/>
            </p:cNvSpPr>
            <p:nvPr/>
          </p:nvSpPr>
          <p:spPr bwMode="auto">
            <a:xfrm>
              <a:off x="158" y="890"/>
              <a:ext cx="12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3850" y="3933825"/>
            <a:ext cx="2232025" cy="763588"/>
            <a:chOff x="3742" y="2269"/>
            <a:chExt cx="1406" cy="481"/>
          </a:xfrm>
        </p:grpSpPr>
        <p:sp>
          <p:nvSpPr>
            <p:cNvPr id="12317" name="Text Box 17"/>
            <p:cNvSpPr txBox="1">
              <a:spLocks noChangeArrowheads="1"/>
            </p:cNvSpPr>
            <p:nvPr/>
          </p:nvSpPr>
          <p:spPr bwMode="auto">
            <a:xfrm>
              <a:off x="3742" y="2269"/>
              <a:ext cx="1406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   </a:t>
              </a:r>
              <a:r>
                <a:rPr lang="en-GB" sz="1600"/>
                <a:t>Vp     </a:t>
              </a:r>
              <a:r>
                <a:rPr lang="en-GB" sz="1600">
                  <a:solidFill>
                    <a:srgbClr val="0000FF"/>
                  </a:solidFill>
                </a:rPr>
                <a:t>=</a:t>
              </a:r>
              <a:r>
                <a:rPr lang="en-GB" sz="1600"/>
                <a:t>     np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Vs           ns</a:t>
              </a:r>
            </a:p>
          </p:txBody>
        </p:sp>
        <p:sp>
          <p:nvSpPr>
            <p:cNvPr id="12318" name="Line 18"/>
            <p:cNvSpPr>
              <a:spLocks noChangeShapeType="1"/>
            </p:cNvSpPr>
            <p:nvPr/>
          </p:nvSpPr>
          <p:spPr bwMode="auto">
            <a:xfrm>
              <a:off x="3833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Line 19"/>
            <p:cNvSpPr>
              <a:spLocks noChangeShapeType="1"/>
            </p:cNvSpPr>
            <p:nvPr/>
          </p:nvSpPr>
          <p:spPr bwMode="auto">
            <a:xfrm>
              <a:off x="4604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2484438" y="4292600"/>
            <a:ext cx="720725" cy="71438"/>
          </a:xfrm>
          <a:prstGeom prst="rightArrow">
            <a:avLst>
              <a:gd name="adj1" fmla="val 50000"/>
              <a:gd name="adj2" fmla="val 25222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03575" y="3933825"/>
            <a:ext cx="2232025" cy="763588"/>
            <a:chOff x="3742" y="2269"/>
            <a:chExt cx="1406" cy="481"/>
          </a:xfrm>
        </p:grpSpPr>
        <p:sp>
          <p:nvSpPr>
            <p:cNvPr id="12314" name="Text Box 22"/>
            <p:cNvSpPr txBox="1">
              <a:spLocks noChangeArrowheads="1"/>
            </p:cNvSpPr>
            <p:nvPr/>
          </p:nvSpPr>
          <p:spPr bwMode="auto">
            <a:xfrm>
              <a:off x="3742" y="2269"/>
              <a:ext cx="1406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   </a:t>
              </a:r>
              <a:r>
                <a:rPr lang="en-GB" sz="1600"/>
                <a:t>240     </a:t>
              </a:r>
              <a:r>
                <a:rPr lang="en-GB" sz="1600">
                  <a:solidFill>
                    <a:srgbClr val="0000FF"/>
                  </a:solidFill>
                </a:rPr>
                <a:t>=</a:t>
              </a:r>
              <a:r>
                <a:rPr lang="en-GB" sz="1600"/>
                <a:t>   np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12          50</a:t>
              </a:r>
            </a:p>
          </p:txBody>
        </p:sp>
        <p:sp>
          <p:nvSpPr>
            <p:cNvPr id="12315" name="Line 23"/>
            <p:cNvSpPr>
              <a:spLocks noChangeShapeType="1"/>
            </p:cNvSpPr>
            <p:nvPr/>
          </p:nvSpPr>
          <p:spPr bwMode="auto">
            <a:xfrm>
              <a:off x="3833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6" name="Line 24"/>
            <p:cNvSpPr>
              <a:spLocks noChangeShapeType="1"/>
            </p:cNvSpPr>
            <p:nvPr/>
          </p:nvSpPr>
          <p:spPr bwMode="auto">
            <a:xfrm>
              <a:off x="4604" y="2529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427538" y="836613"/>
            <a:ext cx="4608512" cy="2305050"/>
            <a:chOff x="2789" y="436"/>
            <a:chExt cx="2903" cy="1452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789" y="436"/>
              <a:ext cx="2767" cy="1452"/>
              <a:chOff x="612" y="618"/>
              <a:chExt cx="4193" cy="1866"/>
            </a:xfrm>
          </p:grpSpPr>
          <p:pic>
            <p:nvPicPr>
              <p:cNvPr id="12312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9" y="618"/>
                <a:ext cx="3966" cy="1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3" name="Rectangle 10"/>
              <p:cNvSpPr>
                <a:spLocks noChangeArrowheads="1"/>
              </p:cNvSpPr>
              <p:nvPr/>
            </p:nvSpPr>
            <p:spPr bwMode="auto">
              <a:xfrm>
                <a:off x="612" y="663"/>
                <a:ext cx="113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8" name="Text Box 25"/>
            <p:cNvSpPr txBox="1">
              <a:spLocks noChangeArrowheads="1"/>
            </p:cNvSpPr>
            <p:nvPr/>
          </p:nvSpPr>
          <p:spPr bwMode="auto">
            <a:xfrm>
              <a:off x="2880" y="1117"/>
              <a:ext cx="499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240V a.c.</a:t>
              </a:r>
            </a:p>
          </p:txBody>
        </p:sp>
        <p:sp>
          <p:nvSpPr>
            <p:cNvPr id="12309" name="Rectangle 26"/>
            <p:cNvSpPr>
              <a:spLocks noChangeArrowheads="1"/>
            </p:cNvSpPr>
            <p:nvPr/>
          </p:nvSpPr>
          <p:spPr bwMode="auto">
            <a:xfrm>
              <a:off x="2925" y="663"/>
              <a:ext cx="454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27"/>
            <p:cNvSpPr>
              <a:spLocks noChangeArrowheads="1"/>
            </p:cNvSpPr>
            <p:nvPr/>
          </p:nvSpPr>
          <p:spPr bwMode="auto">
            <a:xfrm>
              <a:off x="5103" y="436"/>
              <a:ext cx="454" cy="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Text Box 28"/>
            <p:cNvSpPr txBox="1">
              <a:spLocks noChangeArrowheads="1"/>
            </p:cNvSpPr>
            <p:nvPr/>
          </p:nvSpPr>
          <p:spPr bwMode="auto">
            <a:xfrm>
              <a:off x="5148" y="1117"/>
              <a:ext cx="544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12V a.c.</a:t>
              </a:r>
            </a:p>
          </p:txBody>
        </p:sp>
      </p:grpSp>
      <p:sp>
        <p:nvSpPr>
          <p:cNvPr id="12297" name="Text Box 30"/>
          <p:cNvSpPr txBox="1">
            <a:spLocks noChangeArrowheads="1"/>
          </p:cNvSpPr>
          <p:nvPr/>
        </p:nvSpPr>
        <p:spPr bwMode="auto">
          <a:xfrm>
            <a:off x="7524750" y="931863"/>
            <a:ext cx="1258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50 turns</a:t>
            </a:r>
          </a:p>
        </p:txBody>
      </p:sp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4897438" y="908050"/>
            <a:ext cx="125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</a:rPr>
              <a:t>?</a:t>
            </a:r>
            <a:r>
              <a:rPr lang="en-GB" sz="1600"/>
              <a:t> turns</a:t>
            </a: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5364163" y="4292600"/>
            <a:ext cx="720725" cy="71438"/>
          </a:xfrm>
          <a:prstGeom prst="rightArrow">
            <a:avLst>
              <a:gd name="adj1" fmla="val 50000"/>
              <a:gd name="adj2" fmla="val 25222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084888" y="3933825"/>
            <a:ext cx="2232025" cy="763588"/>
            <a:chOff x="3833" y="2478"/>
            <a:chExt cx="1406" cy="481"/>
          </a:xfrm>
        </p:grpSpPr>
        <p:sp>
          <p:nvSpPr>
            <p:cNvPr id="12305" name="Text Box 34"/>
            <p:cNvSpPr txBox="1">
              <a:spLocks noChangeArrowheads="1"/>
            </p:cNvSpPr>
            <p:nvPr/>
          </p:nvSpPr>
          <p:spPr bwMode="auto">
            <a:xfrm>
              <a:off x="3833" y="2478"/>
              <a:ext cx="1406" cy="48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   </a:t>
              </a:r>
              <a:r>
                <a:rPr lang="en-GB" sz="1600"/>
                <a:t>20    </a:t>
              </a:r>
              <a:r>
                <a:rPr lang="en-GB" sz="1600">
                  <a:solidFill>
                    <a:srgbClr val="0000FF"/>
                  </a:solidFill>
                </a:rPr>
                <a:t>=</a:t>
              </a:r>
              <a:r>
                <a:rPr lang="en-GB" sz="1600"/>
                <a:t>      np</a:t>
              </a:r>
            </a:p>
            <a:p>
              <a:pPr>
                <a:spcBef>
                  <a:spcPct val="50000"/>
                </a:spcBef>
              </a:pPr>
              <a:r>
                <a:rPr lang="en-GB" sz="1600"/>
                <a:t>                 50</a:t>
              </a:r>
            </a:p>
          </p:txBody>
        </p:sp>
        <p:sp>
          <p:nvSpPr>
            <p:cNvPr id="12306" name="Line 36"/>
            <p:cNvSpPr>
              <a:spLocks noChangeShapeType="1"/>
            </p:cNvSpPr>
            <p:nvPr/>
          </p:nvSpPr>
          <p:spPr bwMode="auto">
            <a:xfrm>
              <a:off x="4695" y="2738"/>
              <a:ext cx="3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77" name="AutoShape 37"/>
          <p:cNvSpPr>
            <a:spLocks noChangeArrowheads="1"/>
          </p:cNvSpPr>
          <p:nvPr/>
        </p:nvSpPr>
        <p:spPr bwMode="auto">
          <a:xfrm rot="5400000">
            <a:off x="6658769" y="4869657"/>
            <a:ext cx="720725" cy="71437"/>
          </a:xfrm>
          <a:prstGeom prst="rightArrow">
            <a:avLst>
              <a:gd name="adj1" fmla="val 50000"/>
              <a:gd name="adj2" fmla="val 25222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084888" y="5402263"/>
            <a:ext cx="2232025" cy="7635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   </a:t>
            </a:r>
            <a:r>
              <a:rPr lang="en-GB" sz="1600"/>
              <a:t>20 x 50   </a:t>
            </a:r>
            <a:r>
              <a:rPr lang="en-GB" sz="1600">
                <a:solidFill>
                  <a:srgbClr val="0000FF"/>
                </a:solidFill>
              </a:rPr>
              <a:t>=</a:t>
            </a:r>
            <a:r>
              <a:rPr lang="en-GB" sz="1600"/>
              <a:t>  np</a:t>
            </a:r>
          </a:p>
          <a:p>
            <a:pPr>
              <a:spcBef>
                <a:spcPct val="50000"/>
              </a:spcBef>
            </a:pPr>
            <a:r>
              <a:rPr lang="en-GB" sz="1600"/>
              <a:t>                 </a:t>
            </a:r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 rot="10800000">
            <a:off x="5364163" y="5589588"/>
            <a:ext cx="720725" cy="71437"/>
          </a:xfrm>
          <a:prstGeom prst="rightArrow">
            <a:avLst>
              <a:gd name="adj1" fmla="val 50000"/>
              <a:gd name="adj2" fmla="val 25222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2843213" y="5445125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np  =  </a:t>
            </a:r>
            <a:r>
              <a:rPr lang="en-GB">
                <a:solidFill>
                  <a:srgbClr val="FF0000"/>
                </a:solidFill>
              </a:rPr>
              <a:t>1000 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nimBg="1"/>
      <p:bldP spid="10272" grpId="0" animBg="1"/>
      <p:bldP spid="10277" grpId="0" animBg="1"/>
      <p:bldP spid="10278" grpId="0"/>
      <p:bldP spid="10279" grpId="0" animBg="1"/>
      <p:bldP spid="1028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5.4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How is Mains Electricity transmitted across the National Grid?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0168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FF"/>
                </a:solidFill>
              </a:rPr>
              <a:t>The National Grid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353425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0"/>
              <a:t>Electricity reaches our homes from power stations through the National Grid: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950" y="2133600"/>
            <a:ext cx="9144000" cy="2038350"/>
            <a:chOff x="0" y="996"/>
            <a:chExt cx="5760" cy="1284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996"/>
              <a:ext cx="5760" cy="128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1" name="Picture 7" descr="energy change - nucle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" y="1080"/>
              <a:ext cx="1116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92" y="1116"/>
              <a:ext cx="479" cy="744"/>
              <a:chOff x="1548" y="1248"/>
              <a:chExt cx="347" cy="624"/>
            </a:xfrm>
          </p:grpSpPr>
          <p:sp>
            <p:nvSpPr>
              <p:cNvPr id="1043" name="Line 9"/>
              <p:cNvSpPr>
                <a:spLocks noChangeShapeType="1"/>
              </p:cNvSpPr>
              <p:nvPr/>
            </p:nvSpPr>
            <p:spPr bwMode="auto">
              <a:xfrm flipV="1">
                <a:off x="1548" y="1248"/>
                <a:ext cx="167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67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/>
            </p:nvSpPr>
            <p:spPr bwMode="auto">
              <a:xfrm>
                <a:off x="1632" y="15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/>
            </p:nvSpPr>
            <p:spPr bwMode="auto">
              <a:xfrm flipV="1">
                <a:off x="1632" y="142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/>
            </p:nvSpPr>
            <p:spPr bwMode="auto">
              <a:xfrm>
                <a:off x="1656" y="1428"/>
                <a:ext cx="156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/>
            </p:nvSpPr>
            <p:spPr bwMode="auto">
              <a:xfrm>
                <a:off x="1668" y="14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/>
            </p:nvSpPr>
            <p:spPr bwMode="auto">
              <a:xfrm flipV="1">
                <a:off x="1560" y="1572"/>
                <a:ext cx="252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/>
            </p:nvSpPr>
            <p:spPr bwMode="auto">
              <a:xfrm flipH="1" flipV="1">
                <a:off x="1620" y="1560"/>
                <a:ext cx="252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3" name="AutoShape 17"/>
            <p:cNvSpPr>
              <a:spLocks noChangeArrowheads="1"/>
            </p:cNvSpPr>
            <p:nvPr/>
          </p:nvSpPr>
          <p:spPr bwMode="auto">
            <a:xfrm>
              <a:off x="1812" y="1344"/>
              <a:ext cx="408" cy="372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utoShape 18"/>
            <p:cNvSpPr>
              <a:spLocks noChangeArrowheads="1"/>
            </p:cNvSpPr>
            <p:nvPr/>
          </p:nvSpPr>
          <p:spPr bwMode="auto">
            <a:xfrm>
              <a:off x="3600" y="1344"/>
              <a:ext cx="408" cy="372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19"/>
            <p:cNvGraphicFramePr>
              <a:graphicFrameLocks noChangeAspect="1"/>
            </p:cNvGraphicFramePr>
            <p:nvPr/>
          </p:nvGraphicFramePr>
          <p:xfrm>
            <a:off x="4704" y="1296"/>
            <a:ext cx="756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CorelDRAW 6.0" r:id="rId4" imgW="6696000" imgH="4460400" progId="">
                    <p:embed/>
                  </p:oleObj>
                </mc:Choice>
                <mc:Fallback>
                  <p:oleObj name="CorelDRAW 6.0" r:id="rId4" imgW="6696000" imgH="446040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879" r="16998"/>
                        <a:stretch>
                          <a:fillRect/>
                        </a:stretch>
                      </p:blipFill>
                      <p:spPr bwMode="auto">
                        <a:xfrm>
                          <a:off x="4704" y="1296"/>
                          <a:ext cx="756" cy="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20"/>
            <p:cNvSpPr txBox="1">
              <a:spLocks noChangeArrowheads="1"/>
            </p:cNvSpPr>
            <p:nvPr/>
          </p:nvSpPr>
          <p:spPr bwMode="auto">
            <a:xfrm>
              <a:off x="0" y="1968"/>
              <a:ext cx="142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0"/>
                <a:t>Power station</a:t>
              </a:r>
            </a:p>
          </p:txBody>
        </p:sp>
        <p:sp>
          <p:nvSpPr>
            <p:cNvPr id="1036" name="Text Box 21"/>
            <p:cNvSpPr txBox="1">
              <a:spLocks noChangeArrowheads="1"/>
            </p:cNvSpPr>
            <p:nvPr/>
          </p:nvSpPr>
          <p:spPr bwMode="auto">
            <a:xfrm>
              <a:off x="1296" y="1824"/>
              <a:ext cx="1344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0"/>
                <a:t>Step up transformer</a:t>
              </a:r>
            </a:p>
          </p:txBody>
        </p:sp>
        <p:sp>
          <p:nvSpPr>
            <p:cNvPr id="1037" name="Text Box 22"/>
            <p:cNvSpPr txBox="1">
              <a:spLocks noChangeArrowheads="1"/>
            </p:cNvSpPr>
            <p:nvPr/>
          </p:nvSpPr>
          <p:spPr bwMode="auto">
            <a:xfrm>
              <a:off x="3120" y="1824"/>
              <a:ext cx="1344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0"/>
                <a:t>Step down transformer</a:t>
              </a:r>
            </a:p>
          </p:txBody>
        </p:sp>
        <p:sp>
          <p:nvSpPr>
            <p:cNvPr id="1038" name="Text Box 23"/>
            <p:cNvSpPr txBox="1">
              <a:spLocks noChangeArrowheads="1"/>
            </p:cNvSpPr>
            <p:nvPr/>
          </p:nvSpPr>
          <p:spPr bwMode="auto">
            <a:xfrm>
              <a:off x="4416" y="1920"/>
              <a:ext cx="134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0"/>
                <a:t>Homes</a:t>
              </a:r>
            </a:p>
          </p:txBody>
        </p:sp>
        <p:sp>
          <p:nvSpPr>
            <p:cNvPr id="1039" name="Freeform 24"/>
            <p:cNvSpPr>
              <a:spLocks/>
            </p:cNvSpPr>
            <p:nvPr/>
          </p:nvSpPr>
          <p:spPr bwMode="auto">
            <a:xfrm>
              <a:off x="1104" y="1536"/>
              <a:ext cx="720" cy="96"/>
            </a:xfrm>
            <a:custGeom>
              <a:avLst/>
              <a:gdLst>
                <a:gd name="T0" fmla="*/ 0 w 720"/>
                <a:gd name="T1" fmla="*/ 0 h 96"/>
                <a:gd name="T2" fmla="*/ 384 w 720"/>
                <a:gd name="T3" fmla="*/ 96 h 96"/>
                <a:gd name="T4" fmla="*/ 720 w 720"/>
                <a:gd name="T5" fmla="*/ 0 h 96"/>
                <a:gd name="T6" fmla="*/ 0 60000 65536"/>
                <a:gd name="T7" fmla="*/ 0 60000 65536"/>
                <a:gd name="T8" fmla="*/ 0 60000 65536"/>
                <a:gd name="T9" fmla="*/ 0 w 720"/>
                <a:gd name="T10" fmla="*/ 0 h 96"/>
                <a:gd name="T11" fmla="*/ 720 w 72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6">
                  <a:moveTo>
                    <a:pt x="0" y="0"/>
                  </a:moveTo>
                  <a:cubicBezTo>
                    <a:pt x="132" y="48"/>
                    <a:pt x="264" y="96"/>
                    <a:pt x="384" y="96"/>
                  </a:cubicBezTo>
                  <a:cubicBezTo>
                    <a:pt x="504" y="96"/>
                    <a:pt x="664" y="16"/>
                    <a:pt x="72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25"/>
            <p:cNvSpPr>
              <a:spLocks/>
            </p:cNvSpPr>
            <p:nvPr/>
          </p:nvSpPr>
          <p:spPr bwMode="auto">
            <a:xfrm>
              <a:off x="3936" y="1488"/>
              <a:ext cx="816" cy="96"/>
            </a:xfrm>
            <a:custGeom>
              <a:avLst/>
              <a:gdLst>
                <a:gd name="T0" fmla="*/ 0 w 720"/>
                <a:gd name="T1" fmla="*/ 0 h 96"/>
                <a:gd name="T2" fmla="*/ 384 w 720"/>
                <a:gd name="T3" fmla="*/ 96 h 96"/>
                <a:gd name="T4" fmla="*/ 720 w 720"/>
                <a:gd name="T5" fmla="*/ 0 h 96"/>
                <a:gd name="T6" fmla="*/ 0 60000 65536"/>
                <a:gd name="T7" fmla="*/ 0 60000 65536"/>
                <a:gd name="T8" fmla="*/ 0 60000 65536"/>
                <a:gd name="T9" fmla="*/ 0 w 720"/>
                <a:gd name="T10" fmla="*/ 0 h 96"/>
                <a:gd name="T11" fmla="*/ 720 w 72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6">
                  <a:moveTo>
                    <a:pt x="0" y="0"/>
                  </a:moveTo>
                  <a:cubicBezTo>
                    <a:pt x="132" y="48"/>
                    <a:pt x="264" y="96"/>
                    <a:pt x="384" y="96"/>
                  </a:cubicBezTo>
                  <a:cubicBezTo>
                    <a:pt x="504" y="96"/>
                    <a:pt x="664" y="16"/>
                    <a:pt x="72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26"/>
            <p:cNvSpPr>
              <a:spLocks/>
            </p:cNvSpPr>
            <p:nvPr/>
          </p:nvSpPr>
          <p:spPr bwMode="auto">
            <a:xfrm>
              <a:off x="2976" y="1488"/>
              <a:ext cx="624" cy="96"/>
            </a:xfrm>
            <a:custGeom>
              <a:avLst/>
              <a:gdLst>
                <a:gd name="T0" fmla="*/ 0 w 720"/>
                <a:gd name="T1" fmla="*/ 0 h 96"/>
                <a:gd name="T2" fmla="*/ 384 w 720"/>
                <a:gd name="T3" fmla="*/ 96 h 96"/>
                <a:gd name="T4" fmla="*/ 720 w 720"/>
                <a:gd name="T5" fmla="*/ 0 h 96"/>
                <a:gd name="T6" fmla="*/ 0 60000 65536"/>
                <a:gd name="T7" fmla="*/ 0 60000 65536"/>
                <a:gd name="T8" fmla="*/ 0 60000 65536"/>
                <a:gd name="T9" fmla="*/ 0 w 720"/>
                <a:gd name="T10" fmla="*/ 0 h 96"/>
                <a:gd name="T11" fmla="*/ 720 w 72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6">
                  <a:moveTo>
                    <a:pt x="0" y="0"/>
                  </a:moveTo>
                  <a:cubicBezTo>
                    <a:pt x="132" y="48"/>
                    <a:pt x="264" y="96"/>
                    <a:pt x="384" y="96"/>
                  </a:cubicBezTo>
                  <a:cubicBezTo>
                    <a:pt x="504" y="96"/>
                    <a:pt x="664" y="16"/>
                    <a:pt x="72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27"/>
            <p:cNvSpPr>
              <a:spLocks/>
            </p:cNvSpPr>
            <p:nvPr/>
          </p:nvSpPr>
          <p:spPr bwMode="auto">
            <a:xfrm>
              <a:off x="2160" y="1488"/>
              <a:ext cx="576" cy="96"/>
            </a:xfrm>
            <a:custGeom>
              <a:avLst/>
              <a:gdLst>
                <a:gd name="T0" fmla="*/ 0 w 720"/>
                <a:gd name="T1" fmla="*/ 0 h 96"/>
                <a:gd name="T2" fmla="*/ 384 w 720"/>
                <a:gd name="T3" fmla="*/ 96 h 96"/>
                <a:gd name="T4" fmla="*/ 720 w 720"/>
                <a:gd name="T5" fmla="*/ 0 h 96"/>
                <a:gd name="T6" fmla="*/ 0 60000 65536"/>
                <a:gd name="T7" fmla="*/ 0 60000 65536"/>
                <a:gd name="T8" fmla="*/ 0 60000 65536"/>
                <a:gd name="T9" fmla="*/ 0 w 720"/>
                <a:gd name="T10" fmla="*/ 0 h 96"/>
                <a:gd name="T11" fmla="*/ 720 w 72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6">
                  <a:moveTo>
                    <a:pt x="0" y="0"/>
                  </a:moveTo>
                  <a:cubicBezTo>
                    <a:pt x="132" y="48"/>
                    <a:pt x="264" y="96"/>
                    <a:pt x="384" y="96"/>
                  </a:cubicBezTo>
                  <a:cubicBezTo>
                    <a:pt x="504" y="96"/>
                    <a:pt x="664" y="16"/>
                    <a:pt x="72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257300" y="333375"/>
            <a:ext cx="698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The issue of supplying electrical energy!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 flipH="1">
            <a:off x="36513" y="765175"/>
            <a:ext cx="574675" cy="863600"/>
            <a:chOff x="4525" y="1298"/>
            <a:chExt cx="437" cy="831"/>
          </a:xfrm>
        </p:grpSpPr>
        <p:sp>
          <p:nvSpPr>
            <p:cNvPr id="5131" name="Freeform 23"/>
            <p:cNvSpPr>
              <a:spLocks/>
            </p:cNvSpPr>
            <p:nvPr/>
          </p:nvSpPr>
          <p:spPr bwMode="auto">
            <a:xfrm>
              <a:off x="4525" y="1553"/>
              <a:ext cx="171" cy="283"/>
            </a:xfrm>
            <a:custGeom>
              <a:avLst/>
              <a:gdLst>
                <a:gd name="T0" fmla="*/ 272 w 513"/>
                <a:gd name="T1" fmla="*/ 126 h 848"/>
                <a:gd name="T2" fmla="*/ 325 w 513"/>
                <a:gd name="T3" fmla="*/ 73 h 848"/>
                <a:gd name="T4" fmla="*/ 398 w 513"/>
                <a:gd name="T5" fmla="*/ 21 h 848"/>
                <a:gd name="T6" fmla="*/ 450 w 513"/>
                <a:gd name="T7" fmla="*/ 0 h 848"/>
                <a:gd name="T8" fmla="*/ 513 w 513"/>
                <a:gd name="T9" fmla="*/ 4 h 848"/>
                <a:gd name="T10" fmla="*/ 513 w 513"/>
                <a:gd name="T11" fmla="*/ 53 h 848"/>
                <a:gd name="T12" fmla="*/ 481 w 513"/>
                <a:gd name="T13" fmla="*/ 94 h 848"/>
                <a:gd name="T14" fmla="*/ 422 w 513"/>
                <a:gd name="T15" fmla="*/ 126 h 848"/>
                <a:gd name="T16" fmla="*/ 276 w 513"/>
                <a:gd name="T17" fmla="*/ 192 h 848"/>
                <a:gd name="T18" fmla="*/ 135 w 513"/>
                <a:gd name="T19" fmla="*/ 272 h 848"/>
                <a:gd name="T20" fmla="*/ 76 w 513"/>
                <a:gd name="T21" fmla="*/ 293 h 848"/>
                <a:gd name="T22" fmla="*/ 56 w 513"/>
                <a:gd name="T23" fmla="*/ 324 h 848"/>
                <a:gd name="T24" fmla="*/ 76 w 513"/>
                <a:gd name="T25" fmla="*/ 356 h 848"/>
                <a:gd name="T26" fmla="*/ 199 w 513"/>
                <a:gd name="T27" fmla="*/ 474 h 848"/>
                <a:gd name="T28" fmla="*/ 255 w 513"/>
                <a:gd name="T29" fmla="*/ 513 h 848"/>
                <a:gd name="T30" fmla="*/ 338 w 513"/>
                <a:gd name="T31" fmla="*/ 579 h 848"/>
                <a:gd name="T32" fmla="*/ 422 w 513"/>
                <a:gd name="T33" fmla="*/ 642 h 848"/>
                <a:gd name="T34" fmla="*/ 418 w 513"/>
                <a:gd name="T35" fmla="*/ 674 h 848"/>
                <a:gd name="T36" fmla="*/ 355 w 513"/>
                <a:gd name="T37" fmla="*/ 684 h 848"/>
                <a:gd name="T38" fmla="*/ 262 w 513"/>
                <a:gd name="T39" fmla="*/ 684 h 848"/>
                <a:gd name="T40" fmla="*/ 203 w 513"/>
                <a:gd name="T41" fmla="*/ 715 h 848"/>
                <a:gd name="T42" fmla="*/ 181 w 513"/>
                <a:gd name="T43" fmla="*/ 796 h 848"/>
                <a:gd name="T44" fmla="*/ 181 w 513"/>
                <a:gd name="T45" fmla="*/ 838 h 848"/>
                <a:gd name="T46" fmla="*/ 157 w 513"/>
                <a:gd name="T47" fmla="*/ 848 h 848"/>
                <a:gd name="T48" fmla="*/ 118 w 513"/>
                <a:gd name="T49" fmla="*/ 810 h 848"/>
                <a:gd name="T50" fmla="*/ 125 w 513"/>
                <a:gd name="T51" fmla="*/ 743 h 848"/>
                <a:gd name="T52" fmla="*/ 160 w 513"/>
                <a:gd name="T53" fmla="*/ 694 h 848"/>
                <a:gd name="T54" fmla="*/ 230 w 513"/>
                <a:gd name="T55" fmla="*/ 652 h 848"/>
                <a:gd name="T56" fmla="*/ 306 w 513"/>
                <a:gd name="T57" fmla="*/ 632 h 848"/>
                <a:gd name="T58" fmla="*/ 314 w 513"/>
                <a:gd name="T59" fmla="*/ 611 h 848"/>
                <a:gd name="T60" fmla="*/ 276 w 513"/>
                <a:gd name="T61" fmla="*/ 569 h 848"/>
                <a:gd name="T62" fmla="*/ 115 w 513"/>
                <a:gd name="T63" fmla="*/ 464 h 848"/>
                <a:gd name="T64" fmla="*/ 66 w 513"/>
                <a:gd name="T65" fmla="*/ 422 h 848"/>
                <a:gd name="T66" fmla="*/ 20 w 513"/>
                <a:gd name="T67" fmla="*/ 366 h 848"/>
                <a:gd name="T68" fmla="*/ 0 w 513"/>
                <a:gd name="T69" fmla="*/ 303 h 848"/>
                <a:gd name="T70" fmla="*/ 13 w 513"/>
                <a:gd name="T71" fmla="*/ 265 h 848"/>
                <a:gd name="T72" fmla="*/ 94 w 513"/>
                <a:gd name="T73" fmla="*/ 241 h 848"/>
                <a:gd name="T74" fmla="*/ 191 w 513"/>
                <a:gd name="T75" fmla="*/ 199 h 848"/>
                <a:gd name="T76" fmla="*/ 255 w 513"/>
                <a:gd name="T77" fmla="*/ 156 h 848"/>
                <a:gd name="T78" fmla="*/ 272 w 513"/>
                <a:gd name="T79" fmla="*/ 126 h 8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3"/>
                <a:gd name="T121" fmla="*/ 0 h 848"/>
                <a:gd name="T122" fmla="*/ 513 w 513"/>
                <a:gd name="T123" fmla="*/ 848 h 8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3" h="848">
                  <a:moveTo>
                    <a:pt x="272" y="126"/>
                  </a:moveTo>
                  <a:lnTo>
                    <a:pt x="325" y="73"/>
                  </a:lnTo>
                  <a:lnTo>
                    <a:pt x="398" y="21"/>
                  </a:lnTo>
                  <a:lnTo>
                    <a:pt x="450" y="0"/>
                  </a:lnTo>
                  <a:lnTo>
                    <a:pt x="513" y="4"/>
                  </a:lnTo>
                  <a:lnTo>
                    <a:pt x="513" y="53"/>
                  </a:lnTo>
                  <a:lnTo>
                    <a:pt x="481" y="94"/>
                  </a:lnTo>
                  <a:lnTo>
                    <a:pt x="422" y="126"/>
                  </a:lnTo>
                  <a:lnTo>
                    <a:pt x="276" y="192"/>
                  </a:lnTo>
                  <a:lnTo>
                    <a:pt x="135" y="272"/>
                  </a:lnTo>
                  <a:lnTo>
                    <a:pt x="76" y="293"/>
                  </a:lnTo>
                  <a:lnTo>
                    <a:pt x="56" y="324"/>
                  </a:lnTo>
                  <a:lnTo>
                    <a:pt x="76" y="356"/>
                  </a:lnTo>
                  <a:lnTo>
                    <a:pt x="199" y="474"/>
                  </a:lnTo>
                  <a:lnTo>
                    <a:pt x="255" y="513"/>
                  </a:lnTo>
                  <a:lnTo>
                    <a:pt x="338" y="579"/>
                  </a:lnTo>
                  <a:lnTo>
                    <a:pt x="422" y="642"/>
                  </a:lnTo>
                  <a:lnTo>
                    <a:pt x="418" y="674"/>
                  </a:lnTo>
                  <a:lnTo>
                    <a:pt x="355" y="684"/>
                  </a:lnTo>
                  <a:lnTo>
                    <a:pt x="262" y="684"/>
                  </a:lnTo>
                  <a:lnTo>
                    <a:pt x="203" y="715"/>
                  </a:lnTo>
                  <a:lnTo>
                    <a:pt x="181" y="796"/>
                  </a:lnTo>
                  <a:lnTo>
                    <a:pt x="181" y="838"/>
                  </a:lnTo>
                  <a:lnTo>
                    <a:pt x="157" y="848"/>
                  </a:lnTo>
                  <a:lnTo>
                    <a:pt x="118" y="810"/>
                  </a:lnTo>
                  <a:lnTo>
                    <a:pt x="125" y="743"/>
                  </a:lnTo>
                  <a:lnTo>
                    <a:pt x="160" y="694"/>
                  </a:lnTo>
                  <a:lnTo>
                    <a:pt x="230" y="652"/>
                  </a:lnTo>
                  <a:lnTo>
                    <a:pt x="306" y="632"/>
                  </a:lnTo>
                  <a:lnTo>
                    <a:pt x="314" y="611"/>
                  </a:lnTo>
                  <a:lnTo>
                    <a:pt x="276" y="569"/>
                  </a:lnTo>
                  <a:lnTo>
                    <a:pt x="115" y="464"/>
                  </a:lnTo>
                  <a:lnTo>
                    <a:pt x="66" y="422"/>
                  </a:lnTo>
                  <a:lnTo>
                    <a:pt x="20" y="366"/>
                  </a:lnTo>
                  <a:lnTo>
                    <a:pt x="0" y="303"/>
                  </a:lnTo>
                  <a:lnTo>
                    <a:pt x="13" y="265"/>
                  </a:lnTo>
                  <a:lnTo>
                    <a:pt x="94" y="241"/>
                  </a:lnTo>
                  <a:lnTo>
                    <a:pt x="191" y="199"/>
                  </a:lnTo>
                  <a:lnTo>
                    <a:pt x="255" y="156"/>
                  </a:lnTo>
                  <a:lnTo>
                    <a:pt x="272" y="126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Freeform 24"/>
            <p:cNvSpPr>
              <a:spLocks/>
            </p:cNvSpPr>
            <p:nvPr/>
          </p:nvSpPr>
          <p:spPr bwMode="auto">
            <a:xfrm>
              <a:off x="4678" y="1540"/>
              <a:ext cx="119" cy="271"/>
            </a:xfrm>
            <a:custGeom>
              <a:avLst/>
              <a:gdLst>
                <a:gd name="T0" fmla="*/ 76 w 357"/>
                <a:gd name="T1" fmla="*/ 62 h 812"/>
                <a:gd name="T2" fmla="*/ 108 w 357"/>
                <a:gd name="T3" fmla="*/ 10 h 812"/>
                <a:gd name="T4" fmla="*/ 147 w 357"/>
                <a:gd name="T5" fmla="*/ 0 h 812"/>
                <a:gd name="T6" fmla="*/ 200 w 357"/>
                <a:gd name="T7" fmla="*/ 0 h 812"/>
                <a:gd name="T8" fmla="*/ 266 w 357"/>
                <a:gd name="T9" fmla="*/ 38 h 812"/>
                <a:gd name="T10" fmla="*/ 307 w 357"/>
                <a:gd name="T11" fmla="*/ 122 h 812"/>
                <a:gd name="T12" fmla="*/ 339 w 357"/>
                <a:gd name="T13" fmla="*/ 230 h 812"/>
                <a:gd name="T14" fmla="*/ 357 w 357"/>
                <a:gd name="T15" fmla="*/ 341 h 812"/>
                <a:gd name="T16" fmla="*/ 357 w 357"/>
                <a:gd name="T17" fmla="*/ 492 h 812"/>
                <a:gd name="T18" fmla="*/ 319 w 357"/>
                <a:gd name="T19" fmla="*/ 656 h 812"/>
                <a:gd name="T20" fmla="*/ 263 w 357"/>
                <a:gd name="T21" fmla="*/ 752 h 812"/>
                <a:gd name="T22" fmla="*/ 188 w 357"/>
                <a:gd name="T23" fmla="*/ 801 h 812"/>
                <a:gd name="T24" fmla="*/ 119 w 357"/>
                <a:gd name="T25" fmla="*/ 812 h 812"/>
                <a:gd name="T26" fmla="*/ 66 w 357"/>
                <a:gd name="T27" fmla="*/ 781 h 812"/>
                <a:gd name="T28" fmla="*/ 24 w 357"/>
                <a:gd name="T29" fmla="*/ 742 h 812"/>
                <a:gd name="T30" fmla="*/ 13 w 357"/>
                <a:gd name="T31" fmla="*/ 680 h 812"/>
                <a:gd name="T32" fmla="*/ 0 w 357"/>
                <a:gd name="T33" fmla="*/ 561 h 812"/>
                <a:gd name="T34" fmla="*/ 10 w 357"/>
                <a:gd name="T35" fmla="*/ 414 h 812"/>
                <a:gd name="T36" fmla="*/ 42 w 357"/>
                <a:gd name="T37" fmla="*/ 262 h 812"/>
                <a:gd name="T38" fmla="*/ 62 w 357"/>
                <a:gd name="T39" fmla="*/ 153 h 812"/>
                <a:gd name="T40" fmla="*/ 76 w 357"/>
                <a:gd name="T41" fmla="*/ 62 h 8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"/>
                <a:gd name="T64" fmla="*/ 0 h 812"/>
                <a:gd name="T65" fmla="*/ 357 w 357"/>
                <a:gd name="T66" fmla="*/ 812 h 8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" h="812">
                  <a:moveTo>
                    <a:pt x="76" y="62"/>
                  </a:moveTo>
                  <a:lnTo>
                    <a:pt x="108" y="10"/>
                  </a:lnTo>
                  <a:lnTo>
                    <a:pt x="147" y="0"/>
                  </a:lnTo>
                  <a:lnTo>
                    <a:pt x="200" y="0"/>
                  </a:lnTo>
                  <a:lnTo>
                    <a:pt x="266" y="38"/>
                  </a:lnTo>
                  <a:lnTo>
                    <a:pt x="307" y="122"/>
                  </a:lnTo>
                  <a:lnTo>
                    <a:pt x="339" y="230"/>
                  </a:lnTo>
                  <a:lnTo>
                    <a:pt x="357" y="341"/>
                  </a:lnTo>
                  <a:lnTo>
                    <a:pt x="357" y="492"/>
                  </a:lnTo>
                  <a:lnTo>
                    <a:pt x="319" y="656"/>
                  </a:lnTo>
                  <a:lnTo>
                    <a:pt x="263" y="752"/>
                  </a:lnTo>
                  <a:lnTo>
                    <a:pt x="188" y="801"/>
                  </a:lnTo>
                  <a:lnTo>
                    <a:pt x="119" y="812"/>
                  </a:lnTo>
                  <a:lnTo>
                    <a:pt x="66" y="781"/>
                  </a:lnTo>
                  <a:lnTo>
                    <a:pt x="24" y="742"/>
                  </a:lnTo>
                  <a:lnTo>
                    <a:pt x="13" y="680"/>
                  </a:lnTo>
                  <a:lnTo>
                    <a:pt x="0" y="561"/>
                  </a:lnTo>
                  <a:lnTo>
                    <a:pt x="10" y="414"/>
                  </a:lnTo>
                  <a:lnTo>
                    <a:pt x="42" y="262"/>
                  </a:lnTo>
                  <a:lnTo>
                    <a:pt x="62" y="153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Freeform 25"/>
            <p:cNvSpPr>
              <a:spLocks/>
            </p:cNvSpPr>
            <p:nvPr/>
          </p:nvSpPr>
          <p:spPr bwMode="auto">
            <a:xfrm>
              <a:off x="4711" y="1776"/>
              <a:ext cx="69" cy="353"/>
            </a:xfrm>
            <a:custGeom>
              <a:avLst/>
              <a:gdLst>
                <a:gd name="T0" fmla="*/ 101 w 208"/>
                <a:gd name="T1" fmla="*/ 187 h 1059"/>
                <a:gd name="T2" fmla="*/ 72 w 208"/>
                <a:gd name="T3" fmla="*/ 118 h 1059"/>
                <a:gd name="T4" fmla="*/ 72 w 208"/>
                <a:gd name="T5" fmla="*/ 41 h 1059"/>
                <a:gd name="T6" fmla="*/ 111 w 208"/>
                <a:gd name="T7" fmla="*/ 0 h 1059"/>
                <a:gd name="T8" fmla="*/ 156 w 208"/>
                <a:gd name="T9" fmla="*/ 20 h 1059"/>
                <a:gd name="T10" fmla="*/ 187 w 208"/>
                <a:gd name="T11" fmla="*/ 93 h 1059"/>
                <a:gd name="T12" fmla="*/ 204 w 208"/>
                <a:gd name="T13" fmla="*/ 218 h 1059"/>
                <a:gd name="T14" fmla="*/ 208 w 208"/>
                <a:gd name="T15" fmla="*/ 375 h 1059"/>
                <a:gd name="T16" fmla="*/ 197 w 208"/>
                <a:gd name="T17" fmla="*/ 512 h 1059"/>
                <a:gd name="T18" fmla="*/ 177 w 208"/>
                <a:gd name="T19" fmla="*/ 658 h 1059"/>
                <a:gd name="T20" fmla="*/ 177 w 208"/>
                <a:gd name="T21" fmla="*/ 835 h 1059"/>
                <a:gd name="T22" fmla="*/ 204 w 208"/>
                <a:gd name="T23" fmla="*/ 909 h 1059"/>
                <a:gd name="T24" fmla="*/ 194 w 208"/>
                <a:gd name="T25" fmla="*/ 943 h 1059"/>
                <a:gd name="T26" fmla="*/ 145 w 208"/>
                <a:gd name="T27" fmla="*/ 955 h 1059"/>
                <a:gd name="T28" fmla="*/ 93 w 208"/>
                <a:gd name="T29" fmla="*/ 1003 h 1059"/>
                <a:gd name="T30" fmla="*/ 69 w 208"/>
                <a:gd name="T31" fmla="*/ 1045 h 1059"/>
                <a:gd name="T32" fmla="*/ 10 w 208"/>
                <a:gd name="T33" fmla="*/ 1059 h 1059"/>
                <a:gd name="T34" fmla="*/ 0 w 208"/>
                <a:gd name="T35" fmla="*/ 1014 h 1059"/>
                <a:gd name="T36" fmla="*/ 20 w 208"/>
                <a:gd name="T37" fmla="*/ 975 h 1059"/>
                <a:gd name="T38" fmla="*/ 93 w 208"/>
                <a:gd name="T39" fmla="*/ 943 h 1059"/>
                <a:gd name="T40" fmla="*/ 145 w 208"/>
                <a:gd name="T41" fmla="*/ 920 h 1059"/>
                <a:gd name="T42" fmla="*/ 163 w 208"/>
                <a:gd name="T43" fmla="*/ 899 h 1059"/>
                <a:gd name="T44" fmla="*/ 142 w 208"/>
                <a:gd name="T45" fmla="*/ 840 h 1059"/>
                <a:gd name="T46" fmla="*/ 125 w 208"/>
                <a:gd name="T47" fmla="*/ 720 h 1059"/>
                <a:gd name="T48" fmla="*/ 121 w 208"/>
                <a:gd name="T49" fmla="*/ 578 h 1059"/>
                <a:gd name="T50" fmla="*/ 125 w 208"/>
                <a:gd name="T51" fmla="*/ 483 h 1059"/>
                <a:gd name="T52" fmla="*/ 131 w 208"/>
                <a:gd name="T53" fmla="*/ 355 h 1059"/>
                <a:gd name="T54" fmla="*/ 121 w 208"/>
                <a:gd name="T55" fmla="*/ 240 h 1059"/>
                <a:gd name="T56" fmla="*/ 101 w 208"/>
                <a:gd name="T57" fmla="*/ 187 h 10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8"/>
                <a:gd name="T88" fmla="*/ 0 h 1059"/>
                <a:gd name="T89" fmla="*/ 208 w 208"/>
                <a:gd name="T90" fmla="*/ 1059 h 10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8" h="1059">
                  <a:moveTo>
                    <a:pt x="101" y="187"/>
                  </a:moveTo>
                  <a:lnTo>
                    <a:pt x="72" y="118"/>
                  </a:lnTo>
                  <a:lnTo>
                    <a:pt x="72" y="41"/>
                  </a:lnTo>
                  <a:lnTo>
                    <a:pt x="111" y="0"/>
                  </a:lnTo>
                  <a:lnTo>
                    <a:pt x="156" y="20"/>
                  </a:lnTo>
                  <a:lnTo>
                    <a:pt x="187" y="93"/>
                  </a:lnTo>
                  <a:lnTo>
                    <a:pt x="204" y="218"/>
                  </a:lnTo>
                  <a:lnTo>
                    <a:pt x="208" y="375"/>
                  </a:lnTo>
                  <a:lnTo>
                    <a:pt x="197" y="512"/>
                  </a:lnTo>
                  <a:lnTo>
                    <a:pt x="177" y="658"/>
                  </a:lnTo>
                  <a:lnTo>
                    <a:pt x="177" y="835"/>
                  </a:lnTo>
                  <a:lnTo>
                    <a:pt x="204" y="909"/>
                  </a:lnTo>
                  <a:lnTo>
                    <a:pt x="194" y="943"/>
                  </a:lnTo>
                  <a:lnTo>
                    <a:pt x="145" y="955"/>
                  </a:lnTo>
                  <a:lnTo>
                    <a:pt x="93" y="1003"/>
                  </a:lnTo>
                  <a:lnTo>
                    <a:pt x="69" y="1045"/>
                  </a:lnTo>
                  <a:lnTo>
                    <a:pt x="10" y="1059"/>
                  </a:lnTo>
                  <a:lnTo>
                    <a:pt x="0" y="1014"/>
                  </a:lnTo>
                  <a:lnTo>
                    <a:pt x="20" y="975"/>
                  </a:lnTo>
                  <a:lnTo>
                    <a:pt x="93" y="943"/>
                  </a:lnTo>
                  <a:lnTo>
                    <a:pt x="145" y="920"/>
                  </a:lnTo>
                  <a:lnTo>
                    <a:pt x="163" y="899"/>
                  </a:lnTo>
                  <a:lnTo>
                    <a:pt x="142" y="840"/>
                  </a:lnTo>
                  <a:lnTo>
                    <a:pt x="125" y="720"/>
                  </a:lnTo>
                  <a:lnTo>
                    <a:pt x="121" y="578"/>
                  </a:lnTo>
                  <a:lnTo>
                    <a:pt x="125" y="483"/>
                  </a:lnTo>
                  <a:lnTo>
                    <a:pt x="131" y="355"/>
                  </a:lnTo>
                  <a:lnTo>
                    <a:pt x="121" y="240"/>
                  </a:lnTo>
                  <a:lnTo>
                    <a:pt x="101" y="18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Freeform 26"/>
            <p:cNvSpPr>
              <a:spLocks/>
            </p:cNvSpPr>
            <p:nvPr/>
          </p:nvSpPr>
          <p:spPr bwMode="auto">
            <a:xfrm>
              <a:off x="4613" y="1777"/>
              <a:ext cx="108" cy="352"/>
            </a:xfrm>
            <a:custGeom>
              <a:avLst/>
              <a:gdLst>
                <a:gd name="T0" fmla="*/ 199 w 324"/>
                <a:gd name="T1" fmla="*/ 97 h 1056"/>
                <a:gd name="T2" fmla="*/ 234 w 324"/>
                <a:gd name="T3" fmla="*/ 31 h 1056"/>
                <a:gd name="T4" fmla="*/ 276 w 324"/>
                <a:gd name="T5" fmla="*/ 0 h 1056"/>
                <a:gd name="T6" fmla="*/ 324 w 324"/>
                <a:gd name="T7" fmla="*/ 20 h 1056"/>
                <a:gd name="T8" fmla="*/ 317 w 324"/>
                <a:gd name="T9" fmla="*/ 83 h 1056"/>
                <a:gd name="T10" fmla="*/ 286 w 324"/>
                <a:gd name="T11" fmla="*/ 128 h 1056"/>
                <a:gd name="T12" fmla="*/ 224 w 324"/>
                <a:gd name="T13" fmla="*/ 240 h 1056"/>
                <a:gd name="T14" fmla="*/ 182 w 324"/>
                <a:gd name="T15" fmla="*/ 348 h 1056"/>
                <a:gd name="T16" fmla="*/ 157 w 324"/>
                <a:gd name="T17" fmla="*/ 463 h 1056"/>
                <a:gd name="T18" fmla="*/ 161 w 324"/>
                <a:gd name="T19" fmla="*/ 575 h 1056"/>
                <a:gd name="T20" fmla="*/ 199 w 324"/>
                <a:gd name="T21" fmla="*/ 724 h 1056"/>
                <a:gd name="T22" fmla="*/ 231 w 324"/>
                <a:gd name="T23" fmla="*/ 868 h 1056"/>
                <a:gd name="T24" fmla="*/ 276 w 324"/>
                <a:gd name="T25" fmla="*/ 930 h 1056"/>
                <a:gd name="T26" fmla="*/ 272 w 324"/>
                <a:gd name="T27" fmla="*/ 966 h 1056"/>
                <a:gd name="T28" fmla="*/ 234 w 324"/>
                <a:gd name="T29" fmla="*/ 983 h 1056"/>
                <a:gd name="T30" fmla="*/ 146 w 324"/>
                <a:gd name="T31" fmla="*/ 996 h 1056"/>
                <a:gd name="T32" fmla="*/ 84 w 324"/>
                <a:gd name="T33" fmla="*/ 1035 h 1056"/>
                <a:gd name="T34" fmla="*/ 53 w 324"/>
                <a:gd name="T35" fmla="*/ 1056 h 1056"/>
                <a:gd name="T36" fmla="*/ 0 w 324"/>
                <a:gd name="T37" fmla="*/ 1008 h 1056"/>
                <a:gd name="T38" fmla="*/ 11 w 324"/>
                <a:gd name="T39" fmla="*/ 976 h 1056"/>
                <a:gd name="T40" fmla="*/ 63 w 324"/>
                <a:gd name="T41" fmla="*/ 955 h 1056"/>
                <a:gd name="T42" fmla="*/ 129 w 324"/>
                <a:gd name="T43" fmla="*/ 944 h 1056"/>
                <a:gd name="T44" fmla="*/ 192 w 324"/>
                <a:gd name="T45" fmla="*/ 944 h 1056"/>
                <a:gd name="T46" fmla="*/ 202 w 324"/>
                <a:gd name="T47" fmla="*/ 924 h 1056"/>
                <a:gd name="T48" fmla="*/ 192 w 324"/>
                <a:gd name="T49" fmla="*/ 888 h 1056"/>
                <a:gd name="T50" fmla="*/ 139 w 324"/>
                <a:gd name="T51" fmla="*/ 753 h 1056"/>
                <a:gd name="T52" fmla="*/ 105 w 324"/>
                <a:gd name="T53" fmla="*/ 620 h 1056"/>
                <a:gd name="T54" fmla="*/ 87 w 324"/>
                <a:gd name="T55" fmla="*/ 523 h 1056"/>
                <a:gd name="T56" fmla="*/ 84 w 324"/>
                <a:gd name="T57" fmla="*/ 432 h 1056"/>
                <a:gd name="T58" fmla="*/ 97 w 324"/>
                <a:gd name="T59" fmla="*/ 345 h 1056"/>
                <a:gd name="T60" fmla="*/ 129 w 324"/>
                <a:gd name="T61" fmla="*/ 254 h 1056"/>
                <a:gd name="T62" fmla="*/ 178 w 324"/>
                <a:gd name="T63" fmla="*/ 135 h 1056"/>
                <a:gd name="T64" fmla="*/ 199 w 324"/>
                <a:gd name="T65" fmla="*/ 97 h 10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"/>
                <a:gd name="T100" fmla="*/ 0 h 1056"/>
                <a:gd name="T101" fmla="*/ 324 w 324"/>
                <a:gd name="T102" fmla="*/ 1056 h 10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" h="1056">
                  <a:moveTo>
                    <a:pt x="199" y="97"/>
                  </a:moveTo>
                  <a:lnTo>
                    <a:pt x="234" y="31"/>
                  </a:lnTo>
                  <a:lnTo>
                    <a:pt x="276" y="0"/>
                  </a:lnTo>
                  <a:lnTo>
                    <a:pt x="324" y="20"/>
                  </a:lnTo>
                  <a:lnTo>
                    <a:pt x="317" y="83"/>
                  </a:lnTo>
                  <a:lnTo>
                    <a:pt x="286" y="128"/>
                  </a:lnTo>
                  <a:lnTo>
                    <a:pt x="224" y="240"/>
                  </a:lnTo>
                  <a:lnTo>
                    <a:pt x="182" y="348"/>
                  </a:lnTo>
                  <a:lnTo>
                    <a:pt x="157" y="463"/>
                  </a:lnTo>
                  <a:lnTo>
                    <a:pt x="161" y="575"/>
                  </a:lnTo>
                  <a:lnTo>
                    <a:pt x="199" y="724"/>
                  </a:lnTo>
                  <a:lnTo>
                    <a:pt x="231" y="868"/>
                  </a:lnTo>
                  <a:lnTo>
                    <a:pt x="276" y="930"/>
                  </a:lnTo>
                  <a:lnTo>
                    <a:pt x="272" y="966"/>
                  </a:lnTo>
                  <a:lnTo>
                    <a:pt x="234" y="983"/>
                  </a:lnTo>
                  <a:lnTo>
                    <a:pt x="146" y="996"/>
                  </a:lnTo>
                  <a:lnTo>
                    <a:pt x="84" y="1035"/>
                  </a:lnTo>
                  <a:lnTo>
                    <a:pt x="53" y="1056"/>
                  </a:lnTo>
                  <a:lnTo>
                    <a:pt x="0" y="1008"/>
                  </a:lnTo>
                  <a:lnTo>
                    <a:pt x="11" y="976"/>
                  </a:lnTo>
                  <a:lnTo>
                    <a:pt x="63" y="955"/>
                  </a:lnTo>
                  <a:lnTo>
                    <a:pt x="129" y="944"/>
                  </a:lnTo>
                  <a:lnTo>
                    <a:pt x="192" y="944"/>
                  </a:lnTo>
                  <a:lnTo>
                    <a:pt x="202" y="924"/>
                  </a:lnTo>
                  <a:lnTo>
                    <a:pt x="192" y="888"/>
                  </a:lnTo>
                  <a:lnTo>
                    <a:pt x="139" y="753"/>
                  </a:lnTo>
                  <a:lnTo>
                    <a:pt x="105" y="620"/>
                  </a:lnTo>
                  <a:lnTo>
                    <a:pt x="87" y="523"/>
                  </a:lnTo>
                  <a:lnTo>
                    <a:pt x="84" y="432"/>
                  </a:lnTo>
                  <a:lnTo>
                    <a:pt x="97" y="345"/>
                  </a:lnTo>
                  <a:lnTo>
                    <a:pt x="129" y="254"/>
                  </a:lnTo>
                  <a:lnTo>
                    <a:pt x="178" y="135"/>
                  </a:lnTo>
                  <a:lnTo>
                    <a:pt x="199" y="9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Freeform 27"/>
            <p:cNvSpPr>
              <a:spLocks/>
            </p:cNvSpPr>
            <p:nvPr/>
          </p:nvSpPr>
          <p:spPr bwMode="auto">
            <a:xfrm>
              <a:off x="4634" y="1337"/>
              <a:ext cx="139" cy="184"/>
            </a:xfrm>
            <a:custGeom>
              <a:avLst/>
              <a:gdLst>
                <a:gd name="T0" fmla="*/ 152 w 418"/>
                <a:gd name="T1" fmla="*/ 461 h 552"/>
                <a:gd name="T2" fmla="*/ 184 w 418"/>
                <a:gd name="T3" fmla="*/ 531 h 552"/>
                <a:gd name="T4" fmla="*/ 257 w 418"/>
                <a:gd name="T5" fmla="*/ 552 h 552"/>
                <a:gd name="T6" fmla="*/ 320 w 418"/>
                <a:gd name="T7" fmla="*/ 545 h 552"/>
                <a:gd name="T8" fmla="*/ 372 w 418"/>
                <a:gd name="T9" fmla="*/ 500 h 552"/>
                <a:gd name="T10" fmla="*/ 414 w 418"/>
                <a:gd name="T11" fmla="*/ 408 h 552"/>
                <a:gd name="T12" fmla="*/ 418 w 418"/>
                <a:gd name="T13" fmla="*/ 300 h 552"/>
                <a:gd name="T14" fmla="*/ 404 w 418"/>
                <a:gd name="T15" fmla="*/ 206 h 552"/>
                <a:gd name="T16" fmla="*/ 345 w 418"/>
                <a:gd name="T17" fmla="*/ 101 h 552"/>
                <a:gd name="T18" fmla="*/ 302 w 418"/>
                <a:gd name="T19" fmla="*/ 52 h 552"/>
                <a:gd name="T20" fmla="*/ 257 w 418"/>
                <a:gd name="T21" fmla="*/ 21 h 552"/>
                <a:gd name="T22" fmla="*/ 216 w 418"/>
                <a:gd name="T23" fmla="*/ 0 h 552"/>
                <a:gd name="T24" fmla="*/ 142 w 418"/>
                <a:gd name="T25" fmla="*/ 7 h 552"/>
                <a:gd name="T26" fmla="*/ 104 w 418"/>
                <a:gd name="T27" fmla="*/ 70 h 552"/>
                <a:gd name="T28" fmla="*/ 83 w 418"/>
                <a:gd name="T29" fmla="*/ 137 h 552"/>
                <a:gd name="T30" fmla="*/ 83 w 418"/>
                <a:gd name="T31" fmla="*/ 241 h 552"/>
                <a:gd name="T32" fmla="*/ 101 w 418"/>
                <a:gd name="T33" fmla="*/ 342 h 552"/>
                <a:gd name="T34" fmla="*/ 121 w 418"/>
                <a:gd name="T35" fmla="*/ 398 h 552"/>
                <a:gd name="T36" fmla="*/ 6 w 418"/>
                <a:gd name="T37" fmla="*/ 482 h 552"/>
                <a:gd name="T38" fmla="*/ 0 w 418"/>
                <a:gd name="T39" fmla="*/ 513 h 552"/>
                <a:gd name="T40" fmla="*/ 17 w 418"/>
                <a:gd name="T41" fmla="*/ 531 h 552"/>
                <a:gd name="T42" fmla="*/ 142 w 418"/>
                <a:gd name="T43" fmla="*/ 437 h 552"/>
                <a:gd name="T44" fmla="*/ 152 w 418"/>
                <a:gd name="T45" fmla="*/ 461 h 5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8"/>
                <a:gd name="T70" fmla="*/ 0 h 552"/>
                <a:gd name="T71" fmla="*/ 418 w 418"/>
                <a:gd name="T72" fmla="*/ 552 h 5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8" h="552">
                  <a:moveTo>
                    <a:pt x="152" y="461"/>
                  </a:moveTo>
                  <a:lnTo>
                    <a:pt x="184" y="531"/>
                  </a:lnTo>
                  <a:lnTo>
                    <a:pt x="257" y="552"/>
                  </a:lnTo>
                  <a:lnTo>
                    <a:pt x="320" y="545"/>
                  </a:lnTo>
                  <a:lnTo>
                    <a:pt x="372" y="500"/>
                  </a:lnTo>
                  <a:lnTo>
                    <a:pt x="414" y="408"/>
                  </a:lnTo>
                  <a:lnTo>
                    <a:pt x="418" y="300"/>
                  </a:lnTo>
                  <a:lnTo>
                    <a:pt x="404" y="206"/>
                  </a:lnTo>
                  <a:lnTo>
                    <a:pt x="345" y="101"/>
                  </a:lnTo>
                  <a:lnTo>
                    <a:pt x="302" y="52"/>
                  </a:lnTo>
                  <a:lnTo>
                    <a:pt x="257" y="21"/>
                  </a:lnTo>
                  <a:lnTo>
                    <a:pt x="216" y="0"/>
                  </a:lnTo>
                  <a:lnTo>
                    <a:pt x="142" y="7"/>
                  </a:lnTo>
                  <a:lnTo>
                    <a:pt x="104" y="70"/>
                  </a:lnTo>
                  <a:lnTo>
                    <a:pt x="83" y="137"/>
                  </a:lnTo>
                  <a:lnTo>
                    <a:pt x="83" y="241"/>
                  </a:lnTo>
                  <a:lnTo>
                    <a:pt x="101" y="342"/>
                  </a:lnTo>
                  <a:lnTo>
                    <a:pt x="121" y="398"/>
                  </a:lnTo>
                  <a:lnTo>
                    <a:pt x="6" y="482"/>
                  </a:lnTo>
                  <a:lnTo>
                    <a:pt x="0" y="513"/>
                  </a:lnTo>
                  <a:lnTo>
                    <a:pt x="17" y="531"/>
                  </a:lnTo>
                  <a:lnTo>
                    <a:pt x="142" y="437"/>
                  </a:lnTo>
                  <a:lnTo>
                    <a:pt x="152" y="461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Freeform 28"/>
            <p:cNvSpPr>
              <a:spLocks/>
            </p:cNvSpPr>
            <p:nvPr/>
          </p:nvSpPr>
          <p:spPr bwMode="auto">
            <a:xfrm>
              <a:off x="4685" y="1298"/>
              <a:ext cx="277" cy="308"/>
            </a:xfrm>
            <a:custGeom>
              <a:avLst/>
              <a:gdLst>
                <a:gd name="T0" fmla="*/ 554 w 833"/>
                <a:gd name="T1" fmla="*/ 638 h 923"/>
                <a:gd name="T2" fmla="*/ 512 w 833"/>
                <a:gd name="T3" fmla="*/ 680 h 923"/>
                <a:gd name="T4" fmla="*/ 425 w 833"/>
                <a:gd name="T5" fmla="*/ 732 h 923"/>
                <a:gd name="T6" fmla="*/ 345 w 833"/>
                <a:gd name="T7" fmla="*/ 764 h 923"/>
                <a:gd name="T8" fmla="*/ 290 w 833"/>
                <a:gd name="T9" fmla="*/ 795 h 923"/>
                <a:gd name="T10" fmla="*/ 237 w 833"/>
                <a:gd name="T11" fmla="*/ 837 h 923"/>
                <a:gd name="T12" fmla="*/ 230 w 833"/>
                <a:gd name="T13" fmla="*/ 910 h 923"/>
                <a:gd name="T14" fmla="*/ 282 w 833"/>
                <a:gd name="T15" fmla="*/ 923 h 923"/>
                <a:gd name="T16" fmla="*/ 415 w 833"/>
                <a:gd name="T17" fmla="*/ 847 h 923"/>
                <a:gd name="T18" fmla="*/ 512 w 833"/>
                <a:gd name="T19" fmla="*/ 756 h 923"/>
                <a:gd name="T20" fmla="*/ 627 w 833"/>
                <a:gd name="T21" fmla="*/ 641 h 923"/>
                <a:gd name="T22" fmla="*/ 721 w 833"/>
                <a:gd name="T23" fmla="*/ 568 h 923"/>
                <a:gd name="T24" fmla="*/ 801 w 833"/>
                <a:gd name="T25" fmla="*/ 512 h 923"/>
                <a:gd name="T26" fmla="*/ 833 w 833"/>
                <a:gd name="T27" fmla="*/ 485 h 923"/>
                <a:gd name="T28" fmla="*/ 822 w 833"/>
                <a:gd name="T29" fmla="*/ 450 h 923"/>
                <a:gd name="T30" fmla="*/ 784 w 833"/>
                <a:gd name="T31" fmla="*/ 401 h 923"/>
                <a:gd name="T32" fmla="*/ 645 w 833"/>
                <a:gd name="T33" fmla="*/ 325 h 923"/>
                <a:gd name="T34" fmla="*/ 512 w 833"/>
                <a:gd name="T35" fmla="*/ 255 h 923"/>
                <a:gd name="T36" fmla="*/ 352 w 833"/>
                <a:gd name="T37" fmla="*/ 181 h 923"/>
                <a:gd name="T38" fmla="*/ 293 w 833"/>
                <a:gd name="T39" fmla="*/ 140 h 923"/>
                <a:gd name="T40" fmla="*/ 230 w 833"/>
                <a:gd name="T41" fmla="*/ 84 h 923"/>
                <a:gd name="T42" fmla="*/ 167 w 833"/>
                <a:gd name="T43" fmla="*/ 21 h 923"/>
                <a:gd name="T44" fmla="*/ 111 w 833"/>
                <a:gd name="T45" fmla="*/ 0 h 923"/>
                <a:gd name="T46" fmla="*/ 0 w 833"/>
                <a:gd name="T47" fmla="*/ 77 h 923"/>
                <a:gd name="T48" fmla="*/ 8 w 833"/>
                <a:gd name="T49" fmla="*/ 150 h 923"/>
                <a:gd name="T50" fmla="*/ 28 w 833"/>
                <a:gd name="T51" fmla="*/ 178 h 923"/>
                <a:gd name="T52" fmla="*/ 84 w 833"/>
                <a:gd name="T53" fmla="*/ 167 h 923"/>
                <a:gd name="T54" fmla="*/ 74 w 833"/>
                <a:gd name="T55" fmla="*/ 136 h 923"/>
                <a:gd name="T56" fmla="*/ 52 w 833"/>
                <a:gd name="T57" fmla="*/ 125 h 923"/>
                <a:gd name="T58" fmla="*/ 42 w 833"/>
                <a:gd name="T59" fmla="*/ 88 h 923"/>
                <a:gd name="T60" fmla="*/ 104 w 833"/>
                <a:gd name="T61" fmla="*/ 46 h 923"/>
                <a:gd name="T62" fmla="*/ 157 w 833"/>
                <a:gd name="T63" fmla="*/ 88 h 923"/>
                <a:gd name="T64" fmla="*/ 157 w 833"/>
                <a:gd name="T65" fmla="*/ 125 h 923"/>
                <a:gd name="T66" fmla="*/ 136 w 833"/>
                <a:gd name="T67" fmla="*/ 171 h 923"/>
                <a:gd name="T68" fmla="*/ 153 w 833"/>
                <a:gd name="T69" fmla="*/ 203 h 923"/>
                <a:gd name="T70" fmla="*/ 258 w 833"/>
                <a:gd name="T71" fmla="*/ 230 h 923"/>
                <a:gd name="T72" fmla="*/ 300 w 833"/>
                <a:gd name="T73" fmla="*/ 191 h 923"/>
                <a:gd name="T74" fmla="*/ 439 w 833"/>
                <a:gd name="T75" fmla="*/ 276 h 923"/>
                <a:gd name="T76" fmla="*/ 554 w 833"/>
                <a:gd name="T77" fmla="*/ 328 h 923"/>
                <a:gd name="T78" fmla="*/ 617 w 833"/>
                <a:gd name="T79" fmla="*/ 359 h 923"/>
                <a:gd name="T80" fmla="*/ 679 w 833"/>
                <a:gd name="T81" fmla="*/ 391 h 923"/>
                <a:gd name="T82" fmla="*/ 728 w 833"/>
                <a:gd name="T83" fmla="*/ 433 h 923"/>
                <a:gd name="T84" fmla="*/ 760 w 833"/>
                <a:gd name="T85" fmla="*/ 474 h 923"/>
                <a:gd name="T86" fmla="*/ 731 w 833"/>
                <a:gd name="T87" fmla="*/ 505 h 923"/>
                <a:gd name="T88" fmla="*/ 665 w 833"/>
                <a:gd name="T89" fmla="*/ 548 h 923"/>
                <a:gd name="T90" fmla="*/ 596 w 833"/>
                <a:gd name="T91" fmla="*/ 596 h 923"/>
                <a:gd name="T92" fmla="*/ 554 w 833"/>
                <a:gd name="T93" fmla="*/ 638 h 9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3"/>
                <a:gd name="T142" fmla="*/ 0 h 923"/>
                <a:gd name="T143" fmla="*/ 833 w 833"/>
                <a:gd name="T144" fmla="*/ 923 h 9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3" h="923">
                  <a:moveTo>
                    <a:pt x="554" y="638"/>
                  </a:moveTo>
                  <a:lnTo>
                    <a:pt x="512" y="680"/>
                  </a:lnTo>
                  <a:lnTo>
                    <a:pt x="425" y="732"/>
                  </a:lnTo>
                  <a:lnTo>
                    <a:pt x="345" y="764"/>
                  </a:lnTo>
                  <a:lnTo>
                    <a:pt x="290" y="795"/>
                  </a:lnTo>
                  <a:lnTo>
                    <a:pt x="237" y="837"/>
                  </a:lnTo>
                  <a:lnTo>
                    <a:pt x="230" y="910"/>
                  </a:lnTo>
                  <a:lnTo>
                    <a:pt x="282" y="923"/>
                  </a:lnTo>
                  <a:lnTo>
                    <a:pt x="415" y="847"/>
                  </a:lnTo>
                  <a:lnTo>
                    <a:pt x="512" y="756"/>
                  </a:lnTo>
                  <a:lnTo>
                    <a:pt x="627" y="641"/>
                  </a:lnTo>
                  <a:lnTo>
                    <a:pt x="721" y="568"/>
                  </a:lnTo>
                  <a:lnTo>
                    <a:pt x="801" y="512"/>
                  </a:lnTo>
                  <a:lnTo>
                    <a:pt x="833" y="485"/>
                  </a:lnTo>
                  <a:lnTo>
                    <a:pt x="822" y="450"/>
                  </a:lnTo>
                  <a:lnTo>
                    <a:pt x="784" y="401"/>
                  </a:lnTo>
                  <a:lnTo>
                    <a:pt x="645" y="325"/>
                  </a:lnTo>
                  <a:lnTo>
                    <a:pt x="512" y="255"/>
                  </a:lnTo>
                  <a:lnTo>
                    <a:pt x="352" y="181"/>
                  </a:lnTo>
                  <a:lnTo>
                    <a:pt x="293" y="140"/>
                  </a:lnTo>
                  <a:lnTo>
                    <a:pt x="230" y="84"/>
                  </a:lnTo>
                  <a:lnTo>
                    <a:pt x="167" y="21"/>
                  </a:lnTo>
                  <a:lnTo>
                    <a:pt x="111" y="0"/>
                  </a:lnTo>
                  <a:lnTo>
                    <a:pt x="0" y="77"/>
                  </a:lnTo>
                  <a:lnTo>
                    <a:pt x="8" y="150"/>
                  </a:lnTo>
                  <a:lnTo>
                    <a:pt x="28" y="178"/>
                  </a:lnTo>
                  <a:lnTo>
                    <a:pt x="84" y="167"/>
                  </a:lnTo>
                  <a:lnTo>
                    <a:pt x="74" y="136"/>
                  </a:lnTo>
                  <a:lnTo>
                    <a:pt x="52" y="125"/>
                  </a:lnTo>
                  <a:lnTo>
                    <a:pt x="42" y="88"/>
                  </a:lnTo>
                  <a:lnTo>
                    <a:pt x="104" y="46"/>
                  </a:lnTo>
                  <a:lnTo>
                    <a:pt x="157" y="88"/>
                  </a:lnTo>
                  <a:lnTo>
                    <a:pt x="157" y="125"/>
                  </a:lnTo>
                  <a:lnTo>
                    <a:pt x="136" y="171"/>
                  </a:lnTo>
                  <a:lnTo>
                    <a:pt x="153" y="203"/>
                  </a:lnTo>
                  <a:lnTo>
                    <a:pt x="258" y="230"/>
                  </a:lnTo>
                  <a:lnTo>
                    <a:pt x="300" y="191"/>
                  </a:lnTo>
                  <a:lnTo>
                    <a:pt x="439" y="276"/>
                  </a:lnTo>
                  <a:lnTo>
                    <a:pt x="554" y="328"/>
                  </a:lnTo>
                  <a:lnTo>
                    <a:pt x="617" y="359"/>
                  </a:lnTo>
                  <a:lnTo>
                    <a:pt x="679" y="391"/>
                  </a:lnTo>
                  <a:lnTo>
                    <a:pt x="728" y="433"/>
                  </a:lnTo>
                  <a:lnTo>
                    <a:pt x="760" y="474"/>
                  </a:lnTo>
                  <a:lnTo>
                    <a:pt x="731" y="505"/>
                  </a:lnTo>
                  <a:lnTo>
                    <a:pt x="665" y="548"/>
                  </a:lnTo>
                  <a:lnTo>
                    <a:pt x="596" y="596"/>
                  </a:lnTo>
                  <a:lnTo>
                    <a:pt x="554" y="63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39750" y="1914525"/>
            <a:ext cx="8280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 b="0"/>
              <a:t>  Electrical energy is </a:t>
            </a:r>
            <a:r>
              <a:rPr lang="en-GB" b="0">
                <a:solidFill>
                  <a:srgbClr val="0000FF"/>
                </a:solidFill>
              </a:rPr>
              <a:t>wasted</a:t>
            </a:r>
            <a:r>
              <a:rPr lang="en-GB" b="0"/>
              <a:t> before it even gets to our homes.     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468313" y="1125538"/>
            <a:ext cx="2016125" cy="396875"/>
            <a:chOff x="295" y="731"/>
            <a:chExt cx="1270" cy="250"/>
          </a:xfrm>
        </p:grpSpPr>
        <p:sp>
          <p:nvSpPr>
            <p:cNvPr id="5129" name="Text Box 5"/>
            <p:cNvSpPr txBox="1">
              <a:spLocks noChangeArrowheads="1"/>
            </p:cNvSpPr>
            <p:nvPr/>
          </p:nvSpPr>
          <p:spPr bwMode="auto">
            <a:xfrm>
              <a:off x="295" y="731"/>
              <a:ext cx="1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The Problem</a:t>
              </a:r>
            </a:p>
          </p:txBody>
        </p:sp>
        <p:sp>
          <p:nvSpPr>
            <p:cNvPr id="5130" name="Line 31"/>
            <p:cNvSpPr>
              <a:spLocks noChangeShapeType="1"/>
            </p:cNvSpPr>
            <p:nvPr/>
          </p:nvSpPr>
          <p:spPr bwMode="auto">
            <a:xfrm>
              <a:off x="385" y="981"/>
              <a:ext cx="9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539750" y="26431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 b="0"/>
              <a:t>  To transmit the power at mains voltage, 240V, requires a </a:t>
            </a:r>
            <a:r>
              <a:rPr lang="en-GB" b="0">
                <a:solidFill>
                  <a:srgbClr val="0000FF"/>
                </a:solidFill>
              </a:rPr>
              <a:t>huge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GB" b="0"/>
              <a:t>     </a:t>
            </a:r>
            <a:r>
              <a:rPr lang="en-GB" b="0">
                <a:solidFill>
                  <a:srgbClr val="0000FF"/>
                </a:solidFill>
              </a:rPr>
              <a:t>current</a:t>
            </a:r>
            <a:r>
              <a:rPr lang="en-GB" b="0"/>
              <a:t>. </a:t>
            </a: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538163" y="3573463"/>
            <a:ext cx="8281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GB" b="0"/>
              <a:t>  The cables which transmit electricity to homes and industry </a:t>
            </a:r>
          </a:p>
          <a:p>
            <a:r>
              <a:rPr lang="en-GB" b="0"/>
              <a:t>     from the power station get </a:t>
            </a:r>
            <a:r>
              <a:rPr lang="en-GB" b="0">
                <a:solidFill>
                  <a:srgbClr val="0000FF"/>
                </a:solidFill>
              </a:rPr>
              <a:t>hot</a:t>
            </a:r>
            <a:r>
              <a:rPr lang="en-GB" b="0"/>
              <a:t> because of the </a:t>
            </a:r>
            <a:r>
              <a:rPr lang="en-GB" b="0">
                <a:solidFill>
                  <a:srgbClr val="0000FF"/>
                </a:solidFill>
              </a:rPr>
              <a:t>power</a:t>
            </a:r>
            <a:r>
              <a:rPr lang="en-GB" b="0"/>
              <a:t> they have </a:t>
            </a:r>
          </a:p>
          <a:p>
            <a:r>
              <a:rPr lang="en-GB" b="0"/>
              <a:t>     to carry.</a:t>
            </a: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539750" y="4814888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GB" b="0"/>
              <a:t>  Very </a:t>
            </a:r>
            <a:r>
              <a:rPr lang="en-GB" b="0">
                <a:solidFill>
                  <a:srgbClr val="0000FF"/>
                </a:solidFill>
              </a:rPr>
              <a:t>thick cables</a:t>
            </a:r>
            <a:r>
              <a:rPr lang="en-GB" b="0"/>
              <a:t> are needed for this.  What are the problems </a:t>
            </a:r>
          </a:p>
          <a:p>
            <a:r>
              <a:rPr lang="en-GB" b="0"/>
              <a:t>     with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76" grpId="0"/>
      <p:bldP spid="5177" grpId="0"/>
      <p:bldP spid="5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5.1Moving Charge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animation of moving charge in lesson Inside Electrical Circuits</a:t>
            </a:r>
          </a:p>
          <a:p>
            <a:r>
              <a:rPr lang="en-GB" dirty="0" smtClean="0">
                <a:hlinkClick r:id="rId2"/>
              </a:rPr>
              <a:t>http://www.furryelephant.com/player2.php?subject=physics&amp;jumpTo=ee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 descr="furry eleph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17032"/>
            <a:ext cx="5256584" cy="2736304"/>
          </a:xfrm>
          <a:prstGeom prst="rect">
            <a:avLst/>
          </a:prstGeom>
        </p:spPr>
      </p:pic>
      <p:pic>
        <p:nvPicPr>
          <p:cNvPr id="7" name="Picture 6" descr="the furry elelph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752600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88913"/>
            <a:ext cx="2297113" cy="944562"/>
            <a:chOff x="118" y="1747"/>
            <a:chExt cx="1447" cy="595"/>
          </a:xfrm>
        </p:grpSpPr>
        <p:sp>
          <p:nvSpPr>
            <p:cNvPr id="6156" name="Text Box 5"/>
            <p:cNvSpPr txBox="1">
              <a:spLocks noChangeArrowheads="1"/>
            </p:cNvSpPr>
            <p:nvPr/>
          </p:nvSpPr>
          <p:spPr bwMode="auto">
            <a:xfrm>
              <a:off x="295" y="2001"/>
              <a:ext cx="1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The Solution</a:t>
              </a:r>
            </a:p>
          </p:txBody>
        </p:sp>
        <p:sp>
          <p:nvSpPr>
            <p:cNvPr id="6157" name="Line 6"/>
            <p:cNvSpPr>
              <a:spLocks noChangeShapeType="1"/>
            </p:cNvSpPr>
            <p:nvPr/>
          </p:nvSpPr>
          <p:spPr bwMode="auto">
            <a:xfrm>
              <a:off x="385" y="2251"/>
              <a:ext cx="9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4" y="1747"/>
              <a:ext cx="284" cy="253"/>
              <a:chOff x="284" y="1747"/>
              <a:chExt cx="284" cy="253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86" y="1748"/>
                <a:ext cx="274" cy="249"/>
                <a:chOff x="286" y="1748"/>
                <a:chExt cx="274" cy="249"/>
              </a:xfrm>
            </p:grpSpPr>
            <p:sp>
              <p:nvSpPr>
                <p:cNvPr id="6173" name="Freeform 9"/>
                <p:cNvSpPr>
                  <a:spLocks/>
                </p:cNvSpPr>
                <p:nvPr/>
              </p:nvSpPr>
              <p:spPr bwMode="auto">
                <a:xfrm>
                  <a:off x="449" y="1766"/>
                  <a:ext cx="73" cy="135"/>
                </a:xfrm>
                <a:custGeom>
                  <a:avLst/>
                  <a:gdLst>
                    <a:gd name="T0" fmla="*/ 0 w 218"/>
                    <a:gd name="T1" fmla="*/ 148 h 541"/>
                    <a:gd name="T2" fmla="*/ 70 w 218"/>
                    <a:gd name="T3" fmla="*/ 41 h 541"/>
                    <a:gd name="T4" fmla="*/ 129 w 218"/>
                    <a:gd name="T5" fmla="*/ 2 h 541"/>
                    <a:gd name="T6" fmla="*/ 167 w 218"/>
                    <a:gd name="T7" fmla="*/ 0 h 541"/>
                    <a:gd name="T8" fmla="*/ 203 w 218"/>
                    <a:gd name="T9" fmla="*/ 87 h 541"/>
                    <a:gd name="T10" fmla="*/ 218 w 218"/>
                    <a:gd name="T11" fmla="*/ 225 h 541"/>
                    <a:gd name="T12" fmla="*/ 216 w 218"/>
                    <a:gd name="T13" fmla="*/ 342 h 541"/>
                    <a:gd name="T14" fmla="*/ 195 w 218"/>
                    <a:gd name="T15" fmla="*/ 448 h 541"/>
                    <a:gd name="T16" fmla="*/ 131 w 218"/>
                    <a:gd name="T17" fmla="*/ 541 h 541"/>
                    <a:gd name="T18" fmla="*/ 115 w 218"/>
                    <a:gd name="T19" fmla="*/ 473 h 541"/>
                    <a:gd name="T20" fmla="*/ 159 w 218"/>
                    <a:gd name="T21" fmla="*/ 419 h 541"/>
                    <a:gd name="T22" fmla="*/ 175 w 218"/>
                    <a:gd name="T23" fmla="*/ 312 h 541"/>
                    <a:gd name="T24" fmla="*/ 180 w 218"/>
                    <a:gd name="T25" fmla="*/ 254 h 541"/>
                    <a:gd name="T26" fmla="*/ 157 w 218"/>
                    <a:gd name="T27" fmla="*/ 118 h 541"/>
                    <a:gd name="T28" fmla="*/ 133 w 218"/>
                    <a:gd name="T29" fmla="*/ 52 h 541"/>
                    <a:gd name="T30" fmla="*/ 80 w 218"/>
                    <a:gd name="T31" fmla="*/ 99 h 541"/>
                    <a:gd name="T32" fmla="*/ 21 w 218"/>
                    <a:gd name="T33" fmla="*/ 175 h 541"/>
                    <a:gd name="T34" fmla="*/ 0 w 218"/>
                    <a:gd name="T35" fmla="*/ 148 h 5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8"/>
                    <a:gd name="T55" fmla="*/ 0 h 541"/>
                    <a:gd name="T56" fmla="*/ 218 w 218"/>
                    <a:gd name="T57" fmla="*/ 541 h 54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8" h="541">
                      <a:moveTo>
                        <a:pt x="0" y="148"/>
                      </a:moveTo>
                      <a:lnTo>
                        <a:pt x="70" y="41"/>
                      </a:lnTo>
                      <a:lnTo>
                        <a:pt x="129" y="2"/>
                      </a:lnTo>
                      <a:lnTo>
                        <a:pt x="167" y="0"/>
                      </a:lnTo>
                      <a:lnTo>
                        <a:pt x="203" y="87"/>
                      </a:lnTo>
                      <a:lnTo>
                        <a:pt x="218" y="225"/>
                      </a:lnTo>
                      <a:lnTo>
                        <a:pt x="216" y="342"/>
                      </a:lnTo>
                      <a:lnTo>
                        <a:pt x="195" y="448"/>
                      </a:lnTo>
                      <a:lnTo>
                        <a:pt x="131" y="541"/>
                      </a:lnTo>
                      <a:lnTo>
                        <a:pt x="115" y="473"/>
                      </a:lnTo>
                      <a:lnTo>
                        <a:pt x="159" y="419"/>
                      </a:lnTo>
                      <a:lnTo>
                        <a:pt x="175" y="312"/>
                      </a:lnTo>
                      <a:lnTo>
                        <a:pt x="180" y="254"/>
                      </a:lnTo>
                      <a:lnTo>
                        <a:pt x="157" y="118"/>
                      </a:lnTo>
                      <a:lnTo>
                        <a:pt x="133" y="52"/>
                      </a:lnTo>
                      <a:lnTo>
                        <a:pt x="80" y="99"/>
                      </a:lnTo>
                      <a:lnTo>
                        <a:pt x="21" y="175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74" name="Freeform 10"/>
                <p:cNvSpPr>
                  <a:spLocks/>
                </p:cNvSpPr>
                <p:nvPr/>
              </p:nvSpPr>
              <p:spPr bwMode="auto">
                <a:xfrm>
                  <a:off x="286" y="1851"/>
                  <a:ext cx="155" cy="80"/>
                </a:xfrm>
                <a:custGeom>
                  <a:avLst/>
                  <a:gdLst>
                    <a:gd name="T0" fmla="*/ 193 w 465"/>
                    <a:gd name="T1" fmla="*/ 0 h 321"/>
                    <a:gd name="T2" fmla="*/ 76 w 465"/>
                    <a:gd name="T3" fmla="*/ 17 h 321"/>
                    <a:gd name="T4" fmla="*/ 18 w 465"/>
                    <a:gd name="T5" fmla="*/ 58 h 321"/>
                    <a:gd name="T6" fmla="*/ 0 w 465"/>
                    <a:gd name="T7" fmla="*/ 97 h 321"/>
                    <a:gd name="T8" fmla="*/ 55 w 465"/>
                    <a:gd name="T9" fmla="*/ 166 h 321"/>
                    <a:gd name="T10" fmla="*/ 163 w 465"/>
                    <a:gd name="T11" fmla="*/ 246 h 321"/>
                    <a:gd name="T12" fmla="*/ 258 w 465"/>
                    <a:gd name="T13" fmla="*/ 296 h 321"/>
                    <a:gd name="T14" fmla="*/ 362 w 465"/>
                    <a:gd name="T15" fmla="*/ 321 h 321"/>
                    <a:gd name="T16" fmla="*/ 465 w 465"/>
                    <a:gd name="T17" fmla="*/ 299 h 321"/>
                    <a:gd name="T18" fmla="*/ 412 w 465"/>
                    <a:gd name="T19" fmla="*/ 254 h 321"/>
                    <a:gd name="T20" fmla="*/ 346 w 465"/>
                    <a:gd name="T21" fmla="*/ 271 h 321"/>
                    <a:gd name="T22" fmla="*/ 254 w 465"/>
                    <a:gd name="T23" fmla="*/ 238 h 321"/>
                    <a:gd name="T24" fmla="*/ 206 w 465"/>
                    <a:gd name="T25" fmla="*/ 219 h 321"/>
                    <a:gd name="T26" fmla="*/ 101 w 465"/>
                    <a:gd name="T27" fmla="*/ 136 h 321"/>
                    <a:gd name="T28" fmla="*/ 55 w 465"/>
                    <a:gd name="T29" fmla="*/ 81 h 321"/>
                    <a:gd name="T30" fmla="*/ 118 w 465"/>
                    <a:gd name="T31" fmla="*/ 56 h 321"/>
                    <a:gd name="T32" fmla="*/ 203 w 465"/>
                    <a:gd name="T33" fmla="*/ 31 h 321"/>
                    <a:gd name="T34" fmla="*/ 193 w 465"/>
                    <a:gd name="T35" fmla="*/ 0 h 3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65"/>
                    <a:gd name="T55" fmla="*/ 0 h 321"/>
                    <a:gd name="T56" fmla="*/ 465 w 465"/>
                    <a:gd name="T57" fmla="*/ 321 h 3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65" h="321">
                      <a:moveTo>
                        <a:pt x="193" y="0"/>
                      </a:moveTo>
                      <a:lnTo>
                        <a:pt x="76" y="17"/>
                      </a:lnTo>
                      <a:lnTo>
                        <a:pt x="18" y="58"/>
                      </a:lnTo>
                      <a:lnTo>
                        <a:pt x="0" y="97"/>
                      </a:lnTo>
                      <a:lnTo>
                        <a:pt x="55" y="166"/>
                      </a:lnTo>
                      <a:lnTo>
                        <a:pt x="163" y="246"/>
                      </a:lnTo>
                      <a:lnTo>
                        <a:pt x="258" y="296"/>
                      </a:lnTo>
                      <a:lnTo>
                        <a:pt x="362" y="321"/>
                      </a:lnTo>
                      <a:lnTo>
                        <a:pt x="465" y="299"/>
                      </a:lnTo>
                      <a:lnTo>
                        <a:pt x="412" y="254"/>
                      </a:lnTo>
                      <a:lnTo>
                        <a:pt x="346" y="271"/>
                      </a:lnTo>
                      <a:lnTo>
                        <a:pt x="254" y="238"/>
                      </a:lnTo>
                      <a:lnTo>
                        <a:pt x="206" y="219"/>
                      </a:lnTo>
                      <a:lnTo>
                        <a:pt x="101" y="136"/>
                      </a:lnTo>
                      <a:lnTo>
                        <a:pt x="55" y="81"/>
                      </a:lnTo>
                      <a:lnTo>
                        <a:pt x="118" y="56"/>
                      </a:lnTo>
                      <a:lnTo>
                        <a:pt x="203" y="31"/>
                      </a:lnTo>
                      <a:lnTo>
                        <a:pt x="19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75" name="Freeform 11"/>
                <p:cNvSpPr>
                  <a:spLocks/>
                </p:cNvSpPr>
                <p:nvPr/>
              </p:nvSpPr>
              <p:spPr bwMode="auto">
                <a:xfrm>
                  <a:off x="330" y="1748"/>
                  <a:ext cx="230" cy="249"/>
                </a:xfrm>
                <a:custGeom>
                  <a:avLst/>
                  <a:gdLst>
                    <a:gd name="T0" fmla="*/ 102 w 690"/>
                    <a:gd name="T1" fmla="*/ 209 h 996"/>
                    <a:gd name="T2" fmla="*/ 69 w 690"/>
                    <a:gd name="T3" fmla="*/ 176 h 996"/>
                    <a:gd name="T4" fmla="*/ 30 w 690"/>
                    <a:gd name="T5" fmla="*/ 133 h 996"/>
                    <a:gd name="T6" fmla="*/ 5 w 690"/>
                    <a:gd name="T7" fmla="*/ 92 h 996"/>
                    <a:gd name="T8" fmla="*/ 2 w 690"/>
                    <a:gd name="T9" fmla="*/ 38 h 996"/>
                    <a:gd name="T10" fmla="*/ 14 w 690"/>
                    <a:gd name="T11" fmla="*/ 14 h 996"/>
                    <a:gd name="T12" fmla="*/ 35 w 690"/>
                    <a:gd name="T13" fmla="*/ 0 h 996"/>
                    <a:gd name="T14" fmla="*/ 55 w 690"/>
                    <a:gd name="T15" fmla="*/ 14 h 996"/>
                    <a:gd name="T16" fmla="*/ 90 w 690"/>
                    <a:gd name="T17" fmla="*/ 38 h 996"/>
                    <a:gd name="T18" fmla="*/ 117 w 690"/>
                    <a:gd name="T19" fmla="*/ 92 h 996"/>
                    <a:gd name="T20" fmla="*/ 134 w 690"/>
                    <a:gd name="T21" fmla="*/ 163 h 996"/>
                    <a:gd name="T22" fmla="*/ 147 w 690"/>
                    <a:gd name="T23" fmla="*/ 188 h 996"/>
                    <a:gd name="T24" fmla="*/ 211 w 690"/>
                    <a:gd name="T25" fmla="*/ 176 h 996"/>
                    <a:gd name="T26" fmla="*/ 273 w 690"/>
                    <a:gd name="T27" fmla="*/ 166 h 996"/>
                    <a:gd name="T28" fmla="*/ 328 w 690"/>
                    <a:gd name="T29" fmla="*/ 152 h 996"/>
                    <a:gd name="T30" fmla="*/ 369 w 690"/>
                    <a:gd name="T31" fmla="*/ 168 h 996"/>
                    <a:gd name="T32" fmla="*/ 396 w 690"/>
                    <a:gd name="T33" fmla="*/ 217 h 996"/>
                    <a:gd name="T34" fmla="*/ 438 w 690"/>
                    <a:gd name="T35" fmla="*/ 301 h 996"/>
                    <a:gd name="T36" fmla="*/ 468 w 690"/>
                    <a:gd name="T37" fmla="*/ 388 h 996"/>
                    <a:gd name="T38" fmla="*/ 491 w 690"/>
                    <a:gd name="T39" fmla="*/ 478 h 996"/>
                    <a:gd name="T40" fmla="*/ 511 w 690"/>
                    <a:gd name="T41" fmla="*/ 523 h 996"/>
                    <a:gd name="T42" fmla="*/ 525 w 690"/>
                    <a:gd name="T43" fmla="*/ 586 h 996"/>
                    <a:gd name="T44" fmla="*/ 523 w 690"/>
                    <a:gd name="T45" fmla="*/ 683 h 996"/>
                    <a:gd name="T46" fmla="*/ 521 w 690"/>
                    <a:gd name="T47" fmla="*/ 773 h 996"/>
                    <a:gd name="T48" fmla="*/ 688 w 690"/>
                    <a:gd name="T49" fmla="*/ 765 h 996"/>
                    <a:gd name="T50" fmla="*/ 690 w 690"/>
                    <a:gd name="T51" fmla="*/ 820 h 996"/>
                    <a:gd name="T52" fmla="*/ 638 w 690"/>
                    <a:gd name="T53" fmla="*/ 876 h 996"/>
                    <a:gd name="T54" fmla="*/ 548 w 690"/>
                    <a:gd name="T55" fmla="*/ 935 h 996"/>
                    <a:gd name="T56" fmla="*/ 454 w 690"/>
                    <a:gd name="T57" fmla="*/ 974 h 996"/>
                    <a:gd name="T58" fmla="*/ 399 w 690"/>
                    <a:gd name="T59" fmla="*/ 996 h 996"/>
                    <a:gd name="T60" fmla="*/ 371 w 690"/>
                    <a:gd name="T61" fmla="*/ 974 h 996"/>
                    <a:gd name="T62" fmla="*/ 404 w 690"/>
                    <a:gd name="T63" fmla="*/ 892 h 996"/>
                    <a:gd name="T64" fmla="*/ 449 w 690"/>
                    <a:gd name="T65" fmla="*/ 812 h 996"/>
                    <a:gd name="T66" fmla="*/ 374 w 690"/>
                    <a:gd name="T67" fmla="*/ 784 h 996"/>
                    <a:gd name="T68" fmla="*/ 286 w 690"/>
                    <a:gd name="T69" fmla="*/ 730 h 996"/>
                    <a:gd name="T70" fmla="*/ 211 w 690"/>
                    <a:gd name="T71" fmla="*/ 676 h 996"/>
                    <a:gd name="T72" fmla="*/ 131 w 690"/>
                    <a:gd name="T73" fmla="*/ 586 h 996"/>
                    <a:gd name="T74" fmla="*/ 67 w 690"/>
                    <a:gd name="T75" fmla="*/ 518 h 996"/>
                    <a:gd name="T76" fmla="*/ 0 w 690"/>
                    <a:gd name="T77" fmla="*/ 383 h 996"/>
                    <a:gd name="T78" fmla="*/ 27 w 690"/>
                    <a:gd name="T79" fmla="*/ 326 h 996"/>
                    <a:gd name="T80" fmla="*/ 102 w 690"/>
                    <a:gd name="T81" fmla="*/ 209 h 99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0"/>
                    <a:gd name="T124" fmla="*/ 0 h 996"/>
                    <a:gd name="T125" fmla="*/ 690 w 690"/>
                    <a:gd name="T126" fmla="*/ 996 h 99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0" h="996">
                      <a:moveTo>
                        <a:pt x="102" y="209"/>
                      </a:moveTo>
                      <a:lnTo>
                        <a:pt x="69" y="176"/>
                      </a:lnTo>
                      <a:lnTo>
                        <a:pt x="30" y="133"/>
                      </a:lnTo>
                      <a:lnTo>
                        <a:pt x="5" y="92"/>
                      </a:lnTo>
                      <a:lnTo>
                        <a:pt x="2" y="38"/>
                      </a:lnTo>
                      <a:lnTo>
                        <a:pt x="14" y="14"/>
                      </a:lnTo>
                      <a:lnTo>
                        <a:pt x="35" y="0"/>
                      </a:lnTo>
                      <a:lnTo>
                        <a:pt x="55" y="14"/>
                      </a:lnTo>
                      <a:lnTo>
                        <a:pt x="90" y="38"/>
                      </a:lnTo>
                      <a:lnTo>
                        <a:pt x="117" y="92"/>
                      </a:lnTo>
                      <a:lnTo>
                        <a:pt x="134" y="163"/>
                      </a:lnTo>
                      <a:lnTo>
                        <a:pt x="147" y="188"/>
                      </a:lnTo>
                      <a:lnTo>
                        <a:pt x="211" y="176"/>
                      </a:lnTo>
                      <a:lnTo>
                        <a:pt x="273" y="166"/>
                      </a:lnTo>
                      <a:lnTo>
                        <a:pt x="328" y="152"/>
                      </a:lnTo>
                      <a:lnTo>
                        <a:pt x="369" y="168"/>
                      </a:lnTo>
                      <a:lnTo>
                        <a:pt x="396" y="217"/>
                      </a:lnTo>
                      <a:lnTo>
                        <a:pt x="438" y="301"/>
                      </a:lnTo>
                      <a:lnTo>
                        <a:pt x="468" y="388"/>
                      </a:lnTo>
                      <a:lnTo>
                        <a:pt x="491" y="478"/>
                      </a:lnTo>
                      <a:lnTo>
                        <a:pt x="511" y="523"/>
                      </a:lnTo>
                      <a:lnTo>
                        <a:pt x="525" y="586"/>
                      </a:lnTo>
                      <a:lnTo>
                        <a:pt x="523" y="683"/>
                      </a:lnTo>
                      <a:lnTo>
                        <a:pt x="521" y="773"/>
                      </a:lnTo>
                      <a:lnTo>
                        <a:pt x="688" y="765"/>
                      </a:lnTo>
                      <a:lnTo>
                        <a:pt x="690" y="820"/>
                      </a:lnTo>
                      <a:lnTo>
                        <a:pt x="638" y="876"/>
                      </a:lnTo>
                      <a:lnTo>
                        <a:pt x="548" y="935"/>
                      </a:lnTo>
                      <a:lnTo>
                        <a:pt x="454" y="974"/>
                      </a:lnTo>
                      <a:lnTo>
                        <a:pt x="399" y="996"/>
                      </a:lnTo>
                      <a:lnTo>
                        <a:pt x="371" y="974"/>
                      </a:lnTo>
                      <a:lnTo>
                        <a:pt x="404" y="892"/>
                      </a:lnTo>
                      <a:lnTo>
                        <a:pt x="449" y="812"/>
                      </a:lnTo>
                      <a:lnTo>
                        <a:pt x="374" y="784"/>
                      </a:lnTo>
                      <a:lnTo>
                        <a:pt x="286" y="730"/>
                      </a:lnTo>
                      <a:lnTo>
                        <a:pt x="211" y="676"/>
                      </a:lnTo>
                      <a:lnTo>
                        <a:pt x="131" y="586"/>
                      </a:lnTo>
                      <a:lnTo>
                        <a:pt x="67" y="518"/>
                      </a:lnTo>
                      <a:lnTo>
                        <a:pt x="0" y="383"/>
                      </a:lnTo>
                      <a:lnTo>
                        <a:pt x="27" y="326"/>
                      </a:lnTo>
                      <a:lnTo>
                        <a:pt x="102" y="20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67" name="Freeform 12"/>
              <p:cNvSpPr>
                <a:spLocks/>
              </p:cNvSpPr>
              <p:nvPr/>
            </p:nvSpPr>
            <p:spPr bwMode="auto">
              <a:xfrm>
                <a:off x="378" y="1775"/>
                <a:ext cx="132" cy="106"/>
              </a:xfrm>
              <a:custGeom>
                <a:avLst/>
                <a:gdLst>
                  <a:gd name="T0" fmla="*/ 174 w 398"/>
                  <a:gd name="T1" fmla="*/ 35 h 426"/>
                  <a:gd name="T2" fmla="*/ 109 w 398"/>
                  <a:gd name="T3" fmla="*/ 50 h 426"/>
                  <a:gd name="T4" fmla="*/ 51 w 398"/>
                  <a:gd name="T5" fmla="*/ 58 h 426"/>
                  <a:gd name="T6" fmla="*/ 0 w 398"/>
                  <a:gd name="T7" fmla="*/ 64 h 426"/>
                  <a:gd name="T8" fmla="*/ 0 w 398"/>
                  <a:gd name="T9" fmla="*/ 83 h 426"/>
                  <a:gd name="T10" fmla="*/ 28 w 398"/>
                  <a:gd name="T11" fmla="*/ 85 h 426"/>
                  <a:gd name="T12" fmla="*/ 83 w 398"/>
                  <a:gd name="T13" fmla="*/ 74 h 426"/>
                  <a:gd name="T14" fmla="*/ 151 w 398"/>
                  <a:gd name="T15" fmla="*/ 55 h 426"/>
                  <a:gd name="T16" fmla="*/ 206 w 398"/>
                  <a:gd name="T17" fmla="*/ 55 h 426"/>
                  <a:gd name="T18" fmla="*/ 222 w 398"/>
                  <a:gd name="T19" fmla="*/ 77 h 426"/>
                  <a:gd name="T20" fmla="*/ 257 w 398"/>
                  <a:gd name="T21" fmla="*/ 130 h 426"/>
                  <a:gd name="T22" fmla="*/ 292 w 398"/>
                  <a:gd name="T23" fmla="*/ 203 h 426"/>
                  <a:gd name="T24" fmla="*/ 333 w 398"/>
                  <a:gd name="T25" fmla="*/ 316 h 426"/>
                  <a:gd name="T26" fmla="*/ 355 w 398"/>
                  <a:gd name="T27" fmla="*/ 406 h 426"/>
                  <a:gd name="T28" fmla="*/ 363 w 398"/>
                  <a:gd name="T29" fmla="*/ 426 h 426"/>
                  <a:gd name="T30" fmla="*/ 375 w 398"/>
                  <a:gd name="T31" fmla="*/ 406 h 426"/>
                  <a:gd name="T32" fmla="*/ 391 w 398"/>
                  <a:gd name="T33" fmla="*/ 313 h 426"/>
                  <a:gd name="T34" fmla="*/ 398 w 398"/>
                  <a:gd name="T35" fmla="*/ 238 h 426"/>
                  <a:gd name="T36" fmla="*/ 385 w 398"/>
                  <a:gd name="T37" fmla="*/ 143 h 426"/>
                  <a:gd name="T38" fmla="*/ 375 w 398"/>
                  <a:gd name="T39" fmla="*/ 60 h 426"/>
                  <a:gd name="T40" fmla="*/ 355 w 398"/>
                  <a:gd name="T41" fmla="*/ 8 h 426"/>
                  <a:gd name="T42" fmla="*/ 347 w 398"/>
                  <a:gd name="T43" fmla="*/ 0 h 426"/>
                  <a:gd name="T44" fmla="*/ 299 w 398"/>
                  <a:gd name="T45" fmla="*/ 39 h 426"/>
                  <a:gd name="T46" fmla="*/ 269 w 398"/>
                  <a:gd name="T47" fmla="*/ 74 h 426"/>
                  <a:gd name="T48" fmla="*/ 254 w 398"/>
                  <a:gd name="T49" fmla="*/ 110 h 426"/>
                  <a:gd name="T50" fmla="*/ 280 w 398"/>
                  <a:gd name="T51" fmla="*/ 85 h 426"/>
                  <a:gd name="T52" fmla="*/ 325 w 398"/>
                  <a:gd name="T53" fmla="*/ 47 h 426"/>
                  <a:gd name="T54" fmla="*/ 347 w 398"/>
                  <a:gd name="T55" fmla="*/ 33 h 426"/>
                  <a:gd name="T56" fmla="*/ 365 w 398"/>
                  <a:gd name="T57" fmla="*/ 93 h 426"/>
                  <a:gd name="T58" fmla="*/ 378 w 398"/>
                  <a:gd name="T59" fmla="*/ 162 h 426"/>
                  <a:gd name="T60" fmla="*/ 382 w 398"/>
                  <a:gd name="T61" fmla="*/ 225 h 426"/>
                  <a:gd name="T62" fmla="*/ 382 w 398"/>
                  <a:gd name="T63" fmla="*/ 277 h 426"/>
                  <a:gd name="T64" fmla="*/ 373 w 398"/>
                  <a:gd name="T65" fmla="*/ 329 h 426"/>
                  <a:gd name="T66" fmla="*/ 363 w 398"/>
                  <a:gd name="T67" fmla="*/ 387 h 426"/>
                  <a:gd name="T68" fmla="*/ 345 w 398"/>
                  <a:gd name="T69" fmla="*/ 308 h 426"/>
                  <a:gd name="T70" fmla="*/ 317 w 398"/>
                  <a:gd name="T71" fmla="*/ 220 h 426"/>
                  <a:gd name="T72" fmla="*/ 275 w 398"/>
                  <a:gd name="T73" fmla="*/ 132 h 426"/>
                  <a:gd name="T74" fmla="*/ 232 w 398"/>
                  <a:gd name="T75" fmla="*/ 55 h 426"/>
                  <a:gd name="T76" fmla="*/ 222 w 398"/>
                  <a:gd name="T77" fmla="*/ 39 h 426"/>
                  <a:gd name="T78" fmla="*/ 174 w 398"/>
                  <a:gd name="T79" fmla="*/ 35 h 4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8"/>
                  <a:gd name="T121" fmla="*/ 0 h 426"/>
                  <a:gd name="T122" fmla="*/ 398 w 398"/>
                  <a:gd name="T123" fmla="*/ 426 h 4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8" h="426">
                    <a:moveTo>
                      <a:pt x="174" y="35"/>
                    </a:moveTo>
                    <a:lnTo>
                      <a:pt x="109" y="50"/>
                    </a:lnTo>
                    <a:lnTo>
                      <a:pt x="51" y="58"/>
                    </a:lnTo>
                    <a:lnTo>
                      <a:pt x="0" y="64"/>
                    </a:lnTo>
                    <a:lnTo>
                      <a:pt x="0" y="83"/>
                    </a:lnTo>
                    <a:lnTo>
                      <a:pt x="28" y="85"/>
                    </a:lnTo>
                    <a:lnTo>
                      <a:pt x="83" y="74"/>
                    </a:lnTo>
                    <a:lnTo>
                      <a:pt x="151" y="55"/>
                    </a:lnTo>
                    <a:lnTo>
                      <a:pt x="206" y="55"/>
                    </a:lnTo>
                    <a:lnTo>
                      <a:pt x="222" y="77"/>
                    </a:lnTo>
                    <a:lnTo>
                      <a:pt x="257" y="130"/>
                    </a:lnTo>
                    <a:lnTo>
                      <a:pt x="292" y="203"/>
                    </a:lnTo>
                    <a:lnTo>
                      <a:pt x="333" y="316"/>
                    </a:lnTo>
                    <a:lnTo>
                      <a:pt x="355" y="406"/>
                    </a:lnTo>
                    <a:lnTo>
                      <a:pt x="363" y="426"/>
                    </a:lnTo>
                    <a:lnTo>
                      <a:pt x="375" y="406"/>
                    </a:lnTo>
                    <a:lnTo>
                      <a:pt x="391" y="313"/>
                    </a:lnTo>
                    <a:lnTo>
                      <a:pt x="398" y="238"/>
                    </a:lnTo>
                    <a:lnTo>
                      <a:pt x="385" y="143"/>
                    </a:lnTo>
                    <a:lnTo>
                      <a:pt x="375" y="60"/>
                    </a:lnTo>
                    <a:lnTo>
                      <a:pt x="355" y="8"/>
                    </a:lnTo>
                    <a:lnTo>
                      <a:pt x="347" y="0"/>
                    </a:lnTo>
                    <a:lnTo>
                      <a:pt x="299" y="39"/>
                    </a:lnTo>
                    <a:lnTo>
                      <a:pt x="269" y="74"/>
                    </a:lnTo>
                    <a:lnTo>
                      <a:pt x="254" y="110"/>
                    </a:lnTo>
                    <a:lnTo>
                      <a:pt x="280" y="85"/>
                    </a:lnTo>
                    <a:lnTo>
                      <a:pt x="325" y="47"/>
                    </a:lnTo>
                    <a:lnTo>
                      <a:pt x="347" y="33"/>
                    </a:lnTo>
                    <a:lnTo>
                      <a:pt x="365" y="93"/>
                    </a:lnTo>
                    <a:lnTo>
                      <a:pt x="378" y="162"/>
                    </a:lnTo>
                    <a:lnTo>
                      <a:pt x="382" y="225"/>
                    </a:lnTo>
                    <a:lnTo>
                      <a:pt x="382" y="277"/>
                    </a:lnTo>
                    <a:lnTo>
                      <a:pt x="373" y="329"/>
                    </a:lnTo>
                    <a:lnTo>
                      <a:pt x="363" y="387"/>
                    </a:lnTo>
                    <a:lnTo>
                      <a:pt x="345" y="308"/>
                    </a:lnTo>
                    <a:lnTo>
                      <a:pt x="317" y="220"/>
                    </a:lnTo>
                    <a:lnTo>
                      <a:pt x="275" y="132"/>
                    </a:lnTo>
                    <a:lnTo>
                      <a:pt x="232" y="55"/>
                    </a:lnTo>
                    <a:lnTo>
                      <a:pt x="222" y="39"/>
                    </a:lnTo>
                    <a:lnTo>
                      <a:pt x="174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8" name="Freeform 13"/>
              <p:cNvSpPr>
                <a:spLocks/>
              </p:cNvSpPr>
              <p:nvPr/>
            </p:nvSpPr>
            <p:spPr bwMode="auto">
              <a:xfrm>
                <a:off x="454" y="1761"/>
                <a:ext cx="114" cy="232"/>
              </a:xfrm>
              <a:custGeom>
                <a:avLst/>
                <a:gdLst>
                  <a:gd name="T0" fmla="*/ 12 w 341"/>
                  <a:gd name="T1" fmla="*/ 125 h 926"/>
                  <a:gd name="T2" fmla="*/ 48 w 341"/>
                  <a:gd name="T3" fmla="*/ 73 h 926"/>
                  <a:gd name="T4" fmla="*/ 100 w 341"/>
                  <a:gd name="T5" fmla="*/ 41 h 926"/>
                  <a:gd name="T6" fmla="*/ 139 w 341"/>
                  <a:gd name="T7" fmla="*/ 29 h 926"/>
                  <a:gd name="T8" fmla="*/ 156 w 341"/>
                  <a:gd name="T9" fmla="*/ 62 h 926"/>
                  <a:gd name="T10" fmla="*/ 174 w 341"/>
                  <a:gd name="T11" fmla="*/ 125 h 926"/>
                  <a:gd name="T12" fmla="*/ 190 w 341"/>
                  <a:gd name="T13" fmla="*/ 203 h 926"/>
                  <a:gd name="T14" fmla="*/ 192 w 341"/>
                  <a:gd name="T15" fmla="*/ 274 h 926"/>
                  <a:gd name="T16" fmla="*/ 184 w 341"/>
                  <a:gd name="T17" fmla="*/ 345 h 926"/>
                  <a:gd name="T18" fmla="*/ 179 w 341"/>
                  <a:gd name="T19" fmla="*/ 401 h 926"/>
                  <a:gd name="T20" fmla="*/ 154 w 341"/>
                  <a:gd name="T21" fmla="*/ 485 h 926"/>
                  <a:gd name="T22" fmla="*/ 137 w 341"/>
                  <a:gd name="T23" fmla="*/ 499 h 926"/>
                  <a:gd name="T24" fmla="*/ 128 w 341"/>
                  <a:gd name="T25" fmla="*/ 530 h 926"/>
                  <a:gd name="T26" fmla="*/ 139 w 341"/>
                  <a:gd name="T27" fmla="*/ 546 h 926"/>
                  <a:gd name="T28" fmla="*/ 146 w 341"/>
                  <a:gd name="T29" fmla="*/ 619 h 926"/>
                  <a:gd name="T30" fmla="*/ 137 w 341"/>
                  <a:gd name="T31" fmla="*/ 682 h 926"/>
                  <a:gd name="T32" fmla="*/ 137 w 341"/>
                  <a:gd name="T33" fmla="*/ 705 h 926"/>
                  <a:gd name="T34" fmla="*/ 146 w 341"/>
                  <a:gd name="T35" fmla="*/ 725 h 926"/>
                  <a:gd name="T36" fmla="*/ 278 w 341"/>
                  <a:gd name="T37" fmla="*/ 717 h 926"/>
                  <a:gd name="T38" fmla="*/ 295 w 341"/>
                  <a:gd name="T39" fmla="*/ 719 h 926"/>
                  <a:gd name="T40" fmla="*/ 306 w 341"/>
                  <a:gd name="T41" fmla="*/ 746 h 926"/>
                  <a:gd name="T42" fmla="*/ 271 w 341"/>
                  <a:gd name="T43" fmla="*/ 799 h 926"/>
                  <a:gd name="T44" fmla="*/ 187 w 341"/>
                  <a:gd name="T45" fmla="*/ 863 h 926"/>
                  <a:gd name="T46" fmla="*/ 114 w 341"/>
                  <a:gd name="T47" fmla="*/ 898 h 926"/>
                  <a:gd name="T48" fmla="*/ 63 w 341"/>
                  <a:gd name="T49" fmla="*/ 914 h 926"/>
                  <a:gd name="T50" fmla="*/ 70 w 341"/>
                  <a:gd name="T51" fmla="*/ 926 h 926"/>
                  <a:gd name="T52" fmla="*/ 149 w 341"/>
                  <a:gd name="T53" fmla="*/ 898 h 926"/>
                  <a:gd name="T54" fmla="*/ 215 w 341"/>
                  <a:gd name="T55" fmla="*/ 863 h 926"/>
                  <a:gd name="T56" fmla="*/ 278 w 341"/>
                  <a:gd name="T57" fmla="*/ 820 h 926"/>
                  <a:gd name="T58" fmla="*/ 329 w 341"/>
                  <a:gd name="T59" fmla="*/ 758 h 926"/>
                  <a:gd name="T60" fmla="*/ 341 w 341"/>
                  <a:gd name="T61" fmla="*/ 713 h 926"/>
                  <a:gd name="T62" fmla="*/ 326 w 341"/>
                  <a:gd name="T63" fmla="*/ 698 h 926"/>
                  <a:gd name="T64" fmla="*/ 303 w 341"/>
                  <a:gd name="T65" fmla="*/ 690 h 926"/>
                  <a:gd name="T66" fmla="*/ 164 w 341"/>
                  <a:gd name="T67" fmla="*/ 703 h 926"/>
                  <a:gd name="T68" fmla="*/ 154 w 341"/>
                  <a:gd name="T69" fmla="*/ 695 h 926"/>
                  <a:gd name="T70" fmla="*/ 162 w 341"/>
                  <a:gd name="T71" fmla="*/ 641 h 926"/>
                  <a:gd name="T72" fmla="*/ 160 w 341"/>
                  <a:gd name="T73" fmla="*/ 589 h 926"/>
                  <a:gd name="T74" fmla="*/ 156 w 341"/>
                  <a:gd name="T75" fmla="*/ 534 h 926"/>
                  <a:gd name="T76" fmla="*/ 149 w 341"/>
                  <a:gd name="T77" fmla="*/ 510 h 926"/>
                  <a:gd name="T78" fmla="*/ 184 w 341"/>
                  <a:gd name="T79" fmla="*/ 456 h 926"/>
                  <a:gd name="T80" fmla="*/ 202 w 341"/>
                  <a:gd name="T81" fmla="*/ 378 h 926"/>
                  <a:gd name="T82" fmla="*/ 207 w 341"/>
                  <a:gd name="T83" fmla="*/ 309 h 926"/>
                  <a:gd name="T84" fmla="*/ 204 w 341"/>
                  <a:gd name="T85" fmla="*/ 230 h 926"/>
                  <a:gd name="T86" fmla="*/ 195 w 341"/>
                  <a:gd name="T87" fmla="*/ 160 h 926"/>
                  <a:gd name="T88" fmla="*/ 181 w 341"/>
                  <a:gd name="T89" fmla="*/ 89 h 926"/>
                  <a:gd name="T90" fmla="*/ 160 w 341"/>
                  <a:gd name="T91" fmla="*/ 25 h 926"/>
                  <a:gd name="T92" fmla="*/ 146 w 341"/>
                  <a:gd name="T93" fmla="*/ 0 h 926"/>
                  <a:gd name="T94" fmla="*/ 119 w 341"/>
                  <a:gd name="T95" fmla="*/ 8 h 926"/>
                  <a:gd name="T96" fmla="*/ 65 w 341"/>
                  <a:gd name="T97" fmla="*/ 41 h 926"/>
                  <a:gd name="T98" fmla="*/ 38 w 341"/>
                  <a:gd name="T99" fmla="*/ 62 h 926"/>
                  <a:gd name="T100" fmla="*/ 0 w 341"/>
                  <a:gd name="T101" fmla="*/ 127 h 926"/>
                  <a:gd name="T102" fmla="*/ 12 w 341"/>
                  <a:gd name="T103" fmla="*/ 125 h 9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1"/>
                  <a:gd name="T157" fmla="*/ 0 h 926"/>
                  <a:gd name="T158" fmla="*/ 341 w 341"/>
                  <a:gd name="T159" fmla="*/ 926 h 9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1" h="926">
                    <a:moveTo>
                      <a:pt x="12" y="125"/>
                    </a:moveTo>
                    <a:lnTo>
                      <a:pt x="48" y="73"/>
                    </a:lnTo>
                    <a:lnTo>
                      <a:pt x="100" y="41"/>
                    </a:lnTo>
                    <a:lnTo>
                      <a:pt x="139" y="29"/>
                    </a:lnTo>
                    <a:lnTo>
                      <a:pt x="156" y="62"/>
                    </a:lnTo>
                    <a:lnTo>
                      <a:pt x="174" y="125"/>
                    </a:lnTo>
                    <a:lnTo>
                      <a:pt x="190" y="203"/>
                    </a:lnTo>
                    <a:lnTo>
                      <a:pt x="192" y="274"/>
                    </a:lnTo>
                    <a:lnTo>
                      <a:pt x="184" y="345"/>
                    </a:lnTo>
                    <a:lnTo>
                      <a:pt x="179" y="401"/>
                    </a:lnTo>
                    <a:lnTo>
                      <a:pt x="154" y="485"/>
                    </a:lnTo>
                    <a:lnTo>
                      <a:pt x="137" y="499"/>
                    </a:lnTo>
                    <a:lnTo>
                      <a:pt x="128" y="530"/>
                    </a:lnTo>
                    <a:lnTo>
                      <a:pt x="139" y="546"/>
                    </a:lnTo>
                    <a:lnTo>
                      <a:pt x="146" y="619"/>
                    </a:lnTo>
                    <a:lnTo>
                      <a:pt x="137" y="682"/>
                    </a:lnTo>
                    <a:lnTo>
                      <a:pt x="137" y="705"/>
                    </a:lnTo>
                    <a:lnTo>
                      <a:pt x="146" y="725"/>
                    </a:lnTo>
                    <a:lnTo>
                      <a:pt x="278" y="717"/>
                    </a:lnTo>
                    <a:lnTo>
                      <a:pt x="295" y="719"/>
                    </a:lnTo>
                    <a:lnTo>
                      <a:pt x="306" y="746"/>
                    </a:lnTo>
                    <a:lnTo>
                      <a:pt x="271" y="799"/>
                    </a:lnTo>
                    <a:lnTo>
                      <a:pt x="187" y="863"/>
                    </a:lnTo>
                    <a:lnTo>
                      <a:pt x="114" y="898"/>
                    </a:lnTo>
                    <a:lnTo>
                      <a:pt x="63" y="914"/>
                    </a:lnTo>
                    <a:lnTo>
                      <a:pt x="70" y="926"/>
                    </a:lnTo>
                    <a:lnTo>
                      <a:pt x="149" y="898"/>
                    </a:lnTo>
                    <a:lnTo>
                      <a:pt x="215" y="863"/>
                    </a:lnTo>
                    <a:lnTo>
                      <a:pt x="278" y="820"/>
                    </a:lnTo>
                    <a:lnTo>
                      <a:pt x="329" y="758"/>
                    </a:lnTo>
                    <a:lnTo>
                      <a:pt x="341" y="713"/>
                    </a:lnTo>
                    <a:lnTo>
                      <a:pt x="326" y="698"/>
                    </a:lnTo>
                    <a:lnTo>
                      <a:pt x="303" y="690"/>
                    </a:lnTo>
                    <a:lnTo>
                      <a:pt x="164" y="703"/>
                    </a:lnTo>
                    <a:lnTo>
                      <a:pt x="154" y="695"/>
                    </a:lnTo>
                    <a:lnTo>
                      <a:pt x="162" y="641"/>
                    </a:lnTo>
                    <a:lnTo>
                      <a:pt x="160" y="589"/>
                    </a:lnTo>
                    <a:lnTo>
                      <a:pt x="156" y="534"/>
                    </a:lnTo>
                    <a:lnTo>
                      <a:pt x="149" y="510"/>
                    </a:lnTo>
                    <a:lnTo>
                      <a:pt x="184" y="456"/>
                    </a:lnTo>
                    <a:lnTo>
                      <a:pt x="202" y="378"/>
                    </a:lnTo>
                    <a:lnTo>
                      <a:pt x="207" y="309"/>
                    </a:lnTo>
                    <a:lnTo>
                      <a:pt x="204" y="230"/>
                    </a:lnTo>
                    <a:lnTo>
                      <a:pt x="195" y="160"/>
                    </a:lnTo>
                    <a:lnTo>
                      <a:pt x="181" y="89"/>
                    </a:lnTo>
                    <a:lnTo>
                      <a:pt x="160" y="25"/>
                    </a:lnTo>
                    <a:lnTo>
                      <a:pt x="146" y="0"/>
                    </a:lnTo>
                    <a:lnTo>
                      <a:pt x="119" y="8"/>
                    </a:lnTo>
                    <a:lnTo>
                      <a:pt x="65" y="41"/>
                    </a:lnTo>
                    <a:lnTo>
                      <a:pt x="38" y="62"/>
                    </a:lnTo>
                    <a:lnTo>
                      <a:pt x="0" y="127"/>
                    </a:lnTo>
                    <a:lnTo>
                      <a:pt x="12" y="1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9" name="Freeform 14"/>
              <p:cNvSpPr>
                <a:spLocks/>
              </p:cNvSpPr>
              <p:nvPr/>
            </p:nvSpPr>
            <p:spPr bwMode="auto">
              <a:xfrm>
                <a:off x="284" y="1851"/>
                <a:ext cx="200" cy="149"/>
              </a:xfrm>
              <a:custGeom>
                <a:avLst/>
                <a:gdLst>
                  <a:gd name="T0" fmla="*/ 161 w 598"/>
                  <a:gd name="T1" fmla="*/ 14 h 598"/>
                  <a:gd name="T2" fmla="*/ 102 w 598"/>
                  <a:gd name="T3" fmla="*/ 25 h 598"/>
                  <a:gd name="T4" fmla="*/ 49 w 598"/>
                  <a:gd name="T5" fmla="*/ 58 h 598"/>
                  <a:gd name="T6" fmla="*/ 25 w 598"/>
                  <a:gd name="T7" fmla="*/ 90 h 598"/>
                  <a:gd name="T8" fmla="*/ 44 w 598"/>
                  <a:gd name="T9" fmla="*/ 123 h 598"/>
                  <a:gd name="T10" fmla="*/ 90 w 598"/>
                  <a:gd name="T11" fmla="*/ 169 h 598"/>
                  <a:gd name="T12" fmla="*/ 147 w 598"/>
                  <a:gd name="T13" fmla="*/ 216 h 598"/>
                  <a:gd name="T14" fmla="*/ 204 w 598"/>
                  <a:gd name="T15" fmla="*/ 254 h 598"/>
                  <a:gd name="T16" fmla="*/ 266 w 598"/>
                  <a:gd name="T17" fmla="*/ 276 h 598"/>
                  <a:gd name="T18" fmla="*/ 316 w 598"/>
                  <a:gd name="T19" fmla="*/ 295 h 598"/>
                  <a:gd name="T20" fmla="*/ 399 w 598"/>
                  <a:gd name="T21" fmla="*/ 307 h 598"/>
                  <a:gd name="T22" fmla="*/ 413 w 598"/>
                  <a:gd name="T23" fmla="*/ 295 h 598"/>
                  <a:gd name="T24" fmla="*/ 441 w 598"/>
                  <a:gd name="T25" fmla="*/ 303 h 598"/>
                  <a:gd name="T26" fmla="*/ 454 w 598"/>
                  <a:gd name="T27" fmla="*/ 322 h 598"/>
                  <a:gd name="T28" fmla="*/ 511 w 598"/>
                  <a:gd name="T29" fmla="*/ 358 h 598"/>
                  <a:gd name="T30" fmla="*/ 568 w 598"/>
                  <a:gd name="T31" fmla="*/ 377 h 598"/>
                  <a:gd name="T32" fmla="*/ 588 w 598"/>
                  <a:gd name="T33" fmla="*/ 385 h 598"/>
                  <a:gd name="T34" fmla="*/ 598 w 598"/>
                  <a:gd name="T35" fmla="*/ 404 h 598"/>
                  <a:gd name="T36" fmla="*/ 533 w 598"/>
                  <a:gd name="T37" fmla="*/ 530 h 598"/>
                  <a:gd name="T38" fmla="*/ 529 w 598"/>
                  <a:gd name="T39" fmla="*/ 549 h 598"/>
                  <a:gd name="T40" fmla="*/ 548 w 598"/>
                  <a:gd name="T41" fmla="*/ 569 h 598"/>
                  <a:gd name="T42" fmla="*/ 543 w 598"/>
                  <a:gd name="T43" fmla="*/ 598 h 598"/>
                  <a:gd name="T44" fmla="*/ 504 w 598"/>
                  <a:gd name="T45" fmla="*/ 587 h 598"/>
                  <a:gd name="T46" fmla="*/ 495 w 598"/>
                  <a:gd name="T47" fmla="*/ 569 h 598"/>
                  <a:gd name="T48" fmla="*/ 499 w 598"/>
                  <a:gd name="T49" fmla="*/ 544 h 598"/>
                  <a:gd name="T50" fmla="*/ 573 w 598"/>
                  <a:gd name="T51" fmla="*/ 412 h 598"/>
                  <a:gd name="T52" fmla="*/ 568 w 598"/>
                  <a:gd name="T53" fmla="*/ 398 h 598"/>
                  <a:gd name="T54" fmla="*/ 520 w 598"/>
                  <a:gd name="T55" fmla="*/ 383 h 598"/>
                  <a:gd name="T56" fmla="*/ 479 w 598"/>
                  <a:gd name="T57" fmla="*/ 358 h 598"/>
                  <a:gd name="T58" fmla="*/ 436 w 598"/>
                  <a:gd name="T59" fmla="*/ 334 h 598"/>
                  <a:gd name="T60" fmla="*/ 421 w 598"/>
                  <a:gd name="T61" fmla="*/ 314 h 598"/>
                  <a:gd name="T62" fmla="*/ 356 w 598"/>
                  <a:gd name="T63" fmla="*/ 322 h 598"/>
                  <a:gd name="T64" fmla="*/ 284 w 598"/>
                  <a:gd name="T65" fmla="*/ 309 h 598"/>
                  <a:gd name="T66" fmla="*/ 227 w 598"/>
                  <a:gd name="T67" fmla="*/ 284 h 598"/>
                  <a:gd name="T68" fmla="*/ 165 w 598"/>
                  <a:gd name="T69" fmla="*/ 246 h 598"/>
                  <a:gd name="T70" fmla="*/ 110 w 598"/>
                  <a:gd name="T71" fmla="*/ 204 h 598"/>
                  <a:gd name="T72" fmla="*/ 57 w 598"/>
                  <a:gd name="T73" fmla="*/ 161 h 598"/>
                  <a:gd name="T74" fmla="*/ 14 w 598"/>
                  <a:gd name="T75" fmla="*/ 115 h 598"/>
                  <a:gd name="T76" fmla="*/ 0 w 598"/>
                  <a:gd name="T77" fmla="*/ 88 h 598"/>
                  <a:gd name="T78" fmla="*/ 14 w 598"/>
                  <a:gd name="T79" fmla="*/ 63 h 598"/>
                  <a:gd name="T80" fmla="*/ 67 w 598"/>
                  <a:gd name="T81" fmla="*/ 30 h 598"/>
                  <a:gd name="T82" fmla="*/ 94 w 598"/>
                  <a:gd name="T83" fmla="*/ 8 h 598"/>
                  <a:gd name="T84" fmla="*/ 167 w 598"/>
                  <a:gd name="T85" fmla="*/ 0 h 598"/>
                  <a:gd name="T86" fmla="*/ 161 w 598"/>
                  <a:gd name="T87" fmla="*/ 14 h 5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8"/>
                  <a:gd name="T133" fmla="*/ 0 h 598"/>
                  <a:gd name="T134" fmla="*/ 598 w 598"/>
                  <a:gd name="T135" fmla="*/ 598 h 59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8" h="598">
                    <a:moveTo>
                      <a:pt x="161" y="14"/>
                    </a:moveTo>
                    <a:lnTo>
                      <a:pt x="102" y="25"/>
                    </a:lnTo>
                    <a:lnTo>
                      <a:pt x="49" y="58"/>
                    </a:lnTo>
                    <a:lnTo>
                      <a:pt x="25" y="90"/>
                    </a:lnTo>
                    <a:lnTo>
                      <a:pt x="44" y="123"/>
                    </a:lnTo>
                    <a:lnTo>
                      <a:pt x="90" y="169"/>
                    </a:lnTo>
                    <a:lnTo>
                      <a:pt x="147" y="216"/>
                    </a:lnTo>
                    <a:lnTo>
                      <a:pt x="204" y="254"/>
                    </a:lnTo>
                    <a:lnTo>
                      <a:pt x="266" y="276"/>
                    </a:lnTo>
                    <a:lnTo>
                      <a:pt x="316" y="295"/>
                    </a:lnTo>
                    <a:lnTo>
                      <a:pt x="399" y="307"/>
                    </a:lnTo>
                    <a:lnTo>
                      <a:pt x="413" y="295"/>
                    </a:lnTo>
                    <a:lnTo>
                      <a:pt x="441" y="303"/>
                    </a:lnTo>
                    <a:lnTo>
                      <a:pt x="454" y="322"/>
                    </a:lnTo>
                    <a:lnTo>
                      <a:pt x="511" y="358"/>
                    </a:lnTo>
                    <a:lnTo>
                      <a:pt x="568" y="377"/>
                    </a:lnTo>
                    <a:lnTo>
                      <a:pt x="588" y="385"/>
                    </a:lnTo>
                    <a:lnTo>
                      <a:pt x="598" y="404"/>
                    </a:lnTo>
                    <a:lnTo>
                      <a:pt x="533" y="530"/>
                    </a:lnTo>
                    <a:lnTo>
                      <a:pt x="529" y="549"/>
                    </a:lnTo>
                    <a:lnTo>
                      <a:pt x="548" y="569"/>
                    </a:lnTo>
                    <a:lnTo>
                      <a:pt x="543" y="598"/>
                    </a:lnTo>
                    <a:lnTo>
                      <a:pt x="504" y="587"/>
                    </a:lnTo>
                    <a:lnTo>
                      <a:pt x="495" y="569"/>
                    </a:lnTo>
                    <a:lnTo>
                      <a:pt x="499" y="544"/>
                    </a:lnTo>
                    <a:lnTo>
                      <a:pt x="573" y="412"/>
                    </a:lnTo>
                    <a:lnTo>
                      <a:pt x="568" y="398"/>
                    </a:lnTo>
                    <a:lnTo>
                      <a:pt x="520" y="383"/>
                    </a:lnTo>
                    <a:lnTo>
                      <a:pt x="479" y="358"/>
                    </a:lnTo>
                    <a:lnTo>
                      <a:pt x="436" y="334"/>
                    </a:lnTo>
                    <a:lnTo>
                      <a:pt x="421" y="314"/>
                    </a:lnTo>
                    <a:lnTo>
                      <a:pt x="356" y="322"/>
                    </a:lnTo>
                    <a:lnTo>
                      <a:pt x="284" y="309"/>
                    </a:lnTo>
                    <a:lnTo>
                      <a:pt x="227" y="284"/>
                    </a:lnTo>
                    <a:lnTo>
                      <a:pt x="165" y="246"/>
                    </a:lnTo>
                    <a:lnTo>
                      <a:pt x="110" y="204"/>
                    </a:lnTo>
                    <a:lnTo>
                      <a:pt x="57" y="161"/>
                    </a:lnTo>
                    <a:lnTo>
                      <a:pt x="14" y="115"/>
                    </a:lnTo>
                    <a:lnTo>
                      <a:pt x="0" y="88"/>
                    </a:lnTo>
                    <a:lnTo>
                      <a:pt x="14" y="63"/>
                    </a:lnTo>
                    <a:lnTo>
                      <a:pt x="67" y="30"/>
                    </a:lnTo>
                    <a:lnTo>
                      <a:pt x="94" y="8"/>
                    </a:lnTo>
                    <a:lnTo>
                      <a:pt x="167" y="0"/>
                    </a:lnTo>
                    <a:lnTo>
                      <a:pt x="161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0" name="Freeform 15"/>
              <p:cNvSpPr>
                <a:spLocks/>
              </p:cNvSpPr>
              <p:nvPr/>
            </p:nvSpPr>
            <p:spPr bwMode="auto">
              <a:xfrm>
                <a:off x="298" y="1794"/>
                <a:ext cx="116" cy="130"/>
              </a:xfrm>
              <a:custGeom>
                <a:avLst/>
                <a:gdLst>
                  <a:gd name="T0" fmla="*/ 104 w 349"/>
                  <a:gd name="T1" fmla="*/ 159 h 521"/>
                  <a:gd name="T2" fmla="*/ 146 w 349"/>
                  <a:gd name="T3" fmla="*/ 101 h 521"/>
                  <a:gd name="T4" fmla="*/ 180 w 349"/>
                  <a:gd name="T5" fmla="*/ 47 h 521"/>
                  <a:gd name="T6" fmla="*/ 204 w 349"/>
                  <a:gd name="T7" fmla="*/ 0 h 521"/>
                  <a:gd name="T8" fmla="*/ 220 w 349"/>
                  <a:gd name="T9" fmla="*/ 11 h 521"/>
                  <a:gd name="T10" fmla="*/ 210 w 349"/>
                  <a:gd name="T11" fmla="*/ 35 h 521"/>
                  <a:gd name="T12" fmla="*/ 176 w 349"/>
                  <a:gd name="T13" fmla="*/ 87 h 521"/>
                  <a:gd name="T14" fmla="*/ 134 w 349"/>
                  <a:gd name="T15" fmla="*/ 145 h 521"/>
                  <a:gd name="T16" fmla="*/ 106 w 349"/>
                  <a:gd name="T17" fmla="*/ 200 h 521"/>
                  <a:gd name="T18" fmla="*/ 122 w 349"/>
                  <a:gd name="T19" fmla="*/ 228 h 521"/>
                  <a:gd name="T20" fmla="*/ 146 w 349"/>
                  <a:gd name="T21" fmla="*/ 279 h 521"/>
                  <a:gd name="T22" fmla="*/ 192 w 349"/>
                  <a:gd name="T23" fmla="*/ 348 h 521"/>
                  <a:gd name="T24" fmla="*/ 271 w 349"/>
                  <a:gd name="T25" fmla="*/ 436 h 521"/>
                  <a:gd name="T26" fmla="*/ 336 w 349"/>
                  <a:gd name="T27" fmla="*/ 502 h 521"/>
                  <a:gd name="T28" fmla="*/ 349 w 349"/>
                  <a:gd name="T29" fmla="*/ 519 h 521"/>
                  <a:gd name="T30" fmla="*/ 326 w 349"/>
                  <a:gd name="T31" fmla="*/ 521 h 521"/>
                  <a:gd name="T32" fmla="*/ 240 w 349"/>
                  <a:gd name="T33" fmla="*/ 494 h 521"/>
                  <a:gd name="T34" fmla="*/ 174 w 349"/>
                  <a:gd name="T35" fmla="*/ 466 h 521"/>
                  <a:gd name="T36" fmla="*/ 104 w 349"/>
                  <a:gd name="T37" fmla="*/ 414 h 521"/>
                  <a:gd name="T38" fmla="*/ 41 w 349"/>
                  <a:gd name="T39" fmla="*/ 368 h 521"/>
                  <a:gd name="T40" fmla="*/ 2 w 349"/>
                  <a:gd name="T41" fmla="*/ 326 h 521"/>
                  <a:gd name="T42" fmla="*/ 0 w 349"/>
                  <a:gd name="T43" fmla="*/ 316 h 521"/>
                  <a:gd name="T44" fmla="*/ 56 w 349"/>
                  <a:gd name="T45" fmla="*/ 285 h 521"/>
                  <a:gd name="T46" fmla="*/ 97 w 349"/>
                  <a:gd name="T47" fmla="*/ 266 h 521"/>
                  <a:gd name="T48" fmla="*/ 129 w 349"/>
                  <a:gd name="T49" fmla="*/ 271 h 521"/>
                  <a:gd name="T50" fmla="*/ 101 w 349"/>
                  <a:gd name="T51" fmla="*/ 288 h 521"/>
                  <a:gd name="T52" fmla="*/ 51 w 349"/>
                  <a:gd name="T53" fmla="*/ 312 h 521"/>
                  <a:gd name="T54" fmla="*/ 28 w 349"/>
                  <a:gd name="T55" fmla="*/ 326 h 521"/>
                  <a:gd name="T56" fmla="*/ 69 w 349"/>
                  <a:gd name="T57" fmla="*/ 373 h 521"/>
                  <a:gd name="T58" fmla="*/ 124 w 349"/>
                  <a:gd name="T59" fmla="*/ 417 h 521"/>
                  <a:gd name="T60" fmla="*/ 172 w 349"/>
                  <a:gd name="T61" fmla="*/ 447 h 521"/>
                  <a:gd name="T62" fmla="*/ 215 w 349"/>
                  <a:gd name="T63" fmla="*/ 469 h 521"/>
                  <a:gd name="T64" fmla="*/ 266 w 349"/>
                  <a:gd name="T65" fmla="*/ 486 h 521"/>
                  <a:gd name="T66" fmla="*/ 315 w 349"/>
                  <a:gd name="T67" fmla="*/ 499 h 521"/>
                  <a:gd name="T68" fmla="*/ 257 w 349"/>
                  <a:gd name="T69" fmla="*/ 444 h 521"/>
                  <a:gd name="T70" fmla="*/ 194 w 349"/>
                  <a:gd name="T71" fmla="*/ 378 h 521"/>
                  <a:gd name="T72" fmla="*/ 141 w 349"/>
                  <a:gd name="T73" fmla="*/ 299 h 521"/>
                  <a:gd name="T74" fmla="*/ 99 w 349"/>
                  <a:gd name="T75" fmla="*/ 225 h 521"/>
                  <a:gd name="T76" fmla="*/ 88 w 349"/>
                  <a:gd name="T77" fmla="*/ 209 h 521"/>
                  <a:gd name="T78" fmla="*/ 104 w 349"/>
                  <a:gd name="T79" fmla="*/ 159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9"/>
                  <a:gd name="T121" fmla="*/ 0 h 521"/>
                  <a:gd name="T122" fmla="*/ 349 w 349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9" h="521">
                    <a:moveTo>
                      <a:pt x="104" y="159"/>
                    </a:moveTo>
                    <a:lnTo>
                      <a:pt x="146" y="101"/>
                    </a:lnTo>
                    <a:lnTo>
                      <a:pt x="180" y="47"/>
                    </a:lnTo>
                    <a:lnTo>
                      <a:pt x="204" y="0"/>
                    </a:lnTo>
                    <a:lnTo>
                      <a:pt x="220" y="11"/>
                    </a:lnTo>
                    <a:lnTo>
                      <a:pt x="210" y="35"/>
                    </a:lnTo>
                    <a:lnTo>
                      <a:pt x="176" y="87"/>
                    </a:lnTo>
                    <a:lnTo>
                      <a:pt x="134" y="145"/>
                    </a:lnTo>
                    <a:lnTo>
                      <a:pt x="106" y="200"/>
                    </a:lnTo>
                    <a:lnTo>
                      <a:pt x="122" y="228"/>
                    </a:lnTo>
                    <a:lnTo>
                      <a:pt x="146" y="279"/>
                    </a:lnTo>
                    <a:lnTo>
                      <a:pt x="192" y="348"/>
                    </a:lnTo>
                    <a:lnTo>
                      <a:pt x="271" y="436"/>
                    </a:lnTo>
                    <a:lnTo>
                      <a:pt x="336" y="502"/>
                    </a:lnTo>
                    <a:lnTo>
                      <a:pt x="349" y="519"/>
                    </a:lnTo>
                    <a:lnTo>
                      <a:pt x="326" y="521"/>
                    </a:lnTo>
                    <a:lnTo>
                      <a:pt x="240" y="494"/>
                    </a:lnTo>
                    <a:lnTo>
                      <a:pt x="174" y="466"/>
                    </a:lnTo>
                    <a:lnTo>
                      <a:pt x="104" y="414"/>
                    </a:lnTo>
                    <a:lnTo>
                      <a:pt x="41" y="368"/>
                    </a:lnTo>
                    <a:lnTo>
                      <a:pt x="2" y="326"/>
                    </a:lnTo>
                    <a:lnTo>
                      <a:pt x="0" y="316"/>
                    </a:lnTo>
                    <a:lnTo>
                      <a:pt x="56" y="285"/>
                    </a:lnTo>
                    <a:lnTo>
                      <a:pt x="97" y="266"/>
                    </a:lnTo>
                    <a:lnTo>
                      <a:pt x="129" y="271"/>
                    </a:lnTo>
                    <a:lnTo>
                      <a:pt x="101" y="288"/>
                    </a:lnTo>
                    <a:lnTo>
                      <a:pt x="51" y="312"/>
                    </a:lnTo>
                    <a:lnTo>
                      <a:pt x="28" y="326"/>
                    </a:lnTo>
                    <a:lnTo>
                      <a:pt x="69" y="373"/>
                    </a:lnTo>
                    <a:lnTo>
                      <a:pt x="124" y="417"/>
                    </a:lnTo>
                    <a:lnTo>
                      <a:pt x="172" y="447"/>
                    </a:lnTo>
                    <a:lnTo>
                      <a:pt x="215" y="469"/>
                    </a:lnTo>
                    <a:lnTo>
                      <a:pt x="266" y="486"/>
                    </a:lnTo>
                    <a:lnTo>
                      <a:pt x="315" y="499"/>
                    </a:lnTo>
                    <a:lnTo>
                      <a:pt x="257" y="444"/>
                    </a:lnTo>
                    <a:lnTo>
                      <a:pt x="194" y="378"/>
                    </a:lnTo>
                    <a:lnTo>
                      <a:pt x="141" y="299"/>
                    </a:lnTo>
                    <a:lnTo>
                      <a:pt x="99" y="225"/>
                    </a:lnTo>
                    <a:lnTo>
                      <a:pt x="88" y="209"/>
                    </a:lnTo>
                    <a:lnTo>
                      <a:pt x="104" y="1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1" name="Freeform 16"/>
              <p:cNvSpPr>
                <a:spLocks/>
              </p:cNvSpPr>
              <p:nvPr/>
            </p:nvSpPr>
            <p:spPr bwMode="auto">
              <a:xfrm>
                <a:off x="327" y="1747"/>
                <a:ext cx="60" cy="57"/>
              </a:xfrm>
              <a:custGeom>
                <a:avLst/>
                <a:gdLst>
                  <a:gd name="T0" fmla="*/ 112 w 182"/>
                  <a:gd name="T1" fmla="*/ 221 h 227"/>
                  <a:gd name="T2" fmla="*/ 81 w 182"/>
                  <a:gd name="T3" fmla="*/ 187 h 227"/>
                  <a:gd name="T4" fmla="*/ 34 w 182"/>
                  <a:gd name="T5" fmla="*/ 137 h 227"/>
                  <a:gd name="T6" fmla="*/ 0 w 182"/>
                  <a:gd name="T7" fmla="*/ 82 h 227"/>
                  <a:gd name="T8" fmla="*/ 5 w 182"/>
                  <a:gd name="T9" fmla="*/ 34 h 227"/>
                  <a:gd name="T10" fmla="*/ 34 w 182"/>
                  <a:gd name="T11" fmla="*/ 0 h 227"/>
                  <a:gd name="T12" fmla="*/ 66 w 182"/>
                  <a:gd name="T13" fmla="*/ 6 h 227"/>
                  <a:gd name="T14" fmla="*/ 102 w 182"/>
                  <a:gd name="T15" fmla="*/ 36 h 227"/>
                  <a:gd name="T16" fmla="*/ 135 w 182"/>
                  <a:gd name="T17" fmla="*/ 95 h 227"/>
                  <a:gd name="T18" fmla="*/ 159 w 182"/>
                  <a:gd name="T19" fmla="*/ 160 h 227"/>
                  <a:gd name="T20" fmla="*/ 164 w 182"/>
                  <a:gd name="T21" fmla="*/ 193 h 227"/>
                  <a:gd name="T22" fmla="*/ 182 w 182"/>
                  <a:gd name="T23" fmla="*/ 227 h 227"/>
                  <a:gd name="T24" fmla="*/ 143 w 182"/>
                  <a:gd name="T25" fmla="*/ 191 h 227"/>
                  <a:gd name="T26" fmla="*/ 135 w 182"/>
                  <a:gd name="T27" fmla="*/ 126 h 227"/>
                  <a:gd name="T28" fmla="*/ 112 w 182"/>
                  <a:gd name="T29" fmla="*/ 73 h 227"/>
                  <a:gd name="T30" fmla="*/ 83 w 182"/>
                  <a:gd name="T31" fmla="*/ 34 h 227"/>
                  <a:gd name="T32" fmla="*/ 47 w 182"/>
                  <a:gd name="T33" fmla="*/ 19 h 227"/>
                  <a:gd name="T34" fmla="*/ 29 w 182"/>
                  <a:gd name="T35" fmla="*/ 31 h 227"/>
                  <a:gd name="T36" fmla="*/ 21 w 182"/>
                  <a:gd name="T37" fmla="*/ 67 h 227"/>
                  <a:gd name="T38" fmla="*/ 29 w 182"/>
                  <a:gd name="T39" fmla="*/ 103 h 227"/>
                  <a:gd name="T40" fmla="*/ 57 w 182"/>
                  <a:gd name="T41" fmla="*/ 143 h 227"/>
                  <a:gd name="T42" fmla="*/ 88 w 182"/>
                  <a:gd name="T43" fmla="*/ 171 h 227"/>
                  <a:gd name="T44" fmla="*/ 130 w 182"/>
                  <a:gd name="T45" fmla="*/ 210 h 227"/>
                  <a:gd name="T46" fmla="*/ 112 w 182"/>
                  <a:gd name="T47" fmla="*/ 221 h 2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"/>
                  <a:gd name="T73" fmla="*/ 0 h 227"/>
                  <a:gd name="T74" fmla="*/ 182 w 182"/>
                  <a:gd name="T75" fmla="*/ 227 h 2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" h="227">
                    <a:moveTo>
                      <a:pt x="112" y="221"/>
                    </a:moveTo>
                    <a:lnTo>
                      <a:pt x="81" y="187"/>
                    </a:lnTo>
                    <a:lnTo>
                      <a:pt x="34" y="137"/>
                    </a:lnTo>
                    <a:lnTo>
                      <a:pt x="0" y="82"/>
                    </a:lnTo>
                    <a:lnTo>
                      <a:pt x="5" y="34"/>
                    </a:lnTo>
                    <a:lnTo>
                      <a:pt x="34" y="0"/>
                    </a:lnTo>
                    <a:lnTo>
                      <a:pt x="66" y="6"/>
                    </a:lnTo>
                    <a:lnTo>
                      <a:pt x="102" y="36"/>
                    </a:lnTo>
                    <a:lnTo>
                      <a:pt x="135" y="95"/>
                    </a:lnTo>
                    <a:lnTo>
                      <a:pt x="159" y="160"/>
                    </a:lnTo>
                    <a:lnTo>
                      <a:pt x="164" y="193"/>
                    </a:lnTo>
                    <a:lnTo>
                      <a:pt x="182" y="227"/>
                    </a:lnTo>
                    <a:lnTo>
                      <a:pt x="143" y="191"/>
                    </a:lnTo>
                    <a:lnTo>
                      <a:pt x="135" y="126"/>
                    </a:lnTo>
                    <a:lnTo>
                      <a:pt x="112" y="73"/>
                    </a:lnTo>
                    <a:lnTo>
                      <a:pt x="83" y="34"/>
                    </a:lnTo>
                    <a:lnTo>
                      <a:pt x="47" y="19"/>
                    </a:lnTo>
                    <a:lnTo>
                      <a:pt x="29" y="31"/>
                    </a:lnTo>
                    <a:lnTo>
                      <a:pt x="21" y="67"/>
                    </a:lnTo>
                    <a:lnTo>
                      <a:pt x="29" y="103"/>
                    </a:lnTo>
                    <a:lnTo>
                      <a:pt x="57" y="143"/>
                    </a:lnTo>
                    <a:lnTo>
                      <a:pt x="88" y="171"/>
                    </a:lnTo>
                    <a:lnTo>
                      <a:pt x="130" y="210"/>
                    </a:lnTo>
                    <a:lnTo>
                      <a:pt x="112" y="2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2" name="Freeform 17"/>
              <p:cNvSpPr>
                <a:spLocks/>
              </p:cNvSpPr>
              <p:nvPr/>
            </p:nvSpPr>
            <p:spPr bwMode="auto">
              <a:xfrm>
                <a:off x="331" y="1794"/>
                <a:ext cx="115" cy="66"/>
              </a:xfrm>
              <a:custGeom>
                <a:avLst/>
                <a:gdLst>
                  <a:gd name="T0" fmla="*/ 0 w 345"/>
                  <a:gd name="T1" fmla="*/ 209 h 268"/>
                  <a:gd name="T2" fmla="*/ 23 w 345"/>
                  <a:gd name="T3" fmla="*/ 268 h 268"/>
                  <a:gd name="T4" fmla="*/ 45 w 345"/>
                  <a:gd name="T5" fmla="*/ 232 h 268"/>
                  <a:gd name="T6" fmla="*/ 70 w 345"/>
                  <a:gd name="T7" fmla="*/ 226 h 268"/>
                  <a:gd name="T8" fmla="*/ 141 w 345"/>
                  <a:gd name="T9" fmla="*/ 195 h 268"/>
                  <a:gd name="T10" fmla="*/ 224 w 345"/>
                  <a:gd name="T11" fmla="*/ 140 h 268"/>
                  <a:gd name="T12" fmla="*/ 297 w 345"/>
                  <a:gd name="T13" fmla="*/ 69 h 268"/>
                  <a:gd name="T14" fmla="*/ 345 w 345"/>
                  <a:gd name="T15" fmla="*/ 6 h 268"/>
                  <a:gd name="T16" fmla="*/ 325 w 345"/>
                  <a:gd name="T17" fmla="*/ 0 h 268"/>
                  <a:gd name="T18" fmla="*/ 294 w 345"/>
                  <a:gd name="T19" fmla="*/ 53 h 268"/>
                  <a:gd name="T20" fmla="*/ 257 w 345"/>
                  <a:gd name="T21" fmla="*/ 95 h 268"/>
                  <a:gd name="T22" fmla="*/ 214 w 345"/>
                  <a:gd name="T23" fmla="*/ 132 h 268"/>
                  <a:gd name="T24" fmla="*/ 153 w 345"/>
                  <a:gd name="T25" fmla="*/ 170 h 268"/>
                  <a:gd name="T26" fmla="*/ 88 w 345"/>
                  <a:gd name="T27" fmla="*/ 199 h 268"/>
                  <a:gd name="T28" fmla="*/ 33 w 345"/>
                  <a:gd name="T29" fmla="*/ 207 h 268"/>
                  <a:gd name="T30" fmla="*/ 0 w 345"/>
                  <a:gd name="T31" fmla="*/ 209 h 2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5"/>
                  <a:gd name="T49" fmla="*/ 0 h 268"/>
                  <a:gd name="T50" fmla="*/ 345 w 345"/>
                  <a:gd name="T51" fmla="*/ 268 h 2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5" h="268">
                    <a:moveTo>
                      <a:pt x="0" y="209"/>
                    </a:moveTo>
                    <a:lnTo>
                      <a:pt x="23" y="268"/>
                    </a:lnTo>
                    <a:lnTo>
                      <a:pt x="45" y="232"/>
                    </a:lnTo>
                    <a:lnTo>
                      <a:pt x="70" y="226"/>
                    </a:lnTo>
                    <a:lnTo>
                      <a:pt x="141" y="195"/>
                    </a:lnTo>
                    <a:lnTo>
                      <a:pt x="224" y="140"/>
                    </a:lnTo>
                    <a:lnTo>
                      <a:pt x="297" y="69"/>
                    </a:lnTo>
                    <a:lnTo>
                      <a:pt x="345" y="6"/>
                    </a:lnTo>
                    <a:lnTo>
                      <a:pt x="325" y="0"/>
                    </a:lnTo>
                    <a:lnTo>
                      <a:pt x="294" y="53"/>
                    </a:lnTo>
                    <a:lnTo>
                      <a:pt x="257" y="95"/>
                    </a:lnTo>
                    <a:lnTo>
                      <a:pt x="214" y="132"/>
                    </a:lnTo>
                    <a:lnTo>
                      <a:pt x="153" y="170"/>
                    </a:lnTo>
                    <a:lnTo>
                      <a:pt x="88" y="199"/>
                    </a:lnTo>
                    <a:lnTo>
                      <a:pt x="33" y="207"/>
                    </a:lnTo>
                    <a:lnTo>
                      <a:pt x="0" y="2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18" y="1860"/>
              <a:ext cx="287" cy="482"/>
              <a:chOff x="118" y="1860"/>
              <a:chExt cx="287" cy="482"/>
            </a:xfrm>
          </p:grpSpPr>
          <p:sp>
            <p:nvSpPr>
              <p:cNvPr id="6160" name="Freeform 19"/>
              <p:cNvSpPr>
                <a:spLocks/>
              </p:cNvSpPr>
              <p:nvPr/>
            </p:nvSpPr>
            <p:spPr bwMode="auto">
              <a:xfrm>
                <a:off x="118" y="1860"/>
                <a:ext cx="138" cy="109"/>
              </a:xfrm>
              <a:custGeom>
                <a:avLst/>
                <a:gdLst>
                  <a:gd name="T0" fmla="*/ 261 w 412"/>
                  <a:gd name="T1" fmla="*/ 98 h 433"/>
                  <a:gd name="T2" fmla="*/ 221 w 412"/>
                  <a:gd name="T3" fmla="*/ 44 h 433"/>
                  <a:gd name="T4" fmla="*/ 180 w 412"/>
                  <a:gd name="T5" fmla="*/ 11 h 433"/>
                  <a:gd name="T6" fmla="*/ 131 w 412"/>
                  <a:gd name="T7" fmla="*/ 0 h 433"/>
                  <a:gd name="T8" fmla="*/ 85 w 412"/>
                  <a:gd name="T9" fmla="*/ 11 h 433"/>
                  <a:gd name="T10" fmla="*/ 40 w 412"/>
                  <a:gd name="T11" fmla="*/ 38 h 433"/>
                  <a:gd name="T12" fmla="*/ 15 w 412"/>
                  <a:gd name="T13" fmla="*/ 93 h 433"/>
                  <a:gd name="T14" fmla="*/ 0 w 412"/>
                  <a:gd name="T15" fmla="*/ 181 h 433"/>
                  <a:gd name="T16" fmla="*/ 15 w 412"/>
                  <a:gd name="T17" fmla="*/ 257 h 433"/>
                  <a:gd name="T18" fmla="*/ 46 w 412"/>
                  <a:gd name="T19" fmla="*/ 317 h 433"/>
                  <a:gd name="T20" fmla="*/ 85 w 412"/>
                  <a:gd name="T21" fmla="*/ 373 h 433"/>
                  <a:gd name="T22" fmla="*/ 141 w 412"/>
                  <a:gd name="T23" fmla="*/ 416 h 433"/>
                  <a:gd name="T24" fmla="*/ 191 w 412"/>
                  <a:gd name="T25" fmla="*/ 433 h 433"/>
                  <a:gd name="T26" fmla="*/ 236 w 412"/>
                  <a:gd name="T27" fmla="*/ 428 h 433"/>
                  <a:gd name="T28" fmla="*/ 286 w 412"/>
                  <a:gd name="T29" fmla="*/ 400 h 433"/>
                  <a:gd name="T30" fmla="*/ 297 w 412"/>
                  <a:gd name="T31" fmla="*/ 362 h 433"/>
                  <a:gd name="T32" fmla="*/ 297 w 412"/>
                  <a:gd name="T33" fmla="*/ 290 h 433"/>
                  <a:gd name="T34" fmla="*/ 297 w 412"/>
                  <a:gd name="T35" fmla="*/ 219 h 433"/>
                  <a:gd name="T36" fmla="*/ 281 w 412"/>
                  <a:gd name="T37" fmla="*/ 143 h 433"/>
                  <a:gd name="T38" fmla="*/ 336 w 412"/>
                  <a:gd name="T39" fmla="*/ 120 h 433"/>
                  <a:gd name="T40" fmla="*/ 392 w 412"/>
                  <a:gd name="T41" fmla="*/ 77 h 433"/>
                  <a:gd name="T42" fmla="*/ 412 w 412"/>
                  <a:gd name="T43" fmla="*/ 54 h 433"/>
                  <a:gd name="T44" fmla="*/ 406 w 412"/>
                  <a:gd name="T45" fmla="*/ 44 h 433"/>
                  <a:gd name="T46" fmla="*/ 376 w 412"/>
                  <a:gd name="T47" fmla="*/ 44 h 433"/>
                  <a:gd name="T48" fmla="*/ 321 w 412"/>
                  <a:gd name="T49" fmla="*/ 83 h 433"/>
                  <a:gd name="T50" fmla="*/ 261 w 412"/>
                  <a:gd name="T51" fmla="*/ 98 h 4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12"/>
                  <a:gd name="T79" fmla="*/ 0 h 433"/>
                  <a:gd name="T80" fmla="*/ 412 w 412"/>
                  <a:gd name="T81" fmla="*/ 433 h 4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12" h="433">
                    <a:moveTo>
                      <a:pt x="261" y="98"/>
                    </a:moveTo>
                    <a:lnTo>
                      <a:pt x="221" y="44"/>
                    </a:lnTo>
                    <a:lnTo>
                      <a:pt x="180" y="11"/>
                    </a:lnTo>
                    <a:lnTo>
                      <a:pt x="131" y="0"/>
                    </a:lnTo>
                    <a:lnTo>
                      <a:pt x="85" y="11"/>
                    </a:lnTo>
                    <a:lnTo>
                      <a:pt x="40" y="38"/>
                    </a:lnTo>
                    <a:lnTo>
                      <a:pt x="15" y="93"/>
                    </a:lnTo>
                    <a:lnTo>
                      <a:pt x="0" y="181"/>
                    </a:lnTo>
                    <a:lnTo>
                      <a:pt x="15" y="257"/>
                    </a:lnTo>
                    <a:lnTo>
                      <a:pt x="46" y="317"/>
                    </a:lnTo>
                    <a:lnTo>
                      <a:pt x="85" y="373"/>
                    </a:lnTo>
                    <a:lnTo>
                      <a:pt x="141" y="416"/>
                    </a:lnTo>
                    <a:lnTo>
                      <a:pt x="191" y="433"/>
                    </a:lnTo>
                    <a:lnTo>
                      <a:pt x="236" y="428"/>
                    </a:lnTo>
                    <a:lnTo>
                      <a:pt x="286" y="400"/>
                    </a:lnTo>
                    <a:lnTo>
                      <a:pt x="297" y="362"/>
                    </a:lnTo>
                    <a:lnTo>
                      <a:pt x="297" y="290"/>
                    </a:lnTo>
                    <a:lnTo>
                      <a:pt x="297" y="219"/>
                    </a:lnTo>
                    <a:lnTo>
                      <a:pt x="281" y="143"/>
                    </a:lnTo>
                    <a:lnTo>
                      <a:pt x="336" y="120"/>
                    </a:lnTo>
                    <a:lnTo>
                      <a:pt x="392" y="77"/>
                    </a:lnTo>
                    <a:lnTo>
                      <a:pt x="412" y="54"/>
                    </a:lnTo>
                    <a:lnTo>
                      <a:pt x="406" y="44"/>
                    </a:lnTo>
                    <a:lnTo>
                      <a:pt x="376" y="44"/>
                    </a:lnTo>
                    <a:lnTo>
                      <a:pt x="321" y="83"/>
                    </a:lnTo>
                    <a:lnTo>
                      <a:pt x="261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1" name="Freeform 20"/>
              <p:cNvSpPr>
                <a:spLocks/>
              </p:cNvSpPr>
              <p:nvPr/>
            </p:nvSpPr>
            <p:spPr bwMode="auto">
              <a:xfrm>
                <a:off x="174" y="1980"/>
                <a:ext cx="113" cy="172"/>
              </a:xfrm>
              <a:custGeom>
                <a:avLst/>
                <a:gdLst>
                  <a:gd name="T0" fmla="*/ 65 w 338"/>
                  <a:gd name="T1" fmla="*/ 12 h 691"/>
                  <a:gd name="T2" fmla="*/ 111 w 338"/>
                  <a:gd name="T3" fmla="*/ 0 h 691"/>
                  <a:gd name="T4" fmla="*/ 167 w 338"/>
                  <a:gd name="T5" fmla="*/ 6 h 691"/>
                  <a:gd name="T6" fmla="*/ 217 w 338"/>
                  <a:gd name="T7" fmla="*/ 39 h 691"/>
                  <a:gd name="T8" fmla="*/ 262 w 338"/>
                  <a:gd name="T9" fmla="*/ 104 h 691"/>
                  <a:gd name="T10" fmla="*/ 303 w 338"/>
                  <a:gd name="T11" fmla="*/ 201 h 691"/>
                  <a:gd name="T12" fmla="*/ 322 w 338"/>
                  <a:gd name="T13" fmla="*/ 289 h 691"/>
                  <a:gd name="T14" fmla="*/ 338 w 338"/>
                  <a:gd name="T15" fmla="*/ 370 h 691"/>
                  <a:gd name="T16" fmla="*/ 338 w 338"/>
                  <a:gd name="T17" fmla="*/ 463 h 691"/>
                  <a:gd name="T18" fmla="*/ 313 w 338"/>
                  <a:gd name="T19" fmla="*/ 550 h 691"/>
                  <a:gd name="T20" fmla="*/ 287 w 338"/>
                  <a:gd name="T21" fmla="*/ 598 h 691"/>
                  <a:gd name="T22" fmla="*/ 247 w 338"/>
                  <a:gd name="T23" fmla="*/ 648 h 691"/>
                  <a:gd name="T24" fmla="*/ 202 w 338"/>
                  <a:gd name="T25" fmla="*/ 680 h 691"/>
                  <a:gd name="T26" fmla="*/ 136 w 338"/>
                  <a:gd name="T27" fmla="*/ 691 h 691"/>
                  <a:gd name="T28" fmla="*/ 95 w 338"/>
                  <a:gd name="T29" fmla="*/ 664 h 691"/>
                  <a:gd name="T30" fmla="*/ 65 w 338"/>
                  <a:gd name="T31" fmla="*/ 615 h 691"/>
                  <a:gd name="T32" fmla="*/ 60 w 338"/>
                  <a:gd name="T33" fmla="*/ 550 h 691"/>
                  <a:gd name="T34" fmla="*/ 81 w 338"/>
                  <a:gd name="T35" fmla="*/ 495 h 691"/>
                  <a:gd name="T36" fmla="*/ 101 w 338"/>
                  <a:gd name="T37" fmla="*/ 452 h 691"/>
                  <a:gd name="T38" fmla="*/ 116 w 338"/>
                  <a:gd name="T39" fmla="*/ 392 h 691"/>
                  <a:gd name="T40" fmla="*/ 106 w 338"/>
                  <a:gd name="T41" fmla="*/ 343 h 691"/>
                  <a:gd name="T42" fmla="*/ 86 w 338"/>
                  <a:gd name="T43" fmla="*/ 294 h 691"/>
                  <a:gd name="T44" fmla="*/ 35 w 338"/>
                  <a:gd name="T45" fmla="*/ 234 h 691"/>
                  <a:gd name="T46" fmla="*/ 10 w 338"/>
                  <a:gd name="T47" fmla="*/ 174 h 691"/>
                  <a:gd name="T48" fmla="*/ 0 w 338"/>
                  <a:gd name="T49" fmla="*/ 98 h 691"/>
                  <a:gd name="T50" fmla="*/ 20 w 338"/>
                  <a:gd name="T51" fmla="*/ 49 h 691"/>
                  <a:gd name="T52" fmla="*/ 65 w 338"/>
                  <a:gd name="T53" fmla="*/ 12 h 6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8"/>
                  <a:gd name="T82" fmla="*/ 0 h 691"/>
                  <a:gd name="T83" fmla="*/ 338 w 338"/>
                  <a:gd name="T84" fmla="*/ 691 h 6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8" h="691">
                    <a:moveTo>
                      <a:pt x="65" y="12"/>
                    </a:moveTo>
                    <a:lnTo>
                      <a:pt x="111" y="0"/>
                    </a:lnTo>
                    <a:lnTo>
                      <a:pt x="167" y="6"/>
                    </a:lnTo>
                    <a:lnTo>
                      <a:pt x="217" y="39"/>
                    </a:lnTo>
                    <a:lnTo>
                      <a:pt x="262" y="104"/>
                    </a:lnTo>
                    <a:lnTo>
                      <a:pt x="303" y="201"/>
                    </a:lnTo>
                    <a:lnTo>
                      <a:pt x="322" y="289"/>
                    </a:lnTo>
                    <a:lnTo>
                      <a:pt x="338" y="370"/>
                    </a:lnTo>
                    <a:lnTo>
                      <a:pt x="338" y="463"/>
                    </a:lnTo>
                    <a:lnTo>
                      <a:pt x="313" y="550"/>
                    </a:lnTo>
                    <a:lnTo>
                      <a:pt x="287" y="598"/>
                    </a:lnTo>
                    <a:lnTo>
                      <a:pt x="247" y="648"/>
                    </a:lnTo>
                    <a:lnTo>
                      <a:pt x="202" y="680"/>
                    </a:lnTo>
                    <a:lnTo>
                      <a:pt x="136" y="691"/>
                    </a:lnTo>
                    <a:lnTo>
                      <a:pt x="95" y="664"/>
                    </a:lnTo>
                    <a:lnTo>
                      <a:pt x="65" y="615"/>
                    </a:lnTo>
                    <a:lnTo>
                      <a:pt x="60" y="550"/>
                    </a:lnTo>
                    <a:lnTo>
                      <a:pt x="81" y="495"/>
                    </a:lnTo>
                    <a:lnTo>
                      <a:pt x="101" y="452"/>
                    </a:lnTo>
                    <a:lnTo>
                      <a:pt x="116" y="392"/>
                    </a:lnTo>
                    <a:lnTo>
                      <a:pt x="106" y="343"/>
                    </a:lnTo>
                    <a:lnTo>
                      <a:pt x="86" y="294"/>
                    </a:lnTo>
                    <a:lnTo>
                      <a:pt x="35" y="234"/>
                    </a:lnTo>
                    <a:lnTo>
                      <a:pt x="10" y="174"/>
                    </a:lnTo>
                    <a:lnTo>
                      <a:pt x="0" y="98"/>
                    </a:lnTo>
                    <a:lnTo>
                      <a:pt x="20" y="49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2" name="Freeform 21"/>
              <p:cNvSpPr>
                <a:spLocks/>
              </p:cNvSpPr>
              <p:nvPr/>
            </p:nvSpPr>
            <p:spPr bwMode="auto">
              <a:xfrm>
                <a:off x="120" y="1994"/>
                <a:ext cx="85" cy="163"/>
              </a:xfrm>
              <a:custGeom>
                <a:avLst/>
                <a:gdLst>
                  <a:gd name="T0" fmla="*/ 128 w 255"/>
                  <a:gd name="T1" fmla="*/ 82 h 649"/>
                  <a:gd name="T2" fmla="*/ 168 w 255"/>
                  <a:gd name="T3" fmla="*/ 16 h 649"/>
                  <a:gd name="T4" fmla="*/ 220 w 255"/>
                  <a:gd name="T5" fmla="*/ 0 h 649"/>
                  <a:gd name="T6" fmla="*/ 234 w 255"/>
                  <a:gd name="T7" fmla="*/ 39 h 649"/>
                  <a:gd name="T8" fmla="*/ 229 w 255"/>
                  <a:gd name="T9" fmla="*/ 131 h 649"/>
                  <a:gd name="T10" fmla="*/ 189 w 255"/>
                  <a:gd name="T11" fmla="*/ 142 h 649"/>
                  <a:gd name="T12" fmla="*/ 143 w 255"/>
                  <a:gd name="T13" fmla="*/ 181 h 649"/>
                  <a:gd name="T14" fmla="*/ 92 w 255"/>
                  <a:gd name="T15" fmla="*/ 257 h 649"/>
                  <a:gd name="T16" fmla="*/ 66 w 255"/>
                  <a:gd name="T17" fmla="*/ 311 h 649"/>
                  <a:gd name="T18" fmla="*/ 107 w 255"/>
                  <a:gd name="T19" fmla="*/ 333 h 649"/>
                  <a:gd name="T20" fmla="*/ 178 w 255"/>
                  <a:gd name="T21" fmla="*/ 371 h 649"/>
                  <a:gd name="T22" fmla="*/ 215 w 255"/>
                  <a:gd name="T23" fmla="*/ 399 h 649"/>
                  <a:gd name="T24" fmla="*/ 255 w 255"/>
                  <a:gd name="T25" fmla="*/ 453 h 649"/>
                  <a:gd name="T26" fmla="*/ 240 w 255"/>
                  <a:gd name="T27" fmla="*/ 492 h 649"/>
                  <a:gd name="T28" fmla="*/ 210 w 255"/>
                  <a:gd name="T29" fmla="*/ 502 h 649"/>
                  <a:gd name="T30" fmla="*/ 184 w 255"/>
                  <a:gd name="T31" fmla="*/ 524 h 649"/>
                  <a:gd name="T32" fmla="*/ 154 w 255"/>
                  <a:gd name="T33" fmla="*/ 562 h 649"/>
                  <a:gd name="T34" fmla="*/ 148 w 255"/>
                  <a:gd name="T35" fmla="*/ 622 h 649"/>
                  <a:gd name="T36" fmla="*/ 122 w 255"/>
                  <a:gd name="T37" fmla="*/ 649 h 649"/>
                  <a:gd name="T38" fmla="*/ 107 w 255"/>
                  <a:gd name="T39" fmla="*/ 628 h 649"/>
                  <a:gd name="T40" fmla="*/ 112 w 255"/>
                  <a:gd name="T41" fmla="*/ 573 h 649"/>
                  <a:gd name="T42" fmla="*/ 138 w 255"/>
                  <a:gd name="T43" fmla="*/ 513 h 649"/>
                  <a:gd name="T44" fmla="*/ 178 w 255"/>
                  <a:gd name="T45" fmla="*/ 486 h 649"/>
                  <a:gd name="T46" fmla="*/ 210 w 255"/>
                  <a:gd name="T47" fmla="*/ 459 h 649"/>
                  <a:gd name="T48" fmla="*/ 194 w 255"/>
                  <a:gd name="T49" fmla="*/ 432 h 649"/>
                  <a:gd name="T50" fmla="*/ 163 w 255"/>
                  <a:gd name="T51" fmla="*/ 404 h 649"/>
                  <a:gd name="T52" fmla="*/ 117 w 255"/>
                  <a:gd name="T53" fmla="*/ 377 h 649"/>
                  <a:gd name="T54" fmla="*/ 56 w 255"/>
                  <a:gd name="T55" fmla="*/ 360 h 649"/>
                  <a:gd name="T56" fmla="*/ 10 w 255"/>
                  <a:gd name="T57" fmla="*/ 350 h 649"/>
                  <a:gd name="T58" fmla="*/ 0 w 255"/>
                  <a:gd name="T59" fmla="*/ 327 h 649"/>
                  <a:gd name="T60" fmla="*/ 10 w 255"/>
                  <a:gd name="T61" fmla="*/ 290 h 649"/>
                  <a:gd name="T62" fmla="*/ 41 w 255"/>
                  <a:gd name="T63" fmla="*/ 257 h 649"/>
                  <a:gd name="T64" fmla="*/ 72 w 255"/>
                  <a:gd name="T65" fmla="*/ 213 h 649"/>
                  <a:gd name="T66" fmla="*/ 102 w 255"/>
                  <a:gd name="T67" fmla="*/ 148 h 649"/>
                  <a:gd name="T68" fmla="*/ 128 w 255"/>
                  <a:gd name="T69" fmla="*/ 82 h 6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5"/>
                  <a:gd name="T106" fmla="*/ 0 h 649"/>
                  <a:gd name="T107" fmla="*/ 255 w 255"/>
                  <a:gd name="T108" fmla="*/ 649 h 6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5" h="649">
                    <a:moveTo>
                      <a:pt x="128" y="82"/>
                    </a:moveTo>
                    <a:lnTo>
                      <a:pt x="168" y="16"/>
                    </a:lnTo>
                    <a:lnTo>
                      <a:pt x="220" y="0"/>
                    </a:lnTo>
                    <a:lnTo>
                      <a:pt x="234" y="39"/>
                    </a:lnTo>
                    <a:lnTo>
                      <a:pt x="229" y="131"/>
                    </a:lnTo>
                    <a:lnTo>
                      <a:pt x="189" y="142"/>
                    </a:lnTo>
                    <a:lnTo>
                      <a:pt x="143" y="181"/>
                    </a:lnTo>
                    <a:lnTo>
                      <a:pt x="92" y="257"/>
                    </a:lnTo>
                    <a:lnTo>
                      <a:pt x="66" y="311"/>
                    </a:lnTo>
                    <a:lnTo>
                      <a:pt x="107" y="333"/>
                    </a:lnTo>
                    <a:lnTo>
                      <a:pt x="178" y="371"/>
                    </a:lnTo>
                    <a:lnTo>
                      <a:pt x="215" y="399"/>
                    </a:lnTo>
                    <a:lnTo>
                      <a:pt x="255" y="453"/>
                    </a:lnTo>
                    <a:lnTo>
                      <a:pt x="240" y="492"/>
                    </a:lnTo>
                    <a:lnTo>
                      <a:pt x="210" y="502"/>
                    </a:lnTo>
                    <a:lnTo>
                      <a:pt x="184" y="524"/>
                    </a:lnTo>
                    <a:lnTo>
                      <a:pt x="154" y="562"/>
                    </a:lnTo>
                    <a:lnTo>
                      <a:pt x="148" y="622"/>
                    </a:lnTo>
                    <a:lnTo>
                      <a:pt x="122" y="649"/>
                    </a:lnTo>
                    <a:lnTo>
                      <a:pt x="107" y="628"/>
                    </a:lnTo>
                    <a:lnTo>
                      <a:pt x="112" y="573"/>
                    </a:lnTo>
                    <a:lnTo>
                      <a:pt x="138" y="513"/>
                    </a:lnTo>
                    <a:lnTo>
                      <a:pt x="178" y="486"/>
                    </a:lnTo>
                    <a:lnTo>
                      <a:pt x="210" y="459"/>
                    </a:lnTo>
                    <a:lnTo>
                      <a:pt x="194" y="432"/>
                    </a:lnTo>
                    <a:lnTo>
                      <a:pt x="163" y="404"/>
                    </a:lnTo>
                    <a:lnTo>
                      <a:pt x="117" y="377"/>
                    </a:lnTo>
                    <a:lnTo>
                      <a:pt x="56" y="360"/>
                    </a:lnTo>
                    <a:lnTo>
                      <a:pt x="10" y="350"/>
                    </a:lnTo>
                    <a:lnTo>
                      <a:pt x="0" y="327"/>
                    </a:lnTo>
                    <a:lnTo>
                      <a:pt x="10" y="290"/>
                    </a:lnTo>
                    <a:lnTo>
                      <a:pt x="41" y="257"/>
                    </a:lnTo>
                    <a:lnTo>
                      <a:pt x="72" y="213"/>
                    </a:lnTo>
                    <a:lnTo>
                      <a:pt x="102" y="148"/>
                    </a:lnTo>
                    <a:lnTo>
                      <a:pt x="128" y="8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3" name="Freeform 22"/>
              <p:cNvSpPr>
                <a:spLocks/>
              </p:cNvSpPr>
              <p:nvPr/>
            </p:nvSpPr>
            <p:spPr bwMode="auto">
              <a:xfrm>
                <a:off x="215" y="1908"/>
                <a:ext cx="190" cy="110"/>
              </a:xfrm>
              <a:custGeom>
                <a:avLst/>
                <a:gdLst>
                  <a:gd name="T0" fmla="*/ 0 w 570"/>
                  <a:gd name="T1" fmla="*/ 323 h 439"/>
                  <a:gd name="T2" fmla="*/ 5 w 570"/>
                  <a:gd name="T3" fmla="*/ 296 h 439"/>
                  <a:gd name="T4" fmla="*/ 66 w 570"/>
                  <a:gd name="T5" fmla="*/ 286 h 439"/>
                  <a:gd name="T6" fmla="*/ 130 w 570"/>
                  <a:gd name="T7" fmla="*/ 301 h 439"/>
                  <a:gd name="T8" fmla="*/ 195 w 570"/>
                  <a:gd name="T9" fmla="*/ 329 h 439"/>
                  <a:gd name="T10" fmla="*/ 275 w 570"/>
                  <a:gd name="T11" fmla="*/ 351 h 439"/>
                  <a:gd name="T12" fmla="*/ 310 w 570"/>
                  <a:gd name="T13" fmla="*/ 356 h 439"/>
                  <a:gd name="T14" fmla="*/ 345 w 570"/>
                  <a:gd name="T15" fmla="*/ 318 h 439"/>
                  <a:gd name="T16" fmla="*/ 385 w 570"/>
                  <a:gd name="T17" fmla="*/ 247 h 439"/>
                  <a:gd name="T18" fmla="*/ 440 w 570"/>
                  <a:gd name="T19" fmla="*/ 148 h 439"/>
                  <a:gd name="T20" fmla="*/ 465 w 570"/>
                  <a:gd name="T21" fmla="*/ 87 h 439"/>
                  <a:gd name="T22" fmla="*/ 460 w 570"/>
                  <a:gd name="T23" fmla="*/ 54 h 439"/>
                  <a:gd name="T24" fmla="*/ 430 w 570"/>
                  <a:gd name="T25" fmla="*/ 5 h 439"/>
                  <a:gd name="T26" fmla="*/ 460 w 570"/>
                  <a:gd name="T27" fmla="*/ 0 h 439"/>
                  <a:gd name="T28" fmla="*/ 485 w 570"/>
                  <a:gd name="T29" fmla="*/ 50 h 439"/>
                  <a:gd name="T30" fmla="*/ 525 w 570"/>
                  <a:gd name="T31" fmla="*/ 65 h 439"/>
                  <a:gd name="T32" fmla="*/ 570 w 570"/>
                  <a:gd name="T33" fmla="*/ 82 h 439"/>
                  <a:gd name="T34" fmla="*/ 534 w 570"/>
                  <a:gd name="T35" fmla="*/ 115 h 439"/>
                  <a:gd name="T36" fmla="*/ 500 w 570"/>
                  <a:gd name="T37" fmla="*/ 131 h 439"/>
                  <a:gd name="T38" fmla="*/ 460 w 570"/>
                  <a:gd name="T39" fmla="*/ 197 h 439"/>
                  <a:gd name="T40" fmla="*/ 424 w 570"/>
                  <a:gd name="T41" fmla="*/ 253 h 439"/>
                  <a:gd name="T42" fmla="*/ 390 w 570"/>
                  <a:gd name="T43" fmla="*/ 334 h 439"/>
                  <a:gd name="T44" fmla="*/ 355 w 570"/>
                  <a:gd name="T45" fmla="*/ 394 h 439"/>
                  <a:gd name="T46" fmla="*/ 320 w 570"/>
                  <a:gd name="T47" fmla="*/ 439 h 439"/>
                  <a:gd name="T48" fmla="*/ 290 w 570"/>
                  <a:gd name="T49" fmla="*/ 439 h 439"/>
                  <a:gd name="T50" fmla="*/ 255 w 570"/>
                  <a:gd name="T51" fmla="*/ 406 h 439"/>
                  <a:gd name="T52" fmla="*/ 205 w 570"/>
                  <a:gd name="T53" fmla="*/ 384 h 439"/>
                  <a:gd name="T54" fmla="*/ 150 w 570"/>
                  <a:gd name="T55" fmla="*/ 373 h 439"/>
                  <a:gd name="T56" fmla="*/ 70 w 570"/>
                  <a:gd name="T57" fmla="*/ 362 h 439"/>
                  <a:gd name="T58" fmla="*/ 0 w 570"/>
                  <a:gd name="T59" fmla="*/ 323 h 4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0"/>
                  <a:gd name="T91" fmla="*/ 0 h 439"/>
                  <a:gd name="T92" fmla="*/ 570 w 570"/>
                  <a:gd name="T93" fmla="*/ 439 h 4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0" h="439">
                    <a:moveTo>
                      <a:pt x="0" y="323"/>
                    </a:moveTo>
                    <a:lnTo>
                      <a:pt x="5" y="296"/>
                    </a:lnTo>
                    <a:lnTo>
                      <a:pt x="66" y="286"/>
                    </a:lnTo>
                    <a:lnTo>
                      <a:pt x="130" y="301"/>
                    </a:lnTo>
                    <a:lnTo>
                      <a:pt x="195" y="329"/>
                    </a:lnTo>
                    <a:lnTo>
                      <a:pt x="275" y="351"/>
                    </a:lnTo>
                    <a:lnTo>
                      <a:pt x="310" y="356"/>
                    </a:lnTo>
                    <a:lnTo>
                      <a:pt x="345" y="318"/>
                    </a:lnTo>
                    <a:lnTo>
                      <a:pt x="385" y="247"/>
                    </a:lnTo>
                    <a:lnTo>
                      <a:pt x="440" y="148"/>
                    </a:lnTo>
                    <a:lnTo>
                      <a:pt x="465" y="87"/>
                    </a:lnTo>
                    <a:lnTo>
                      <a:pt x="460" y="54"/>
                    </a:lnTo>
                    <a:lnTo>
                      <a:pt x="430" y="5"/>
                    </a:lnTo>
                    <a:lnTo>
                      <a:pt x="460" y="0"/>
                    </a:lnTo>
                    <a:lnTo>
                      <a:pt x="485" y="50"/>
                    </a:lnTo>
                    <a:lnTo>
                      <a:pt x="525" y="65"/>
                    </a:lnTo>
                    <a:lnTo>
                      <a:pt x="570" y="82"/>
                    </a:lnTo>
                    <a:lnTo>
                      <a:pt x="534" y="115"/>
                    </a:lnTo>
                    <a:lnTo>
                      <a:pt x="500" y="131"/>
                    </a:lnTo>
                    <a:lnTo>
                      <a:pt x="460" y="197"/>
                    </a:lnTo>
                    <a:lnTo>
                      <a:pt x="424" y="253"/>
                    </a:lnTo>
                    <a:lnTo>
                      <a:pt x="390" y="334"/>
                    </a:lnTo>
                    <a:lnTo>
                      <a:pt x="355" y="394"/>
                    </a:lnTo>
                    <a:lnTo>
                      <a:pt x="320" y="439"/>
                    </a:lnTo>
                    <a:lnTo>
                      <a:pt x="290" y="439"/>
                    </a:lnTo>
                    <a:lnTo>
                      <a:pt x="255" y="406"/>
                    </a:lnTo>
                    <a:lnTo>
                      <a:pt x="205" y="384"/>
                    </a:lnTo>
                    <a:lnTo>
                      <a:pt x="150" y="373"/>
                    </a:lnTo>
                    <a:lnTo>
                      <a:pt x="70" y="362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4" name="Freeform 23"/>
              <p:cNvSpPr>
                <a:spLocks/>
              </p:cNvSpPr>
              <p:nvPr/>
            </p:nvSpPr>
            <p:spPr bwMode="auto">
              <a:xfrm>
                <a:off x="228" y="2126"/>
                <a:ext cx="94" cy="214"/>
              </a:xfrm>
              <a:custGeom>
                <a:avLst/>
                <a:gdLst>
                  <a:gd name="T0" fmla="*/ 26 w 280"/>
                  <a:gd name="T1" fmla="*/ 0 h 858"/>
                  <a:gd name="T2" fmla="*/ 76 w 280"/>
                  <a:gd name="T3" fmla="*/ 16 h 858"/>
                  <a:gd name="T4" fmla="*/ 117 w 280"/>
                  <a:gd name="T5" fmla="*/ 70 h 858"/>
                  <a:gd name="T6" fmla="*/ 147 w 280"/>
                  <a:gd name="T7" fmla="*/ 185 h 858"/>
                  <a:gd name="T8" fmla="*/ 168 w 280"/>
                  <a:gd name="T9" fmla="*/ 326 h 858"/>
                  <a:gd name="T10" fmla="*/ 163 w 280"/>
                  <a:gd name="T11" fmla="*/ 456 h 858"/>
                  <a:gd name="T12" fmla="*/ 142 w 280"/>
                  <a:gd name="T13" fmla="*/ 565 h 858"/>
                  <a:gd name="T14" fmla="*/ 117 w 280"/>
                  <a:gd name="T15" fmla="*/ 678 h 858"/>
                  <a:gd name="T16" fmla="*/ 112 w 280"/>
                  <a:gd name="T17" fmla="*/ 717 h 858"/>
                  <a:gd name="T18" fmla="*/ 132 w 280"/>
                  <a:gd name="T19" fmla="*/ 739 h 858"/>
                  <a:gd name="T20" fmla="*/ 208 w 280"/>
                  <a:gd name="T21" fmla="*/ 760 h 858"/>
                  <a:gd name="T22" fmla="*/ 280 w 280"/>
                  <a:gd name="T23" fmla="*/ 793 h 858"/>
                  <a:gd name="T24" fmla="*/ 280 w 280"/>
                  <a:gd name="T25" fmla="*/ 815 h 858"/>
                  <a:gd name="T26" fmla="*/ 224 w 280"/>
                  <a:gd name="T27" fmla="*/ 858 h 858"/>
                  <a:gd name="T28" fmla="*/ 188 w 280"/>
                  <a:gd name="T29" fmla="*/ 842 h 858"/>
                  <a:gd name="T30" fmla="*/ 163 w 280"/>
                  <a:gd name="T31" fmla="*/ 809 h 858"/>
                  <a:gd name="T32" fmla="*/ 112 w 280"/>
                  <a:gd name="T33" fmla="*/ 776 h 858"/>
                  <a:gd name="T34" fmla="*/ 61 w 280"/>
                  <a:gd name="T35" fmla="*/ 770 h 858"/>
                  <a:gd name="T36" fmla="*/ 40 w 280"/>
                  <a:gd name="T37" fmla="*/ 749 h 858"/>
                  <a:gd name="T38" fmla="*/ 51 w 280"/>
                  <a:gd name="T39" fmla="*/ 711 h 858"/>
                  <a:gd name="T40" fmla="*/ 66 w 280"/>
                  <a:gd name="T41" fmla="*/ 684 h 858"/>
                  <a:gd name="T42" fmla="*/ 91 w 280"/>
                  <a:gd name="T43" fmla="*/ 624 h 858"/>
                  <a:gd name="T44" fmla="*/ 117 w 280"/>
                  <a:gd name="T45" fmla="*/ 511 h 858"/>
                  <a:gd name="T46" fmla="*/ 117 w 280"/>
                  <a:gd name="T47" fmla="*/ 391 h 858"/>
                  <a:gd name="T48" fmla="*/ 107 w 280"/>
                  <a:gd name="T49" fmla="*/ 282 h 858"/>
                  <a:gd name="T50" fmla="*/ 76 w 280"/>
                  <a:gd name="T51" fmla="*/ 174 h 858"/>
                  <a:gd name="T52" fmla="*/ 35 w 280"/>
                  <a:gd name="T53" fmla="*/ 103 h 858"/>
                  <a:gd name="T54" fmla="*/ 0 w 280"/>
                  <a:gd name="T55" fmla="*/ 65 h 858"/>
                  <a:gd name="T56" fmla="*/ 26 w 280"/>
                  <a:gd name="T57" fmla="*/ 0 h 8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0"/>
                  <a:gd name="T88" fmla="*/ 0 h 858"/>
                  <a:gd name="T89" fmla="*/ 280 w 280"/>
                  <a:gd name="T90" fmla="*/ 858 h 8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0" h="858">
                    <a:moveTo>
                      <a:pt x="26" y="0"/>
                    </a:moveTo>
                    <a:lnTo>
                      <a:pt x="76" y="16"/>
                    </a:lnTo>
                    <a:lnTo>
                      <a:pt x="117" y="70"/>
                    </a:lnTo>
                    <a:lnTo>
                      <a:pt x="147" y="185"/>
                    </a:lnTo>
                    <a:lnTo>
                      <a:pt x="168" y="326"/>
                    </a:lnTo>
                    <a:lnTo>
                      <a:pt x="163" y="456"/>
                    </a:lnTo>
                    <a:lnTo>
                      <a:pt x="142" y="565"/>
                    </a:lnTo>
                    <a:lnTo>
                      <a:pt x="117" y="678"/>
                    </a:lnTo>
                    <a:lnTo>
                      <a:pt x="112" y="717"/>
                    </a:lnTo>
                    <a:lnTo>
                      <a:pt x="132" y="739"/>
                    </a:lnTo>
                    <a:lnTo>
                      <a:pt x="208" y="760"/>
                    </a:lnTo>
                    <a:lnTo>
                      <a:pt x="280" y="793"/>
                    </a:lnTo>
                    <a:lnTo>
                      <a:pt x="280" y="815"/>
                    </a:lnTo>
                    <a:lnTo>
                      <a:pt x="224" y="858"/>
                    </a:lnTo>
                    <a:lnTo>
                      <a:pt x="188" y="842"/>
                    </a:lnTo>
                    <a:lnTo>
                      <a:pt x="163" y="809"/>
                    </a:lnTo>
                    <a:lnTo>
                      <a:pt x="112" y="776"/>
                    </a:lnTo>
                    <a:lnTo>
                      <a:pt x="61" y="770"/>
                    </a:lnTo>
                    <a:lnTo>
                      <a:pt x="40" y="749"/>
                    </a:lnTo>
                    <a:lnTo>
                      <a:pt x="51" y="711"/>
                    </a:lnTo>
                    <a:lnTo>
                      <a:pt x="66" y="684"/>
                    </a:lnTo>
                    <a:lnTo>
                      <a:pt x="91" y="624"/>
                    </a:lnTo>
                    <a:lnTo>
                      <a:pt x="117" y="511"/>
                    </a:lnTo>
                    <a:lnTo>
                      <a:pt x="117" y="391"/>
                    </a:lnTo>
                    <a:lnTo>
                      <a:pt x="107" y="282"/>
                    </a:lnTo>
                    <a:lnTo>
                      <a:pt x="76" y="174"/>
                    </a:lnTo>
                    <a:lnTo>
                      <a:pt x="35" y="103"/>
                    </a:lnTo>
                    <a:lnTo>
                      <a:pt x="0" y="6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5" name="Freeform 24"/>
              <p:cNvSpPr>
                <a:spLocks/>
              </p:cNvSpPr>
              <p:nvPr/>
            </p:nvSpPr>
            <p:spPr bwMode="auto">
              <a:xfrm>
                <a:off x="159" y="2129"/>
                <a:ext cx="72" cy="213"/>
              </a:xfrm>
              <a:custGeom>
                <a:avLst/>
                <a:gdLst>
                  <a:gd name="T0" fmla="*/ 87 w 215"/>
                  <a:gd name="T1" fmla="*/ 114 h 852"/>
                  <a:gd name="T2" fmla="*/ 128 w 215"/>
                  <a:gd name="T3" fmla="*/ 22 h 852"/>
                  <a:gd name="T4" fmla="*/ 189 w 215"/>
                  <a:gd name="T5" fmla="*/ 0 h 852"/>
                  <a:gd name="T6" fmla="*/ 215 w 215"/>
                  <a:gd name="T7" fmla="*/ 33 h 852"/>
                  <a:gd name="T8" fmla="*/ 194 w 215"/>
                  <a:gd name="T9" fmla="*/ 88 h 852"/>
                  <a:gd name="T10" fmla="*/ 169 w 215"/>
                  <a:gd name="T11" fmla="*/ 131 h 852"/>
                  <a:gd name="T12" fmla="*/ 149 w 215"/>
                  <a:gd name="T13" fmla="*/ 207 h 852"/>
                  <a:gd name="T14" fmla="*/ 133 w 215"/>
                  <a:gd name="T15" fmla="*/ 320 h 852"/>
                  <a:gd name="T16" fmla="*/ 133 w 215"/>
                  <a:gd name="T17" fmla="*/ 439 h 852"/>
                  <a:gd name="T18" fmla="*/ 149 w 215"/>
                  <a:gd name="T19" fmla="*/ 570 h 852"/>
                  <a:gd name="T20" fmla="*/ 149 w 215"/>
                  <a:gd name="T21" fmla="*/ 695 h 852"/>
                  <a:gd name="T22" fmla="*/ 159 w 215"/>
                  <a:gd name="T23" fmla="*/ 743 h 852"/>
                  <a:gd name="T24" fmla="*/ 138 w 215"/>
                  <a:gd name="T25" fmla="*/ 776 h 852"/>
                  <a:gd name="T26" fmla="*/ 108 w 215"/>
                  <a:gd name="T27" fmla="*/ 804 h 852"/>
                  <a:gd name="T28" fmla="*/ 77 w 215"/>
                  <a:gd name="T29" fmla="*/ 841 h 852"/>
                  <a:gd name="T30" fmla="*/ 37 w 215"/>
                  <a:gd name="T31" fmla="*/ 852 h 852"/>
                  <a:gd name="T32" fmla="*/ 6 w 215"/>
                  <a:gd name="T33" fmla="*/ 815 h 852"/>
                  <a:gd name="T34" fmla="*/ 0 w 215"/>
                  <a:gd name="T35" fmla="*/ 782 h 852"/>
                  <a:gd name="T36" fmla="*/ 37 w 215"/>
                  <a:gd name="T37" fmla="*/ 760 h 852"/>
                  <a:gd name="T38" fmla="*/ 87 w 215"/>
                  <a:gd name="T39" fmla="*/ 739 h 852"/>
                  <a:gd name="T40" fmla="*/ 108 w 215"/>
                  <a:gd name="T41" fmla="*/ 706 h 852"/>
                  <a:gd name="T42" fmla="*/ 112 w 215"/>
                  <a:gd name="T43" fmla="*/ 652 h 852"/>
                  <a:gd name="T44" fmla="*/ 103 w 215"/>
                  <a:gd name="T45" fmla="*/ 560 h 852"/>
                  <a:gd name="T46" fmla="*/ 87 w 215"/>
                  <a:gd name="T47" fmla="*/ 467 h 852"/>
                  <a:gd name="T48" fmla="*/ 87 w 215"/>
                  <a:gd name="T49" fmla="*/ 386 h 852"/>
                  <a:gd name="T50" fmla="*/ 82 w 215"/>
                  <a:gd name="T51" fmla="*/ 277 h 852"/>
                  <a:gd name="T52" fmla="*/ 82 w 215"/>
                  <a:gd name="T53" fmla="*/ 195 h 852"/>
                  <a:gd name="T54" fmla="*/ 87 w 215"/>
                  <a:gd name="T55" fmla="*/ 114 h 8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5"/>
                  <a:gd name="T85" fmla="*/ 0 h 852"/>
                  <a:gd name="T86" fmla="*/ 215 w 215"/>
                  <a:gd name="T87" fmla="*/ 852 h 8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5" h="852">
                    <a:moveTo>
                      <a:pt x="87" y="114"/>
                    </a:moveTo>
                    <a:lnTo>
                      <a:pt x="128" y="22"/>
                    </a:lnTo>
                    <a:lnTo>
                      <a:pt x="189" y="0"/>
                    </a:lnTo>
                    <a:lnTo>
                      <a:pt x="215" y="33"/>
                    </a:lnTo>
                    <a:lnTo>
                      <a:pt x="194" y="88"/>
                    </a:lnTo>
                    <a:lnTo>
                      <a:pt x="169" y="131"/>
                    </a:lnTo>
                    <a:lnTo>
                      <a:pt x="149" y="207"/>
                    </a:lnTo>
                    <a:lnTo>
                      <a:pt x="133" y="320"/>
                    </a:lnTo>
                    <a:lnTo>
                      <a:pt x="133" y="439"/>
                    </a:lnTo>
                    <a:lnTo>
                      <a:pt x="149" y="570"/>
                    </a:lnTo>
                    <a:lnTo>
                      <a:pt x="149" y="695"/>
                    </a:lnTo>
                    <a:lnTo>
                      <a:pt x="159" y="743"/>
                    </a:lnTo>
                    <a:lnTo>
                      <a:pt x="138" y="776"/>
                    </a:lnTo>
                    <a:lnTo>
                      <a:pt x="108" y="804"/>
                    </a:lnTo>
                    <a:lnTo>
                      <a:pt x="77" y="841"/>
                    </a:lnTo>
                    <a:lnTo>
                      <a:pt x="37" y="852"/>
                    </a:lnTo>
                    <a:lnTo>
                      <a:pt x="6" y="815"/>
                    </a:lnTo>
                    <a:lnTo>
                      <a:pt x="0" y="782"/>
                    </a:lnTo>
                    <a:lnTo>
                      <a:pt x="37" y="760"/>
                    </a:lnTo>
                    <a:lnTo>
                      <a:pt x="87" y="739"/>
                    </a:lnTo>
                    <a:lnTo>
                      <a:pt x="108" y="706"/>
                    </a:lnTo>
                    <a:lnTo>
                      <a:pt x="112" y="652"/>
                    </a:lnTo>
                    <a:lnTo>
                      <a:pt x="103" y="560"/>
                    </a:lnTo>
                    <a:lnTo>
                      <a:pt x="87" y="467"/>
                    </a:lnTo>
                    <a:lnTo>
                      <a:pt x="87" y="386"/>
                    </a:lnTo>
                    <a:lnTo>
                      <a:pt x="82" y="277"/>
                    </a:lnTo>
                    <a:lnTo>
                      <a:pt x="82" y="195"/>
                    </a:lnTo>
                    <a:lnTo>
                      <a:pt x="87" y="11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539750" y="13477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 b="0"/>
              <a:t>  Keep size of transmission cable down and minimise the energy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GB" b="0"/>
              <a:t>    wasted as heat in these cables.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39750" y="2201863"/>
            <a:ext cx="8280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</a:rPr>
              <a:t>   How?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39750" y="2743200"/>
            <a:ext cx="8280400" cy="14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b="0" dirty="0"/>
              <a:t>Overhead and underground transmission cables carry electrical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GB" b="0" dirty="0"/>
              <a:t>    power at a very high voltage – 400,000 volts.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GB" sz="1200" b="0" dirty="0"/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 b="0" dirty="0"/>
              <a:t>  By stepping the voltage up this high, using a </a:t>
            </a:r>
            <a:r>
              <a:rPr lang="en-GB" b="0" dirty="0">
                <a:solidFill>
                  <a:srgbClr val="0000FF"/>
                </a:solidFill>
              </a:rPr>
              <a:t>transformer</a:t>
            </a:r>
            <a:r>
              <a:rPr lang="en-GB" b="0" dirty="0"/>
              <a:t>, the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GB" b="0" dirty="0"/>
              <a:t>    current is reduced</a:t>
            </a:r>
            <a:r>
              <a:rPr lang="en-GB" b="0" dirty="0" smtClean="0"/>
              <a:t>: ( P = VI)</a:t>
            </a:r>
            <a:endParaRPr lang="en-GB" b="0" dirty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971550" y="4687888"/>
            <a:ext cx="6985000" cy="396875"/>
            <a:chOff x="612" y="2387"/>
            <a:chExt cx="4400" cy="250"/>
          </a:xfrm>
        </p:grpSpPr>
        <p:sp>
          <p:nvSpPr>
            <p:cNvPr id="6154" name="Rectangle 28"/>
            <p:cNvSpPr>
              <a:spLocks noChangeArrowheads="1"/>
            </p:cNvSpPr>
            <p:nvPr/>
          </p:nvSpPr>
          <p:spPr bwMode="auto">
            <a:xfrm>
              <a:off x="1097" y="2387"/>
              <a:ext cx="39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>
                  <a:solidFill>
                    <a:srgbClr val="0000FF"/>
                  </a:solidFill>
                </a:rPr>
                <a:t>As the higher the voltage, the smaller the current!</a:t>
              </a:r>
            </a:p>
          </p:txBody>
        </p:sp>
        <p:sp>
          <p:nvSpPr>
            <p:cNvPr id="6155" name="AutoShape 29"/>
            <p:cNvSpPr>
              <a:spLocks noChangeArrowheads="1"/>
            </p:cNvSpPr>
            <p:nvPr/>
          </p:nvSpPr>
          <p:spPr bwMode="auto">
            <a:xfrm>
              <a:off x="612" y="2431"/>
              <a:ext cx="454" cy="137"/>
            </a:xfrm>
            <a:prstGeom prst="rightArrow">
              <a:avLst>
                <a:gd name="adj1" fmla="val 50000"/>
                <a:gd name="adj2" fmla="val 8284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971550" y="5248275"/>
            <a:ext cx="7805738" cy="701675"/>
            <a:chOff x="612" y="2387"/>
            <a:chExt cx="4917" cy="442"/>
          </a:xfrm>
        </p:grpSpPr>
        <p:sp>
          <p:nvSpPr>
            <p:cNvPr id="6152" name="Rectangle 32"/>
            <p:cNvSpPr>
              <a:spLocks noChangeArrowheads="1"/>
            </p:cNvSpPr>
            <p:nvPr/>
          </p:nvSpPr>
          <p:spPr bwMode="auto">
            <a:xfrm>
              <a:off x="1097" y="2387"/>
              <a:ext cx="44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 dirty="0"/>
                <a:t>Therefore, the cables do not get hot and waste too much </a:t>
              </a:r>
            </a:p>
            <a:p>
              <a:r>
                <a:rPr lang="en-GB" b="0" dirty="0"/>
                <a:t>energy!</a:t>
              </a:r>
            </a:p>
          </p:txBody>
        </p:sp>
        <p:sp>
          <p:nvSpPr>
            <p:cNvPr id="6153" name="AutoShape 33"/>
            <p:cNvSpPr>
              <a:spLocks noChangeArrowheads="1"/>
            </p:cNvSpPr>
            <p:nvPr/>
          </p:nvSpPr>
          <p:spPr bwMode="auto">
            <a:xfrm>
              <a:off x="612" y="2431"/>
              <a:ext cx="454" cy="137"/>
            </a:xfrm>
            <a:prstGeom prst="rightArrow">
              <a:avLst>
                <a:gd name="adj1" fmla="val 50000"/>
                <a:gd name="adj2" fmla="val 8284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/>
      <p:bldP spid="4122" grpId="0"/>
      <p:bldP spid="41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5.4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916832"/>
            <a:ext cx="5184576" cy="3456384"/>
          </a:xfrm>
          <a:prstGeom prst="wedgeRoundRectCallout">
            <a:avLst>
              <a:gd name="adj1" fmla="val -48585"/>
              <a:gd name="adj2" fmla="val 663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How do Electric Motors Work?</a:t>
            </a: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40074" cy="39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Motors and How They work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320480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GB" b="1" i="1" u="sng" dirty="0" smtClean="0"/>
          </a:p>
          <a:p>
            <a:r>
              <a:rPr lang="en-GB" sz="3300" dirty="0" smtClean="0"/>
              <a:t>Coil of wire acts like a magnet.</a:t>
            </a:r>
          </a:p>
          <a:p>
            <a:r>
              <a:rPr lang="en-GB" sz="3300" dirty="0" smtClean="0"/>
              <a:t>When the current is flowing</a:t>
            </a:r>
          </a:p>
          <a:p>
            <a:pPr>
              <a:buNone/>
            </a:pPr>
            <a:r>
              <a:rPr lang="en-GB" sz="3300" dirty="0" smtClean="0"/>
              <a:t>        the magnet in the coil and the fixed magnet will repel or attract each other.</a:t>
            </a:r>
          </a:p>
          <a:p>
            <a:r>
              <a:rPr lang="en-GB" sz="3300" dirty="0" smtClean="0"/>
              <a:t>One side of coil has different magnetic field to other side.</a:t>
            </a:r>
          </a:p>
          <a:p>
            <a:r>
              <a:rPr lang="en-GB" sz="3300" dirty="0" smtClean="0"/>
              <a:t>One side will move up one side will move down as repulsion/ attraction takes place</a:t>
            </a:r>
          </a:p>
          <a:p>
            <a:r>
              <a:rPr lang="en-GB" sz="3300" dirty="0" smtClean="0"/>
              <a:t>If the direction of the current flow changes in the coil , this reverses the magnetic field</a:t>
            </a:r>
          </a:p>
          <a:p>
            <a:r>
              <a:rPr lang="en-GB" sz="3300" dirty="0" smtClean="0"/>
              <a:t>This means that the coil can continue to spin as the repulsion / attraction reverses also.</a:t>
            </a:r>
          </a:p>
          <a:p>
            <a:r>
              <a:rPr lang="en-GB" sz="3300" dirty="0" smtClean="0"/>
              <a:t>The </a:t>
            </a:r>
            <a:r>
              <a:rPr lang="en-GB" sz="3300" dirty="0" err="1" smtClean="0"/>
              <a:t>commutator</a:t>
            </a:r>
            <a:r>
              <a:rPr lang="en-GB" sz="3300" dirty="0" smtClean="0"/>
              <a:t> causes the direction of the current flow to be reversed</a:t>
            </a:r>
          </a:p>
          <a:p>
            <a:r>
              <a:rPr lang="en-GB" sz="3300" dirty="0" smtClean="0"/>
              <a:t>The direction of motion of the coil of wire is determined by Flemings Left Hand Rule</a:t>
            </a:r>
            <a:endParaRPr lang="en-GB" sz="33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pic>
        <p:nvPicPr>
          <p:cNvPr id="6" name="Picture 5" descr="913821_P5H_AW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Motors – 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038600" cy="2444317"/>
          </a:xfrm>
        </p:spPr>
        <p:txBody>
          <a:bodyPr>
            <a:normAutofit/>
          </a:bodyPr>
          <a:lstStyle/>
          <a:p>
            <a:r>
              <a:rPr lang="en-GB" dirty="0" smtClean="0"/>
              <a:t>We can predict the direction of the wire by using something called “ Fleming Left Hand rule”.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1857388"/>
          </a:xfrm>
        </p:spPr>
        <p:txBody>
          <a:bodyPr>
            <a:normAutofit/>
          </a:bodyPr>
          <a:lstStyle/>
          <a:p>
            <a:r>
              <a:rPr lang="en-GB" dirty="0" smtClean="0"/>
              <a:t>Which way will the wire move?</a:t>
            </a:r>
          </a:p>
          <a:p>
            <a:r>
              <a:rPr lang="en-GB" dirty="0" smtClean="0"/>
              <a:t>Towards you!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8434" name="Picture 2" descr="http://www.passmyexams.co.uk/GCSE/physics/images/leftHandR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4150209" cy="2905146"/>
          </a:xfrm>
          <a:prstGeom prst="rect">
            <a:avLst/>
          </a:prstGeom>
          <a:noFill/>
        </p:spPr>
      </p:pic>
      <p:pic>
        <p:nvPicPr>
          <p:cNvPr id="18436" name="Picture 4" descr="http://www.anythingleft-handed.co.uk/images/motor-rul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2786082" cy="246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4214818"/>
            <a:ext cx="4038600" cy="208164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Use FLHR to prove direction of coils.</a:t>
            </a:r>
          </a:p>
          <a:p>
            <a:r>
              <a:rPr lang="en-GB" dirty="0" smtClean="0"/>
              <a:t>What will happen if current is reversed?</a:t>
            </a:r>
          </a:p>
          <a:p>
            <a:r>
              <a:rPr lang="en-GB" dirty="0" smtClean="0"/>
              <a:t>Go the other way!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428604"/>
            <a:ext cx="4038600" cy="62865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Unless we do something more, the coil will only turn until it is vertical.</a:t>
            </a:r>
          </a:p>
          <a:p>
            <a:r>
              <a:rPr lang="en-GB" dirty="0" smtClean="0"/>
              <a:t>Can you explain why?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By changing the direction of the current in the coil every half-turn, we reverse the direction of the forces, and this keeps the coil turning continuously</a:t>
            </a:r>
            <a:endParaRPr lang="en-GB" dirty="0"/>
          </a:p>
        </p:txBody>
      </p:sp>
      <p:pic>
        <p:nvPicPr>
          <p:cNvPr id="5" name="Picture 5" descr="913821_P5H_AW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127509" cy="26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7309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AutoShape 5"/>
          <p:cNvSpPr>
            <a:spLocks noChangeArrowheads="1"/>
          </p:cNvSpPr>
          <p:nvPr/>
        </p:nvSpPr>
        <p:spPr bwMode="auto">
          <a:xfrm>
            <a:off x="4403725" y="4403725"/>
            <a:ext cx="4478338" cy="2049463"/>
          </a:xfrm>
          <a:prstGeom prst="roundRect">
            <a:avLst>
              <a:gd name="adj" fmla="val 3870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tIns="144000" bIns="144000" anchor="ctr">
            <a:spAutoFit/>
          </a:bodyPr>
          <a:lstStyle/>
          <a:p>
            <a:pPr algn="l">
              <a:spcBef>
                <a:spcPct val="10000"/>
              </a:spcBef>
              <a:spcAft>
                <a:spcPct val="10000"/>
              </a:spcAft>
            </a:pPr>
            <a:r>
              <a:rPr lang="en-GB"/>
              <a:t>The coil’s momentum carries it slightly past the vertical.  Each half of the commutator now touches the other brush. 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</a:pPr>
            <a:r>
              <a:rPr lang="en-GB"/>
              <a:t>This reverses the current direction in the coil – which reverses the forces, and so keeps the coil turning.</a:t>
            </a:r>
          </a:p>
        </p:txBody>
      </p:sp>
      <p:sp>
        <p:nvSpPr>
          <p:cNvPr id="393222" name="AutoShape 6"/>
          <p:cNvSpPr>
            <a:spLocks noChangeArrowheads="1"/>
          </p:cNvSpPr>
          <p:nvPr/>
        </p:nvSpPr>
        <p:spPr bwMode="auto">
          <a:xfrm>
            <a:off x="969963" y="4403725"/>
            <a:ext cx="2555875" cy="1431925"/>
          </a:xfrm>
          <a:prstGeom prst="roundRect">
            <a:avLst>
              <a:gd name="adj" fmla="val 3870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tIns="144000" bIns="144000" anchor="ctr"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</a:pPr>
            <a:r>
              <a:rPr lang="en-GB"/>
              <a:t>The forces on the sides of the coil make it turn towards the vertical position.</a:t>
            </a: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250824" y="574645"/>
            <a:ext cx="8281615" cy="1312922"/>
          </a:xfrm>
          <a:prstGeom prst="roundRect">
            <a:avLst>
              <a:gd name="adj" fmla="val 3870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tIns="144000" bIns="144000" anchor="ctr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b="1" dirty="0"/>
              <a:t>How the </a:t>
            </a:r>
            <a:r>
              <a:rPr lang="en-GB" b="1" dirty="0" err="1" smtClean="0"/>
              <a:t>commutator</a:t>
            </a:r>
            <a:r>
              <a:rPr lang="en-GB" b="1" dirty="0" smtClean="0"/>
              <a:t>( ring) works ( Reverses the direction of current flow in the coil which changes the direction of the magnetic field. This cause the coil of wire to keep spinning according to FLHR)</a:t>
            </a:r>
            <a:endParaRPr lang="en-GB" b="1" dirty="0"/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395288" y="1701800"/>
            <a:ext cx="3822700" cy="2590800"/>
          </a:xfrm>
          <a:prstGeom prst="roundRect">
            <a:avLst>
              <a:gd name="adj" fmla="val 320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11" descr="aw_p5_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14513"/>
            <a:ext cx="33432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16463" y="1701800"/>
            <a:ext cx="3822700" cy="2590800"/>
            <a:chOff x="2880" y="1072"/>
            <a:chExt cx="2408" cy="1632"/>
          </a:xfrm>
        </p:grpSpPr>
        <p:sp>
          <p:nvSpPr>
            <p:cNvPr id="9224" name="AutoShape 14"/>
            <p:cNvSpPr>
              <a:spLocks noChangeArrowheads="1"/>
            </p:cNvSpPr>
            <p:nvPr/>
          </p:nvSpPr>
          <p:spPr bwMode="auto">
            <a:xfrm>
              <a:off x="2880" y="1072"/>
              <a:ext cx="2408" cy="1632"/>
            </a:xfrm>
            <a:prstGeom prst="roundRect">
              <a:avLst>
                <a:gd name="adj" fmla="val 3208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5" name="Picture 12" descr="aw_p5_038"/>
            <p:cNvPicPr>
              <a:picLocks noChangeAspect="1" noChangeArrowheads="1"/>
            </p:cNvPicPr>
            <p:nvPr/>
          </p:nvPicPr>
          <p:blipFill>
            <a:blip r:embed="rId4" cstate="print"/>
            <a:srcRect r="-240"/>
            <a:stretch>
              <a:fillRect/>
            </a:stretch>
          </p:blipFill>
          <p:spPr bwMode="auto">
            <a:xfrm>
              <a:off x="2971" y="1143"/>
              <a:ext cx="2086" cy="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3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3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1" grpId="0" build="allAtOnce" animBg="1"/>
      <p:bldP spid="3932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://www.cyberphysics.co.uk/Q&amp;A/KS4/magnetism/motorEffect/diagra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57628"/>
            <a:ext cx="3810000" cy="2552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554" name="Picture 2" descr="http://www.cyberphysics.co.uk/Q&amp;A/KS4/magnetism/motorEffect/diagra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14356"/>
            <a:ext cx="4067175" cy="284797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28737"/>
            <a:ext cx="4038600" cy="4867728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The student wants to change the electromagnetic force on the wire without changing the magnets or moving their position. </a:t>
            </a:r>
          </a:p>
          <a:p>
            <a:r>
              <a:rPr lang="en-US" sz="3600" dirty="0" smtClean="0"/>
              <a:t>(</a:t>
            </a:r>
            <a:r>
              <a:rPr lang="en-US" sz="3600" dirty="0" err="1" smtClean="0"/>
              <a:t>i</a:t>
            </a:r>
            <a:r>
              <a:rPr lang="en-US" sz="3600" dirty="0" smtClean="0"/>
              <a:t>) Give one way in which she can increase the electromagnetic force.  </a:t>
            </a:r>
            <a:r>
              <a:rPr lang="en-US" sz="3600" b="1" dirty="0" smtClean="0"/>
              <a:t>(1 mark) </a:t>
            </a:r>
            <a:endParaRPr lang="en-US" sz="3600" dirty="0" smtClean="0"/>
          </a:p>
          <a:p>
            <a:r>
              <a:rPr lang="en-US" sz="3600" dirty="0" smtClean="0"/>
              <a:t>(ii) Give one way in which she can reverse the direction of the electromagnetic force.  </a:t>
            </a:r>
            <a:r>
              <a:rPr lang="en-US" sz="3600" b="1" dirty="0" smtClean="0"/>
              <a:t>(1 mark)</a:t>
            </a:r>
          </a:p>
          <a:p>
            <a:r>
              <a:rPr lang="en-US" sz="3600" dirty="0" smtClean="0"/>
              <a:t>(iii)An electric motor.  Give two ways of reversing the direction of the forces on the coil in the electric motor. </a:t>
            </a:r>
            <a:r>
              <a:rPr lang="en-US" sz="3600" b="1" dirty="0" smtClean="0"/>
              <a:t>(2 marks) </a:t>
            </a:r>
            <a:endParaRPr lang="en-US" sz="3600" dirty="0" smtClean="0"/>
          </a:p>
          <a:p>
            <a:r>
              <a:rPr lang="en-US" sz="3600" dirty="0" smtClean="0"/>
              <a:t>(iv) Give two ways of increasing the forces on the coil in the electric motor. </a:t>
            </a:r>
            <a:r>
              <a:rPr lang="en-US" sz="3600" b="1" dirty="0" smtClean="0"/>
              <a:t>(2 marks)</a:t>
            </a:r>
            <a:endParaRPr lang="en-US" sz="3600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) have more batteries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(ii) change the batteries around (reserve polarity)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(iii) </a:t>
            </a:r>
            <a:r>
              <a:rPr lang="en-US" dirty="0" smtClean="0">
                <a:solidFill>
                  <a:srgbClr val="FF0000"/>
                </a:solidFill>
              </a:rPr>
              <a:t>Reverse (the direction of the) current or reverse the connections (to the battery)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Reverse (the direction of the) magnetic field or reverse the (magnetic) poles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Do not credit 'swap the magnets (around)‘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(iv) </a:t>
            </a:r>
            <a:r>
              <a:rPr lang="en-US" dirty="0" smtClean="0">
                <a:solidFill>
                  <a:srgbClr val="FF0000"/>
                </a:solidFill>
              </a:rPr>
              <a:t>Any two from: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the strength of the magnet(s) or (magnetic) field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the current (allow 'increase the voltage/</a:t>
            </a:r>
            <a:r>
              <a:rPr lang="en-US" dirty="0" err="1" smtClean="0">
                <a:solidFill>
                  <a:srgbClr val="FF0000"/>
                </a:solidFill>
              </a:rPr>
              <a:t>p.d</a:t>
            </a:r>
            <a:r>
              <a:rPr lang="en-US" dirty="0" smtClean="0">
                <a:solidFill>
                  <a:srgbClr val="FF0000"/>
                </a:solidFill>
              </a:rPr>
              <a:t>.' or allow add cells/batteries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 the gap (between coil/armature and poles/magnets)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5.1 Key Ideas About Moving Charge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57158" y="1714488"/>
            <a:ext cx="8072494" cy="42148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928802"/>
            <a:ext cx="1638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2143117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Electric current is a flow of negatively charged electrons</a:t>
            </a:r>
          </a:p>
          <a:p>
            <a:endParaRPr lang="en-GB" sz="2400" dirty="0" smtClean="0"/>
          </a:p>
          <a:p>
            <a:r>
              <a:rPr lang="en-GB" sz="2400" dirty="0" smtClean="0"/>
              <a:t>The battery causes the charges to move</a:t>
            </a:r>
          </a:p>
          <a:p>
            <a:endParaRPr lang="en-GB" sz="2400" dirty="0" smtClean="0"/>
          </a:p>
          <a:p>
            <a:r>
              <a:rPr lang="en-GB" sz="2400" dirty="0" smtClean="0"/>
              <a:t>The metal conductors in the circuit contain the charges and are free to move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5.1Metal Conductors in Circuits</a:t>
            </a:r>
            <a:endParaRPr lang="en-GB" dirty="0"/>
          </a:p>
        </p:txBody>
      </p:sp>
      <p:pic>
        <p:nvPicPr>
          <p:cNvPr id="4" name="Content Placeholder 3" descr="metallic bon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4896544" cy="2592288"/>
          </a:xfrm>
        </p:spPr>
      </p:pic>
      <p:sp>
        <p:nvSpPr>
          <p:cNvPr id="5" name="Rounded Rectangle 4"/>
          <p:cNvSpPr/>
          <p:nvPr/>
        </p:nvSpPr>
        <p:spPr>
          <a:xfrm>
            <a:off x="1475656" y="4365104"/>
            <a:ext cx="6264696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Metals are bonded so that the positive nuclei are surrounded by a sea of electrons that are free to move.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In an electric circuit the battery causes the free electrons to move and they flow in a continuous loop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5.1 Measuring Current Flow</a:t>
            </a:r>
            <a:endParaRPr lang="en-US" dirty="0"/>
          </a:p>
        </p:txBody>
      </p:sp>
      <p:pic>
        <p:nvPicPr>
          <p:cNvPr id="20" name="Content Placeholder 19" descr="imagesCAIY4AS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35675" y="3070225"/>
            <a:ext cx="1714500" cy="1628775"/>
          </a:xfrm>
        </p:spPr>
      </p:pic>
      <p:pic>
        <p:nvPicPr>
          <p:cNvPr id="13343" name="Picture 31" descr="msoFAF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76475"/>
            <a:ext cx="2522538" cy="3089275"/>
          </a:xfrm>
          <a:prstGeom prst="rect">
            <a:avLst/>
          </a:prstGeom>
          <a:noFill/>
        </p:spPr>
      </p:pic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8101013" y="3357563"/>
            <a:ext cx="7921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A1</a:t>
            </a:r>
            <a:endParaRPr lang="en-US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732588" y="5373688"/>
            <a:ext cx="863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A2</a:t>
            </a:r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7812088" y="35734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7092950" y="52292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292725" y="4508500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A3</a:t>
            </a:r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5867400" y="46529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323528" y="1556792"/>
            <a:ext cx="4968552" cy="4752528"/>
          </a:xfrm>
          <a:prstGeom prst="wedgeRoundRectCallout">
            <a:avLst>
              <a:gd name="adj1" fmla="val -50918"/>
              <a:gd name="adj2" fmla="val 5999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Current is measured in Amps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Ammeters are placed in SERIES with the other components.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Ammeters count the number of electrons ( charge) that pass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</a:rPr>
              <a:t> through the meter every second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2780929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4Amps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6552220" y="2672916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5436096" y="5805264"/>
            <a:ext cx="345638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What would be the current reading at A1,A2,A3?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86759" y="3232546"/>
            <a:ext cx="1273140" cy="650505"/>
            <a:chOff x="6486759" y="3232546"/>
            <a:chExt cx="1273140" cy="650505"/>
          </a:xfrm>
        </p:grpSpPr>
        <p:sp>
          <p:nvSpPr>
            <p:cNvPr id="16" name="SMARTInkAnnotation27"/>
            <p:cNvSpPr/>
            <p:nvPr/>
          </p:nvSpPr>
          <p:spPr>
            <a:xfrm>
              <a:off x="6554390" y="3500437"/>
              <a:ext cx="178472" cy="276821"/>
            </a:xfrm>
            <a:custGeom>
              <a:avLst/>
              <a:gdLst/>
              <a:ahLst/>
              <a:cxnLst/>
              <a:rect l="0" t="0" r="0" b="0"/>
              <a:pathLst>
                <a:path w="178472" h="276821">
                  <a:moveTo>
                    <a:pt x="35719" y="0"/>
                  </a:moveTo>
                  <a:lnTo>
                    <a:pt x="30978" y="0"/>
                  </a:lnTo>
                  <a:lnTo>
                    <a:pt x="30575" y="3969"/>
                  </a:lnTo>
                  <a:lnTo>
                    <a:pt x="31297" y="10583"/>
                  </a:lnTo>
                  <a:lnTo>
                    <a:pt x="32770" y="18962"/>
                  </a:lnTo>
                  <a:lnTo>
                    <a:pt x="33753" y="25540"/>
                  </a:lnTo>
                  <a:lnTo>
                    <a:pt x="34409" y="30917"/>
                  </a:lnTo>
                  <a:lnTo>
                    <a:pt x="35138" y="39538"/>
                  </a:lnTo>
                  <a:lnTo>
                    <a:pt x="35460" y="46676"/>
                  </a:lnTo>
                  <a:lnTo>
                    <a:pt x="35643" y="61014"/>
                  </a:lnTo>
                  <a:lnTo>
                    <a:pt x="34676" y="65481"/>
                  </a:lnTo>
                  <a:lnTo>
                    <a:pt x="30956" y="73090"/>
                  </a:lnTo>
                  <a:lnTo>
                    <a:pt x="29567" y="77500"/>
                  </a:lnTo>
                  <a:lnTo>
                    <a:pt x="28641" y="82424"/>
                  </a:lnTo>
                  <a:lnTo>
                    <a:pt x="28024" y="87692"/>
                  </a:lnTo>
                  <a:lnTo>
                    <a:pt x="27612" y="93188"/>
                  </a:lnTo>
                  <a:lnTo>
                    <a:pt x="27338" y="98836"/>
                  </a:lnTo>
                  <a:lnTo>
                    <a:pt x="27154" y="104586"/>
                  </a:lnTo>
                  <a:lnTo>
                    <a:pt x="26041" y="109411"/>
                  </a:lnTo>
                  <a:lnTo>
                    <a:pt x="22157" y="117419"/>
                  </a:lnTo>
                  <a:lnTo>
                    <a:pt x="20725" y="121936"/>
                  </a:lnTo>
                  <a:lnTo>
                    <a:pt x="19770" y="126931"/>
                  </a:lnTo>
                  <a:lnTo>
                    <a:pt x="19134" y="132246"/>
                  </a:lnTo>
                  <a:lnTo>
                    <a:pt x="17716" y="137773"/>
                  </a:lnTo>
                  <a:lnTo>
                    <a:pt x="15780" y="143443"/>
                  </a:lnTo>
                  <a:lnTo>
                    <a:pt x="13497" y="149206"/>
                  </a:lnTo>
                  <a:lnTo>
                    <a:pt x="11974" y="155034"/>
                  </a:lnTo>
                  <a:lnTo>
                    <a:pt x="10960" y="160903"/>
                  </a:lnTo>
                  <a:lnTo>
                    <a:pt x="10282" y="166800"/>
                  </a:lnTo>
                  <a:lnTo>
                    <a:pt x="9831" y="172715"/>
                  </a:lnTo>
                  <a:lnTo>
                    <a:pt x="9531" y="178643"/>
                  </a:lnTo>
                  <a:lnTo>
                    <a:pt x="9330" y="184580"/>
                  </a:lnTo>
                  <a:lnTo>
                    <a:pt x="8205" y="190522"/>
                  </a:lnTo>
                  <a:lnTo>
                    <a:pt x="6463" y="196468"/>
                  </a:lnTo>
                  <a:lnTo>
                    <a:pt x="4308" y="202416"/>
                  </a:lnTo>
                  <a:lnTo>
                    <a:pt x="2872" y="207374"/>
                  </a:lnTo>
                  <a:lnTo>
                    <a:pt x="1277" y="215528"/>
                  </a:lnTo>
                  <a:lnTo>
                    <a:pt x="851" y="220084"/>
                  </a:lnTo>
                  <a:lnTo>
                    <a:pt x="568" y="225105"/>
                  </a:lnTo>
                  <a:lnTo>
                    <a:pt x="252" y="234984"/>
                  </a:lnTo>
                  <a:lnTo>
                    <a:pt x="51" y="249411"/>
                  </a:lnTo>
                  <a:lnTo>
                    <a:pt x="0" y="276698"/>
                  </a:lnTo>
                  <a:lnTo>
                    <a:pt x="4740" y="276784"/>
                  </a:lnTo>
                  <a:lnTo>
                    <a:pt x="8562" y="276817"/>
                  </a:lnTo>
                  <a:lnTo>
                    <a:pt x="0" y="276820"/>
                  </a:lnTo>
                  <a:lnTo>
                    <a:pt x="178471" y="276820"/>
                  </a:lnTo>
                  <a:lnTo>
                    <a:pt x="169664" y="2768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Annotation28"/>
            <p:cNvSpPr/>
            <p:nvPr/>
          </p:nvSpPr>
          <p:spPr>
            <a:xfrm>
              <a:off x="6706242" y="3691745"/>
              <a:ext cx="249974" cy="191306"/>
            </a:xfrm>
            <a:custGeom>
              <a:avLst/>
              <a:gdLst/>
              <a:ahLst/>
              <a:cxnLst/>
              <a:rect l="0" t="0" r="0" b="0"/>
              <a:pathLst>
                <a:path w="249974" h="191306">
                  <a:moveTo>
                    <a:pt x="142828" y="5145"/>
                  </a:moveTo>
                  <a:lnTo>
                    <a:pt x="138087" y="405"/>
                  </a:lnTo>
                  <a:lnTo>
                    <a:pt x="136690" y="0"/>
                  </a:lnTo>
                  <a:lnTo>
                    <a:pt x="135760" y="723"/>
                  </a:lnTo>
                  <a:lnTo>
                    <a:pt x="135139" y="2197"/>
                  </a:lnTo>
                  <a:lnTo>
                    <a:pt x="133733" y="3180"/>
                  </a:lnTo>
                  <a:lnTo>
                    <a:pt x="129525" y="4272"/>
                  </a:lnTo>
                  <a:lnTo>
                    <a:pt x="124348" y="4757"/>
                  </a:lnTo>
                  <a:lnTo>
                    <a:pt x="121578" y="4887"/>
                  </a:lnTo>
                  <a:lnTo>
                    <a:pt x="112786" y="7949"/>
                  </a:lnTo>
                  <a:lnTo>
                    <a:pt x="99980" y="12968"/>
                  </a:lnTo>
                  <a:lnTo>
                    <a:pt x="84497" y="19290"/>
                  </a:lnTo>
                  <a:lnTo>
                    <a:pt x="73182" y="24497"/>
                  </a:lnTo>
                  <a:lnTo>
                    <a:pt x="64647" y="28960"/>
                  </a:lnTo>
                  <a:lnTo>
                    <a:pt x="57966" y="32928"/>
                  </a:lnTo>
                  <a:lnTo>
                    <a:pt x="51526" y="36566"/>
                  </a:lnTo>
                  <a:lnTo>
                    <a:pt x="39079" y="43253"/>
                  </a:lnTo>
                  <a:lnTo>
                    <a:pt x="33976" y="47418"/>
                  </a:lnTo>
                  <a:lnTo>
                    <a:pt x="29580" y="52179"/>
                  </a:lnTo>
                  <a:lnTo>
                    <a:pt x="25657" y="57337"/>
                  </a:lnTo>
                  <a:lnTo>
                    <a:pt x="22050" y="61768"/>
                  </a:lnTo>
                  <a:lnTo>
                    <a:pt x="18652" y="65714"/>
                  </a:lnTo>
                  <a:lnTo>
                    <a:pt x="15396" y="69337"/>
                  </a:lnTo>
                  <a:lnTo>
                    <a:pt x="12233" y="73736"/>
                  </a:lnTo>
                  <a:lnTo>
                    <a:pt x="9131" y="78654"/>
                  </a:lnTo>
                  <a:lnTo>
                    <a:pt x="6072" y="83917"/>
                  </a:lnTo>
                  <a:lnTo>
                    <a:pt x="4032" y="88417"/>
                  </a:lnTo>
                  <a:lnTo>
                    <a:pt x="2672" y="92410"/>
                  </a:lnTo>
                  <a:lnTo>
                    <a:pt x="1766" y="96064"/>
                  </a:lnTo>
                  <a:lnTo>
                    <a:pt x="1161" y="100484"/>
                  </a:lnTo>
                  <a:lnTo>
                    <a:pt x="758" y="105415"/>
                  </a:lnTo>
                  <a:lnTo>
                    <a:pt x="310" y="115194"/>
                  </a:lnTo>
                  <a:lnTo>
                    <a:pt x="112" y="122847"/>
                  </a:lnTo>
                  <a:lnTo>
                    <a:pt x="0" y="132734"/>
                  </a:lnTo>
                  <a:lnTo>
                    <a:pt x="976" y="135845"/>
                  </a:lnTo>
                  <a:lnTo>
                    <a:pt x="2619" y="138911"/>
                  </a:lnTo>
                  <a:lnTo>
                    <a:pt x="4707" y="141948"/>
                  </a:lnTo>
                  <a:lnTo>
                    <a:pt x="6099" y="144964"/>
                  </a:lnTo>
                  <a:lnTo>
                    <a:pt x="7027" y="147967"/>
                  </a:lnTo>
                  <a:lnTo>
                    <a:pt x="7645" y="150961"/>
                  </a:lnTo>
                  <a:lnTo>
                    <a:pt x="10978" y="156934"/>
                  </a:lnTo>
                  <a:lnTo>
                    <a:pt x="15767" y="162896"/>
                  </a:lnTo>
                  <a:lnTo>
                    <a:pt x="21203" y="168853"/>
                  </a:lnTo>
                  <a:lnTo>
                    <a:pt x="24041" y="170838"/>
                  </a:lnTo>
                  <a:lnTo>
                    <a:pt x="29841" y="173044"/>
                  </a:lnTo>
                  <a:lnTo>
                    <a:pt x="35726" y="176671"/>
                  </a:lnTo>
                  <a:lnTo>
                    <a:pt x="38685" y="179027"/>
                  </a:lnTo>
                  <a:lnTo>
                    <a:pt x="42641" y="180597"/>
                  </a:lnTo>
                  <a:lnTo>
                    <a:pt x="47262" y="181644"/>
                  </a:lnTo>
                  <a:lnTo>
                    <a:pt x="52329" y="182343"/>
                  </a:lnTo>
                  <a:lnTo>
                    <a:pt x="57690" y="183800"/>
                  </a:lnTo>
                  <a:lnTo>
                    <a:pt x="63249" y="185764"/>
                  </a:lnTo>
                  <a:lnTo>
                    <a:pt x="68940" y="188065"/>
                  </a:lnTo>
                  <a:lnTo>
                    <a:pt x="73725" y="189600"/>
                  </a:lnTo>
                  <a:lnTo>
                    <a:pt x="77907" y="190623"/>
                  </a:lnTo>
                  <a:lnTo>
                    <a:pt x="81688" y="191305"/>
                  </a:lnTo>
                  <a:lnTo>
                    <a:pt x="86193" y="190767"/>
                  </a:lnTo>
                  <a:lnTo>
                    <a:pt x="91181" y="189416"/>
                  </a:lnTo>
                  <a:lnTo>
                    <a:pt x="96490" y="187524"/>
                  </a:lnTo>
                  <a:lnTo>
                    <a:pt x="102014" y="186262"/>
                  </a:lnTo>
                  <a:lnTo>
                    <a:pt x="107681" y="185421"/>
                  </a:lnTo>
                  <a:lnTo>
                    <a:pt x="113444" y="184860"/>
                  </a:lnTo>
                  <a:lnTo>
                    <a:pt x="118277" y="184487"/>
                  </a:lnTo>
                  <a:lnTo>
                    <a:pt x="122492" y="184237"/>
                  </a:lnTo>
                  <a:lnTo>
                    <a:pt x="126294" y="184071"/>
                  </a:lnTo>
                  <a:lnTo>
                    <a:pt x="135810" y="183886"/>
                  </a:lnTo>
                  <a:lnTo>
                    <a:pt x="141126" y="183837"/>
                  </a:lnTo>
                  <a:lnTo>
                    <a:pt x="146654" y="182812"/>
                  </a:lnTo>
                  <a:lnTo>
                    <a:pt x="152324" y="181137"/>
                  </a:lnTo>
                  <a:lnTo>
                    <a:pt x="158088" y="179028"/>
                  </a:lnTo>
                  <a:lnTo>
                    <a:pt x="162923" y="177621"/>
                  </a:lnTo>
                  <a:lnTo>
                    <a:pt x="167140" y="176684"/>
                  </a:lnTo>
                  <a:lnTo>
                    <a:pt x="170942" y="176059"/>
                  </a:lnTo>
                  <a:lnTo>
                    <a:pt x="175461" y="174650"/>
                  </a:lnTo>
                  <a:lnTo>
                    <a:pt x="180458" y="172719"/>
                  </a:lnTo>
                  <a:lnTo>
                    <a:pt x="185774" y="170439"/>
                  </a:lnTo>
                  <a:lnTo>
                    <a:pt x="190310" y="168919"/>
                  </a:lnTo>
                  <a:lnTo>
                    <a:pt x="197997" y="167230"/>
                  </a:lnTo>
                  <a:lnTo>
                    <a:pt x="204720" y="163834"/>
                  </a:lnTo>
                  <a:lnTo>
                    <a:pt x="211014" y="159018"/>
                  </a:lnTo>
                  <a:lnTo>
                    <a:pt x="217120" y="153569"/>
                  </a:lnTo>
                  <a:lnTo>
                    <a:pt x="223141" y="147840"/>
                  </a:lnTo>
                  <a:lnTo>
                    <a:pt x="245270" y="125940"/>
                  </a:lnTo>
                  <a:lnTo>
                    <a:pt x="246842" y="123378"/>
                  </a:lnTo>
                  <a:lnTo>
                    <a:pt x="248588" y="117886"/>
                  </a:lnTo>
                  <a:lnTo>
                    <a:pt x="249364" y="112137"/>
                  </a:lnTo>
                  <a:lnTo>
                    <a:pt x="249708" y="106275"/>
                  </a:lnTo>
                  <a:lnTo>
                    <a:pt x="249862" y="100363"/>
                  </a:lnTo>
                  <a:lnTo>
                    <a:pt x="249973" y="82533"/>
                  </a:lnTo>
                  <a:lnTo>
                    <a:pt x="248985" y="79558"/>
                  </a:lnTo>
                  <a:lnTo>
                    <a:pt x="245240" y="73605"/>
                  </a:lnTo>
                  <a:lnTo>
                    <a:pt x="242916" y="67653"/>
                  </a:lnTo>
                  <a:lnTo>
                    <a:pt x="242295" y="64676"/>
                  </a:lnTo>
                  <a:lnTo>
                    <a:pt x="238960" y="58723"/>
                  </a:lnTo>
                  <a:lnTo>
                    <a:pt x="234170" y="52770"/>
                  </a:lnTo>
                  <a:lnTo>
                    <a:pt x="228734" y="46817"/>
                  </a:lnTo>
                  <a:lnTo>
                    <a:pt x="220935" y="43840"/>
                  </a:lnTo>
                  <a:lnTo>
                    <a:pt x="209782" y="40864"/>
                  </a:lnTo>
                  <a:lnTo>
                    <a:pt x="196394" y="37887"/>
                  </a:lnTo>
                  <a:lnTo>
                    <a:pt x="186476" y="35903"/>
                  </a:lnTo>
                  <a:lnTo>
                    <a:pt x="178872" y="34580"/>
                  </a:lnTo>
                  <a:lnTo>
                    <a:pt x="160687" y="319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Annotation29"/>
            <p:cNvSpPr/>
            <p:nvPr/>
          </p:nvSpPr>
          <p:spPr>
            <a:xfrm>
              <a:off x="6786562" y="3750959"/>
              <a:ext cx="71439" cy="124526"/>
            </a:xfrm>
            <a:custGeom>
              <a:avLst/>
              <a:gdLst/>
              <a:ahLst/>
              <a:cxnLst/>
              <a:rect l="0" t="0" r="0" b="0"/>
              <a:pathLst>
                <a:path w="71439" h="124526">
                  <a:moveTo>
                    <a:pt x="8930" y="26298"/>
                  </a:moveTo>
                  <a:lnTo>
                    <a:pt x="4189" y="31039"/>
                  </a:lnTo>
                  <a:lnTo>
                    <a:pt x="2792" y="33428"/>
                  </a:lnTo>
                  <a:lnTo>
                    <a:pt x="1862" y="36012"/>
                  </a:lnTo>
                  <a:lnTo>
                    <a:pt x="1241" y="38727"/>
                  </a:lnTo>
                  <a:lnTo>
                    <a:pt x="828" y="41529"/>
                  </a:lnTo>
                  <a:lnTo>
                    <a:pt x="551" y="44390"/>
                  </a:lnTo>
                  <a:lnTo>
                    <a:pt x="368" y="47289"/>
                  </a:lnTo>
                  <a:lnTo>
                    <a:pt x="164" y="55802"/>
                  </a:lnTo>
                  <a:lnTo>
                    <a:pt x="0" y="97613"/>
                  </a:lnTo>
                  <a:lnTo>
                    <a:pt x="0" y="67923"/>
                  </a:lnTo>
                  <a:lnTo>
                    <a:pt x="992" y="63970"/>
                  </a:lnTo>
                  <a:lnTo>
                    <a:pt x="2646" y="59350"/>
                  </a:lnTo>
                  <a:lnTo>
                    <a:pt x="4740" y="54287"/>
                  </a:lnTo>
                  <a:lnTo>
                    <a:pt x="6138" y="49918"/>
                  </a:lnTo>
                  <a:lnTo>
                    <a:pt x="7068" y="46013"/>
                  </a:lnTo>
                  <a:lnTo>
                    <a:pt x="7689" y="42418"/>
                  </a:lnTo>
                  <a:lnTo>
                    <a:pt x="9095" y="39029"/>
                  </a:lnTo>
                  <a:lnTo>
                    <a:pt x="11024" y="35778"/>
                  </a:lnTo>
                  <a:lnTo>
                    <a:pt x="13302" y="32618"/>
                  </a:lnTo>
                  <a:lnTo>
                    <a:pt x="15814" y="29519"/>
                  </a:lnTo>
                  <a:lnTo>
                    <a:pt x="18480" y="26461"/>
                  </a:lnTo>
                  <a:lnTo>
                    <a:pt x="25148" y="19165"/>
                  </a:lnTo>
                  <a:lnTo>
                    <a:pt x="33594" y="10595"/>
                  </a:lnTo>
                  <a:lnTo>
                    <a:pt x="39074" y="5097"/>
                  </a:lnTo>
                  <a:lnTo>
                    <a:pt x="41924" y="3235"/>
                  </a:lnTo>
                  <a:lnTo>
                    <a:pt x="44817" y="1993"/>
                  </a:lnTo>
                  <a:lnTo>
                    <a:pt x="51848" y="0"/>
                  </a:lnTo>
                  <a:lnTo>
                    <a:pt x="53417" y="829"/>
                  </a:lnTo>
                  <a:lnTo>
                    <a:pt x="55455" y="2373"/>
                  </a:lnTo>
                  <a:lnTo>
                    <a:pt x="57806" y="4395"/>
                  </a:lnTo>
                  <a:lnTo>
                    <a:pt x="59374" y="6735"/>
                  </a:lnTo>
                  <a:lnTo>
                    <a:pt x="60418" y="9287"/>
                  </a:lnTo>
                  <a:lnTo>
                    <a:pt x="61114" y="11981"/>
                  </a:lnTo>
                  <a:lnTo>
                    <a:pt x="61579" y="14769"/>
                  </a:lnTo>
                  <a:lnTo>
                    <a:pt x="61888" y="17620"/>
                  </a:lnTo>
                  <a:lnTo>
                    <a:pt x="62095" y="20513"/>
                  </a:lnTo>
                  <a:lnTo>
                    <a:pt x="62232" y="23434"/>
                  </a:lnTo>
                  <a:lnTo>
                    <a:pt x="62385" y="29325"/>
                  </a:lnTo>
                  <a:lnTo>
                    <a:pt x="65099" y="53771"/>
                  </a:lnTo>
                  <a:lnTo>
                    <a:pt x="70185" y="96217"/>
                  </a:lnTo>
                  <a:lnTo>
                    <a:pt x="70603" y="100693"/>
                  </a:lnTo>
                  <a:lnTo>
                    <a:pt x="70881" y="104668"/>
                  </a:lnTo>
                  <a:lnTo>
                    <a:pt x="71067" y="108310"/>
                  </a:lnTo>
                  <a:lnTo>
                    <a:pt x="71272" y="115003"/>
                  </a:lnTo>
                  <a:lnTo>
                    <a:pt x="71438" y="1245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InkAnnotation30"/>
            <p:cNvSpPr/>
            <p:nvPr/>
          </p:nvSpPr>
          <p:spPr>
            <a:xfrm>
              <a:off x="6786562" y="3812976"/>
              <a:ext cx="80368" cy="1"/>
            </a:xfrm>
            <a:custGeom>
              <a:avLst/>
              <a:gdLst/>
              <a:ahLst/>
              <a:cxnLst/>
              <a:rect l="0" t="0" r="0" b="0"/>
              <a:pathLst>
                <a:path w="80368" h="1">
                  <a:moveTo>
                    <a:pt x="0" y="0"/>
                  </a:moveTo>
                  <a:lnTo>
                    <a:pt x="8036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InkAnnotation31"/>
            <p:cNvSpPr/>
            <p:nvPr/>
          </p:nvSpPr>
          <p:spPr>
            <a:xfrm>
              <a:off x="6956226" y="3518296"/>
              <a:ext cx="142876" cy="294681"/>
            </a:xfrm>
            <a:custGeom>
              <a:avLst/>
              <a:gdLst/>
              <a:ahLst/>
              <a:cxnLst/>
              <a:rect l="0" t="0" r="0" b="0"/>
              <a:pathLst>
                <a:path w="142876" h="294681">
                  <a:moveTo>
                    <a:pt x="0" y="294680"/>
                  </a:moveTo>
                  <a:lnTo>
                    <a:pt x="38709" y="294680"/>
                  </a:lnTo>
                  <a:lnTo>
                    <a:pt x="41681" y="293687"/>
                  </a:lnTo>
                  <a:lnTo>
                    <a:pt x="44655" y="292034"/>
                  </a:lnTo>
                  <a:lnTo>
                    <a:pt x="47629" y="289940"/>
                  </a:lnTo>
                  <a:lnTo>
                    <a:pt x="51597" y="288543"/>
                  </a:lnTo>
                  <a:lnTo>
                    <a:pt x="56225" y="287612"/>
                  </a:lnTo>
                  <a:lnTo>
                    <a:pt x="61296" y="286992"/>
                  </a:lnTo>
                  <a:lnTo>
                    <a:pt x="65669" y="286578"/>
                  </a:lnTo>
                  <a:lnTo>
                    <a:pt x="69576" y="286302"/>
                  </a:lnTo>
                  <a:lnTo>
                    <a:pt x="73174" y="286118"/>
                  </a:lnTo>
                  <a:lnTo>
                    <a:pt x="79816" y="285914"/>
                  </a:lnTo>
                  <a:lnTo>
                    <a:pt x="96431" y="285760"/>
                  </a:lnTo>
                  <a:lnTo>
                    <a:pt x="107033" y="285751"/>
                  </a:lnTo>
                  <a:lnTo>
                    <a:pt x="107132" y="278621"/>
                  </a:lnTo>
                  <a:lnTo>
                    <a:pt x="107152" y="264759"/>
                  </a:lnTo>
                  <a:lnTo>
                    <a:pt x="108147" y="261835"/>
                  </a:lnTo>
                  <a:lnTo>
                    <a:pt x="111896" y="255939"/>
                  </a:lnTo>
                  <a:lnTo>
                    <a:pt x="114223" y="250011"/>
                  </a:lnTo>
                  <a:lnTo>
                    <a:pt x="115258" y="243077"/>
                  </a:lnTo>
                  <a:lnTo>
                    <a:pt x="115535" y="238450"/>
                  </a:lnTo>
                  <a:lnTo>
                    <a:pt x="115841" y="228017"/>
                  </a:lnTo>
                  <a:lnTo>
                    <a:pt x="116053" y="204015"/>
                  </a:lnTo>
                  <a:lnTo>
                    <a:pt x="117056" y="199510"/>
                  </a:lnTo>
                  <a:lnTo>
                    <a:pt x="118718" y="194523"/>
                  </a:lnTo>
                  <a:lnTo>
                    <a:pt x="120817" y="189213"/>
                  </a:lnTo>
                  <a:lnTo>
                    <a:pt x="122217" y="183689"/>
                  </a:lnTo>
                  <a:lnTo>
                    <a:pt x="123149" y="178022"/>
                  </a:lnTo>
                  <a:lnTo>
                    <a:pt x="123772" y="172260"/>
                  </a:lnTo>
                  <a:lnTo>
                    <a:pt x="124186" y="166434"/>
                  </a:lnTo>
                  <a:lnTo>
                    <a:pt x="124463" y="160565"/>
                  </a:lnTo>
                  <a:lnTo>
                    <a:pt x="124770" y="148753"/>
                  </a:lnTo>
                  <a:lnTo>
                    <a:pt x="124906" y="136889"/>
                  </a:lnTo>
                  <a:lnTo>
                    <a:pt x="125935" y="130947"/>
                  </a:lnTo>
                  <a:lnTo>
                    <a:pt x="127613" y="125001"/>
                  </a:lnTo>
                  <a:lnTo>
                    <a:pt x="129724" y="119053"/>
                  </a:lnTo>
                  <a:lnTo>
                    <a:pt x="131130" y="113103"/>
                  </a:lnTo>
                  <a:lnTo>
                    <a:pt x="132070" y="107152"/>
                  </a:lnTo>
                  <a:lnTo>
                    <a:pt x="132695" y="101200"/>
                  </a:lnTo>
                  <a:lnTo>
                    <a:pt x="133111" y="96240"/>
                  </a:lnTo>
                  <a:lnTo>
                    <a:pt x="133575" y="88084"/>
                  </a:lnTo>
                  <a:lnTo>
                    <a:pt x="133780" y="78505"/>
                  </a:lnTo>
                  <a:lnTo>
                    <a:pt x="133945" y="10294"/>
                  </a:lnTo>
                  <a:lnTo>
                    <a:pt x="134938" y="9840"/>
                  </a:lnTo>
                  <a:lnTo>
                    <a:pt x="138685" y="9334"/>
                  </a:lnTo>
                  <a:lnTo>
                    <a:pt x="142843" y="8933"/>
                  </a:lnTo>
                  <a:lnTo>
                    <a:pt x="14287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Annotation32"/>
            <p:cNvSpPr/>
            <p:nvPr/>
          </p:nvSpPr>
          <p:spPr>
            <a:xfrm>
              <a:off x="6486759" y="3607593"/>
              <a:ext cx="710570" cy="214314"/>
            </a:xfrm>
            <a:custGeom>
              <a:avLst/>
              <a:gdLst/>
              <a:ahLst/>
              <a:cxnLst/>
              <a:rect l="0" t="0" r="0" b="0"/>
              <a:pathLst>
                <a:path w="710570" h="214314">
                  <a:moveTo>
                    <a:pt x="14053" y="0"/>
                  </a:moveTo>
                  <a:lnTo>
                    <a:pt x="5232" y="0"/>
                  </a:lnTo>
                  <a:lnTo>
                    <a:pt x="415" y="4741"/>
                  </a:lnTo>
                  <a:lnTo>
                    <a:pt x="0" y="6137"/>
                  </a:lnTo>
                  <a:lnTo>
                    <a:pt x="716" y="7068"/>
                  </a:lnTo>
                  <a:lnTo>
                    <a:pt x="2186" y="7689"/>
                  </a:lnTo>
                  <a:lnTo>
                    <a:pt x="3165" y="9095"/>
                  </a:lnTo>
                  <a:lnTo>
                    <a:pt x="4252" y="13303"/>
                  </a:lnTo>
                  <a:lnTo>
                    <a:pt x="5535" y="14821"/>
                  </a:lnTo>
                  <a:lnTo>
                    <a:pt x="7383" y="15834"/>
                  </a:lnTo>
                  <a:lnTo>
                    <a:pt x="9606" y="16509"/>
                  </a:lnTo>
                  <a:lnTo>
                    <a:pt x="14723" y="19905"/>
                  </a:lnTo>
                  <a:lnTo>
                    <a:pt x="20304" y="24722"/>
                  </a:lnTo>
                  <a:lnTo>
                    <a:pt x="26092" y="30170"/>
                  </a:lnTo>
                  <a:lnTo>
                    <a:pt x="34618" y="35898"/>
                  </a:lnTo>
                  <a:lnTo>
                    <a:pt x="45021" y="41752"/>
                  </a:lnTo>
                  <a:lnTo>
                    <a:pt x="62035" y="50625"/>
                  </a:lnTo>
                  <a:lnTo>
                    <a:pt x="73742" y="56565"/>
                  </a:lnTo>
                  <a:lnTo>
                    <a:pt x="88207" y="62513"/>
                  </a:lnTo>
                  <a:lnTo>
                    <a:pt x="103565" y="68463"/>
                  </a:lnTo>
                  <a:lnTo>
                    <a:pt x="117005" y="74415"/>
                  </a:lnTo>
                  <a:lnTo>
                    <a:pt x="132240" y="80368"/>
                  </a:lnTo>
                  <a:lnTo>
                    <a:pt x="148932" y="86321"/>
                  </a:lnTo>
                  <a:lnTo>
                    <a:pt x="246235" y="119063"/>
                  </a:lnTo>
                  <a:lnTo>
                    <a:pt x="266735" y="125016"/>
                  </a:lnTo>
                  <a:lnTo>
                    <a:pt x="288083" y="129977"/>
                  </a:lnTo>
                  <a:lnTo>
                    <a:pt x="307492" y="132181"/>
                  </a:lnTo>
                  <a:lnTo>
                    <a:pt x="328687" y="135807"/>
                  </a:lnTo>
                  <a:lnTo>
                    <a:pt x="351336" y="140726"/>
                  </a:lnTo>
                  <a:lnTo>
                    <a:pt x="410058" y="154891"/>
                  </a:lnTo>
                  <a:lnTo>
                    <a:pt x="421924" y="156838"/>
                  </a:lnTo>
                  <a:lnTo>
                    <a:pt x="433803" y="158137"/>
                  </a:lnTo>
                  <a:lnTo>
                    <a:pt x="445691" y="159003"/>
                  </a:lnTo>
                  <a:lnTo>
                    <a:pt x="466837" y="162611"/>
                  </a:lnTo>
                  <a:lnTo>
                    <a:pt x="487150" y="166530"/>
                  </a:lnTo>
                  <a:lnTo>
                    <a:pt x="498123" y="167575"/>
                  </a:lnTo>
                  <a:lnTo>
                    <a:pt x="519906" y="169728"/>
                  </a:lnTo>
                  <a:lnTo>
                    <a:pt x="539509" y="173992"/>
                  </a:lnTo>
                  <a:lnTo>
                    <a:pt x="558144" y="176549"/>
                  </a:lnTo>
                  <a:lnTo>
                    <a:pt x="576347" y="178677"/>
                  </a:lnTo>
                  <a:lnTo>
                    <a:pt x="594360" y="182931"/>
                  </a:lnTo>
                  <a:lnTo>
                    <a:pt x="612288" y="188128"/>
                  </a:lnTo>
                  <a:lnTo>
                    <a:pt x="629184" y="192753"/>
                  </a:lnTo>
                  <a:lnTo>
                    <a:pt x="649855" y="196349"/>
                  </a:lnTo>
                  <a:lnTo>
                    <a:pt x="670531" y="203258"/>
                  </a:lnTo>
                  <a:lnTo>
                    <a:pt x="710569" y="214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Annotation33"/>
            <p:cNvSpPr/>
            <p:nvPr/>
          </p:nvSpPr>
          <p:spPr>
            <a:xfrm>
              <a:off x="6634757" y="3607604"/>
              <a:ext cx="633969" cy="255166"/>
            </a:xfrm>
            <a:custGeom>
              <a:avLst/>
              <a:gdLst/>
              <a:ahLst/>
              <a:cxnLst/>
              <a:rect l="0" t="0" r="0" b="0"/>
              <a:pathLst>
                <a:path w="633969" h="255166">
                  <a:moveTo>
                    <a:pt x="0" y="250021"/>
                  </a:moveTo>
                  <a:lnTo>
                    <a:pt x="9481" y="254761"/>
                  </a:lnTo>
                  <a:lnTo>
                    <a:pt x="13265" y="255165"/>
                  </a:lnTo>
                  <a:lnTo>
                    <a:pt x="16781" y="254443"/>
                  </a:lnTo>
                  <a:lnTo>
                    <a:pt x="23334" y="251986"/>
                  </a:lnTo>
                  <a:lnTo>
                    <a:pt x="29553" y="250894"/>
                  </a:lnTo>
                  <a:lnTo>
                    <a:pt x="32601" y="249610"/>
                  </a:lnTo>
                  <a:lnTo>
                    <a:pt x="41630" y="244056"/>
                  </a:lnTo>
                  <a:lnTo>
                    <a:pt x="61290" y="236741"/>
                  </a:lnTo>
                  <a:lnTo>
                    <a:pt x="72219" y="234197"/>
                  </a:lnTo>
                  <a:lnTo>
                    <a:pt x="83691" y="232074"/>
                  </a:lnTo>
                  <a:lnTo>
                    <a:pt x="95405" y="227823"/>
                  </a:lnTo>
                  <a:lnTo>
                    <a:pt x="109871" y="219980"/>
                  </a:lnTo>
                  <a:lnTo>
                    <a:pt x="117895" y="215111"/>
                  </a:lnTo>
                  <a:lnTo>
                    <a:pt x="126223" y="210873"/>
                  </a:lnTo>
                  <a:lnTo>
                    <a:pt x="143412" y="203517"/>
                  </a:lnTo>
                  <a:lnTo>
                    <a:pt x="152162" y="199174"/>
                  </a:lnTo>
                  <a:lnTo>
                    <a:pt x="160973" y="194295"/>
                  </a:lnTo>
                  <a:lnTo>
                    <a:pt x="169823" y="189058"/>
                  </a:lnTo>
                  <a:lnTo>
                    <a:pt x="179692" y="184574"/>
                  </a:lnTo>
                  <a:lnTo>
                    <a:pt x="190240" y="180593"/>
                  </a:lnTo>
                  <a:lnTo>
                    <a:pt x="201241" y="176946"/>
                  </a:lnTo>
                  <a:lnTo>
                    <a:pt x="212543" y="172531"/>
                  </a:lnTo>
                  <a:lnTo>
                    <a:pt x="224047" y="167603"/>
                  </a:lnTo>
                  <a:lnTo>
                    <a:pt x="247413" y="156836"/>
                  </a:lnTo>
                  <a:lnTo>
                    <a:pt x="271026" y="145436"/>
                  </a:lnTo>
                  <a:lnTo>
                    <a:pt x="283872" y="139618"/>
                  </a:lnTo>
                  <a:lnTo>
                    <a:pt x="324660" y="121948"/>
                  </a:lnTo>
                  <a:lnTo>
                    <a:pt x="350008" y="110086"/>
                  </a:lnTo>
                  <a:lnTo>
                    <a:pt x="422564" y="74400"/>
                  </a:lnTo>
                  <a:lnTo>
                    <a:pt x="434506" y="69440"/>
                  </a:lnTo>
                  <a:lnTo>
                    <a:pt x="446437" y="65141"/>
                  </a:lnTo>
                  <a:lnTo>
                    <a:pt x="458359" y="61284"/>
                  </a:lnTo>
                  <a:lnTo>
                    <a:pt x="470275" y="57719"/>
                  </a:lnTo>
                  <a:lnTo>
                    <a:pt x="494100" y="51113"/>
                  </a:lnTo>
                  <a:lnTo>
                    <a:pt x="529825" y="41816"/>
                  </a:lnTo>
                  <a:lnTo>
                    <a:pt x="548347" y="35777"/>
                  </a:lnTo>
                  <a:lnTo>
                    <a:pt x="564187" y="29785"/>
                  </a:lnTo>
                  <a:lnTo>
                    <a:pt x="581148" y="23815"/>
                  </a:lnTo>
                  <a:lnTo>
                    <a:pt x="593317" y="17855"/>
                  </a:lnTo>
                  <a:lnTo>
                    <a:pt x="597951" y="14876"/>
                  </a:lnTo>
                  <a:lnTo>
                    <a:pt x="608391" y="11566"/>
                  </a:lnTo>
                  <a:lnTo>
                    <a:pt x="613954" y="10684"/>
                  </a:lnTo>
                  <a:lnTo>
                    <a:pt x="617662" y="9103"/>
                  </a:lnTo>
                  <a:lnTo>
                    <a:pt x="620134" y="7057"/>
                  </a:lnTo>
                  <a:lnTo>
                    <a:pt x="621782" y="4702"/>
                  </a:lnTo>
                  <a:lnTo>
                    <a:pt x="623873" y="3131"/>
                  </a:lnTo>
                  <a:lnTo>
                    <a:pt x="626259" y="2083"/>
                  </a:lnTo>
                  <a:lnTo>
                    <a:pt x="633968" y="0"/>
                  </a:lnTo>
                  <a:lnTo>
                    <a:pt x="629256" y="4733"/>
                  </a:lnTo>
                  <a:lnTo>
                    <a:pt x="626871" y="6128"/>
                  </a:lnTo>
                  <a:lnTo>
                    <a:pt x="617756" y="8552"/>
                  </a:lnTo>
                  <a:lnTo>
                    <a:pt x="599651" y="8916"/>
                  </a:lnTo>
                  <a:lnTo>
                    <a:pt x="599198" y="9909"/>
                  </a:lnTo>
                  <a:lnTo>
                    <a:pt x="598289" y="178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Annotation34"/>
            <p:cNvSpPr/>
            <p:nvPr/>
          </p:nvSpPr>
          <p:spPr>
            <a:xfrm>
              <a:off x="7652875" y="3286126"/>
              <a:ext cx="107024" cy="80367"/>
            </a:xfrm>
            <a:custGeom>
              <a:avLst/>
              <a:gdLst/>
              <a:ahLst/>
              <a:cxnLst/>
              <a:rect l="0" t="0" r="0" b="0"/>
              <a:pathLst>
                <a:path w="107024" h="80367">
                  <a:moveTo>
                    <a:pt x="35585" y="26788"/>
                  </a:moveTo>
                  <a:lnTo>
                    <a:pt x="26677" y="35696"/>
                  </a:lnTo>
                  <a:lnTo>
                    <a:pt x="26665" y="35708"/>
                  </a:lnTo>
                  <a:lnTo>
                    <a:pt x="34345" y="43405"/>
                  </a:lnTo>
                  <a:lnTo>
                    <a:pt x="37680" y="44095"/>
                  </a:lnTo>
                  <a:lnTo>
                    <a:pt x="43165" y="44538"/>
                  </a:lnTo>
                  <a:lnTo>
                    <a:pt x="46561" y="44598"/>
                  </a:lnTo>
                  <a:lnTo>
                    <a:pt x="48855" y="44615"/>
                  </a:lnTo>
                  <a:lnTo>
                    <a:pt x="51377" y="43633"/>
                  </a:lnTo>
                  <a:lnTo>
                    <a:pt x="54051" y="41987"/>
                  </a:lnTo>
                  <a:lnTo>
                    <a:pt x="56826" y="39897"/>
                  </a:lnTo>
                  <a:lnTo>
                    <a:pt x="59668" y="38504"/>
                  </a:lnTo>
                  <a:lnTo>
                    <a:pt x="62554" y="37575"/>
                  </a:lnTo>
                  <a:lnTo>
                    <a:pt x="65471" y="36956"/>
                  </a:lnTo>
                  <a:lnTo>
                    <a:pt x="67416" y="35551"/>
                  </a:lnTo>
                  <a:lnTo>
                    <a:pt x="68711" y="33622"/>
                  </a:lnTo>
                  <a:lnTo>
                    <a:pt x="69576" y="31344"/>
                  </a:lnTo>
                  <a:lnTo>
                    <a:pt x="71145" y="28833"/>
                  </a:lnTo>
                  <a:lnTo>
                    <a:pt x="73182" y="26167"/>
                  </a:lnTo>
                  <a:lnTo>
                    <a:pt x="78840" y="19499"/>
                  </a:lnTo>
                  <a:lnTo>
                    <a:pt x="79305" y="17960"/>
                  </a:lnTo>
                  <a:lnTo>
                    <a:pt x="79615" y="15942"/>
                  </a:lnTo>
                  <a:lnTo>
                    <a:pt x="80111" y="10314"/>
                  </a:lnTo>
                  <a:lnTo>
                    <a:pt x="80179" y="6898"/>
                  </a:lnTo>
                  <a:lnTo>
                    <a:pt x="80223" y="1362"/>
                  </a:lnTo>
                  <a:lnTo>
                    <a:pt x="79235" y="907"/>
                  </a:lnTo>
                  <a:lnTo>
                    <a:pt x="77584" y="604"/>
                  </a:lnTo>
                  <a:lnTo>
                    <a:pt x="75491" y="402"/>
                  </a:lnTo>
                  <a:lnTo>
                    <a:pt x="73103" y="268"/>
                  </a:lnTo>
                  <a:lnTo>
                    <a:pt x="67804" y="118"/>
                  </a:lnTo>
                  <a:lnTo>
                    <a:pt x="37345" y="0"/>
                  </a:lnTo>
                  <a:lnTo>
                    <a:pt x="32789" y="3968"/>
                  </a:lnTo>
                  <a:lnTo>
                    <a:pt x="17145" y="18961"/>
                  </a:lnTo>
                  <a:lnTo>
                    <a:pt x="11385" y="25538"/>
                  </a:lnTo>
                  <a:lnTo>
                    <a:pt x="7546" y="30916"/>
                  </a:lnTo>
                  <a:lnTo>
                    <a:pt x="4987" y="35493"/>
                  </a:lnTo>
                  <a:lnTo>
                    <a:pt x="3280" y="39536"/>
                  </a:lnTo>
                  <a:lnTo>
                    <a:pt x="2142" y="43225"/>
                  </a:lnTo>
                  <a:lnTo>
                    <a:pt x="1384" y="46675"/>
                  </a:lnTo>
                  <a:lnTo>
                    <a:pt x="878" y="49968"/>
                  </a:lnTo>
                  <a:lnTo>
                    <a:pt x="541" y="53155"/>
                  </a:lnTo>
                  <a:lnTo>
                    <a:pt x="0" y="60659"/>
                  </a:lnTo>
                  <a:lnTo>
                    <a:pt x="948" y="62267"/>
                  </a:lnTo>
                  <a:lnTo>
                    <a:pt x="2572" y="64331"/>
                  </a:lnTo>
                  <a:lnTo>
                    <a:pt x="4646" y="66699"/>
                  </a:lnTo>
                  <a:lnTo>
                    <a:pt x="7023" y="69271"/>
                  </a:lnTo>
                  <a:lnTo>
                    <a:pt x="12307" y="74773"/>
                  </a:lnTo>
                  <a:lnTo>
                    <a:pt x="15106" y="76637"/>
                  </a:lnTo>
                  <a:lnTo>
                    <a:pt x="17963" y="77880"/>
                  </a:lnTo>
                  <a:lnTo>
                    <a:pt x="20861" y="78708"/>
                  </a:lnTo>
                  <a:lnTo>
                    <a:pt x="23784" y="79261"/>
                  </a:lnTo>
                  <a:lnTo>
                    <a:pt x="26726" y="79629"/>
                  </a:lnTo>
                  <a:lnTo>
                    <a:pt x="29679" y="79875"/>
                  </a:lnTo>
                  <a:lnTo>
                    <a:pt x="33633" y="80039"/>
                  </a:lnTo>
                  <a:lnTo>
                    <a:pt x="47684" y="80269"/>
                  </a:lnTo>
                  <a:lnTo>
                    <a:pt x="107023" y="803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Annotation35"/>
            <p:cNvSpPr/>
            <p:nvPr/>
          </p:nvSpPr>
          <p:spPr>
            <a:xfrm>
              <a:off x="7679531" y="3232546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0" y="0"/>
                  </a:moveTo>
                  <a:lnTo>
                    <a:pt x="357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Annotation36"/>
            <p:cNvSpPr/>
            <p:nvPr/>
          </p:nvSpPr>
          <p:spPr>
            <a:xfrm>
              <a:off x="7599273" y="3232546"/>
              <a:ext cx="53470" cy="8931"/>
            </a:xfrm>
            <a:custGeom>
              <a:avLst/>
              <a:gdLst/>
              <a:ahLst/>
              <a:cxnLst/>
              <a:rect l="0" t="0" r="0" b="0"/>
              <a:pathLst>
                <a:path w="53470" h="8931">
                  <a:moveTo>
                    <a:pt x="8820" y="0"/>
                  </a:moveTo>
                  <a:lnTo>
                    <a:pt x="0" y="0"/>
                  </a:lnTo>
                  <a:lnTo>
                    <a:pt x="2585" y="2646"/>
                  </a:lnTo>
                  <a:lnTo>
                    <a:pt x="7589" y="7689"/>
                  </a:lnTo>
                  <a:lnTo>
                    <a:pt x="8991" y="8103"/>
                  </a:lnTo>
                  <a:lnTo>
                    <a:pt x="10919" y="8379"/>
                  </a:lnTo>
                  <a:lnTo>
                    <a:pt x="13196" y="8562"/>
                  </a:lnTo>
                  <a:lnTo>
                    <a:pt x="15706" y="8685"/>
                  </a:lnTo>
                  <a:lnTo>
                    <a:pt x="21141" y="8821"/>
                  </a:lnTo>
                  <a:lnTo>
                    <a:pt x="53469" y="8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3051</Words>
  <Application>Microsoft Office PowerPoint</Application>
  <PresentationFormat>On-screen Show (4:3)</PresentationFormat>
  <Paragraphs>498</Paragraphs>
  <Slides>66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Office Theme</vt:lpstr>
      <vt:lpstr>Clip</vt:lpstr>
      <vt:lpstr>CorelDRAW 6.0</vt:lpstr>
      <vt:lpstr>P5: Electric Circuits</vt:lpstr>
      <vt:lpstr>5.1</vt:lpstr>
      <vt:lpstr>5.1:How Do Objects Become Charged? Part 1</vt:lpstr>
      <vt:lpstr>5.1 How Do Objects become Charged? Part 2</vt:lpstr>
      <vt:lpstr>5.1Attraction and Repulsion</vt:lpstr>
      <vt:lpstr>5.1Moving Charge</vt:lpstr>
      <vt:lpstr>5.1 Key Ideas About Moving Charge</vt:lpstr>
      <vt:lpstr>5.1Metal Conductors in Circuits</vt:lpstr>
      <vt:lpstr>5.1 Measuring Current Flow</vt:lpstr>
      <vt:lpstr>5.1 Measuring Current in Parallel Circuit</vt:lpstr>
      <vt:lpstr>5.2/5.3</vt:lpstr>
      <vt:lpstr>Voltage and Current</vt:lpstr>
      <vt:lpstr>Measuring voltage I</vt:lpstr>
      <vt:lpstr>Measuring voltage II</vt:lpstr>
      <vt:lpstr>Summarising.............</vt:lpstr>
      <vt:lpstr>   Furry Elephants Number Quiz</vt:lpstr>
      <vt:lpstr>Furry Elephants Number Quiz</vt:lpstr>
      <vt:lpstr>Current in Series Circuit</vt:lpstr>
      <vt:lpstr>5.2/5.3</vt:lpstr>
      <vt:lpstr>Electrical Resistance</vt:lpstr>
      <vt:lpstr>How Does Current and Voltage Vary in a fixed resistor</vt:lpstr>
      <vt:lpstr>Ohm’s Law...............</vt:lpstr>
      <vt:lpstr>A new LAW</vt:lpstr>
      <vt:lpstr>How to use equation</vt:lpstr>
      <vt:lpstr>Your Go!</vt:lpstr>
      <vt:lpstr>Measuring resistance</vt:lpstr>
      <vt:lpstr>Each bulb has a resistance of 5 Ohms. </vt:lpstr>
      <vt:lpstr>If each Resistor is 10 Ohms what will be the total resistance?</vt:lpstr>
      <vt:lpstr>Why does this happen? What route is harder for an electron?</vt:lpstr>
      <vt:lpstr>5.2</vt:lpstr>
      <vt:lpstr>Different Types of Resistors</vt:lpstr>
      <vt:lpstr>What is an LDR?</vt:lpstr>
      <vt:lpstr>LDR </vt:lpstr>
      <vt:lpstr>How does a thermistor work?</vt:lpstr>
      <vt:lpstr>5.2</vt:lpstr>
      <vt:lpstr>So “Watt” is power?!</vt:lpstr>
      <vt:lpstr>Power Ratings</vt:lpstr>
      <vt:lpstr>Watt is power?</vt:lpstr>
      <vt:lpstr>Calculating Power</vt:lpstr>
      <vt:lpstr>PowerPoint Presentation</vt:lpstr>
      <vt:lpstr>5.4</vt:lpstr>
      <vt:lpstr>Electromagnetic Induction</vt:lpstr>
      <vt:lpstr>Electromagnetic Induction using  a coil of wire</vt:lpstr>
      <vt:lpstr>Current Generators - Dynamos</vt:lpstr>
      <vt:lpstr>Types of Current</vt:lpstr>
      <vt:lpstr>Electromagnetic Induction.</vt:lpstr>
      <vt:lpstr>A simple a.c.generator</vt:lpstr>
      <vt:lpstr>Generator</vt:lpstr>
      <vt:lpstr>Moving Magnets and Induced Voltage. </vt:lpstr>
      <vt:lpstr>5.4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5.4</vt:lpstr>
      <vt:lpstr>The National Grid</vt:lpstr>
      <vt:lpstr>PowerPoint Presentation</vt:lpstr>
      <vt:lpstr>PowerPoint Presentation</vt:lpstr>
      <vt:lpstr>5.4</vt:lpstr>
      <vt:lpstr>Motors and How They work</vt:lpstr>
      <vt:lpstr>Motors – the basics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C2 - Material Choices Revision</dc:title>
  <dc:creator>Jonathan Penney</dc:creator>
  <cp:lastModifiedBy>Michelle Meyers</cp:lastModifiedBy>
  <cp:revision>15</cp:revision>
  <dcterms:created xsi:type="dcterms:W3CDTF">2010-01-15T16:08:23Z</dcterms:created>
  <dcterms:modified xsi:type="dcterms:W3CDTF">2015-04-01T18:21:10Z</dcterms:modified>
</cp:coreProperties>
</file>