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71" r:id="rId9"/>
    <p:sldId id="270" r:id="rId10"/>
    <p:sldId id="259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C537-0F57-4E5E-828F-D1BFF71EB39D}" type="datetimeFigureOut">
              <a:rPr lang="en-US" smtClean="0"/>
              <a:pPr/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1C154-C32E-4380-A9CD-C5A9C1B39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Radiation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242312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</a:t>
            </a:r>
            <a:r>
              <a:rPr lang="en-GB" dirty="0" smtClean="0"/>
              <a:t>.O: </a:t>
            </a:r>
          </a:p>
          <a:p>
            <a:r>
              <a:rPr lang="en-GB" dirty="0" smtClean="0"/>
              <a:t>Describe an isotope</a:t>
            </a:r>
          </a:p>
          <a:p>
            <a:r>
              <a:rPr lang="en-GB" dirty="0" smtClean="0"/>
              <a:t>understand properties of alpha, beta and gamma radiation </a:t>
            </a:r>
          </a:p>
          <a:p>
            <a:r>
              <a:rPr lang="en-GB" dirty="0" smtClean="0"/>
              <a:t>Explain  background radiation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radiation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1571612"/>
            <a:ext cx="4038600" cy="4525963"/>
          </a:xfrm>
        </p:spPr>
        <p:txBody>
          <a:bodyPr/>
          <a:lstStyle/>
          <a:p>
            <a:r>
              <a:rPr lang="en-GB" dirty="0" smtClean="0"/>
              <a:t>Radiation from space, isotopes in the environment, radon gas in the earth, nuclear power stations/testing</a:t>
            </a:r>
            <a:endParaRPr lang="en-GB" dirty="0"/>
          </a:p>
        </p:txBody>
      </p:sp>
      <p:pic>
        <p:nvPicPr>
          <p:cNvPr id="7" name="Picture 15" descr="background_radi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0"/>
            <a:ext cx="4643438" cy="366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scattering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Diagram </a:t>
            </a:r>
          </a:p>
          <a:p>
            <a:r>
              <a:rPr lang="en-GB" dirty="0" smtClean="0"/>
              <a:t>Found that:</a:t>
            </a:r>
          </a:p>
          <a:p>
            <a:r>
              <a:rPr lang="en-GB" dirty="0" smtClean="0"/>
              <a:t>Most particles passed straight through the foil</a:t>
            </a:r>
          </a:p>
          <a:p>
            <a:r>
              <a:rPr lang="en-GB" dirty="0" smtClean="0"/>
              <a:t>A few particles were deflected at wide angles</a:t>
            </a:r>
          </a:p>
          <a:p>
            <a:r>
              <a:rPr lang="en-GB" dirty="0" smtClean="0"/>
              <a:t>Some particles deflected straight back to the source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Alpha particles that passed straight through – implied they went through empty space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Atoms in gold foil contained a lot of empty space</a:t>
            </a:r>
          </a:p>
          <a:p>
            <a:r>
              <a:rPr lang="en-GB" dirty="0" smtClean="0"/>
              <a:t>Positively charged alpha particles deflected by repulsive force – central positive charge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atom contains a positively charged core (nucleus)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GB" dirty="0" smtClean="0"/>
              <a:t>Few particles bounced straight back – must have collided with something small, but heavy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Nucleus is small but dense</a:t>
            </a:r>
          </a:p>
          <a:p>
            <a:r>
              <a:rPr lang="en-GB" dirty="0" smtClean="0"/>
              <a:t>Electrons did not appear to influence the particles movement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Electrons are not part of the inner atom (nucleus) but orbit the </a:t>
            </a:r>
            <a:r>
              <a:rPr lang="en-GB" smtClean="0">
                <a:solidFill>
                  <a:srgbClr val="FF0000"/>
                </a:solidFill>
              </a:rPr>
              <a:t>empty space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Elements are unstable</a:t>
            </a:r>
          </a:p>
          <a:p>
            <a:r>
              <a:rPr lang="en-GB" dirty="0" smtClean="0"/>
              <a:t>Release radiation to become more stable</a:t>
            </a:r>
          </a:p>
          <a:p>
            <a:r>
              <a:rPr lang="en-GB" dirty="0" smtClean="0"/>
              <a:t>Random, cannot predict when it will happen</a:t>
            </a:r>
          </a:p>
          <a:p>
            <a:r>
              <a:rPr lang="en-GB" dirty="0" smtClean="0"/>
              <a:t>Can release one of three types of radiation</a:t>
            </a:r>
          </a:p>
          <a:p>
            <a:r>
              <a:rPr lang="en-GB" dirty="0" smtClean="0"/>
              <a:t>Alpha, beta, gamma</a:t>
            </a:r>
          </a:p>
          <a:p>
            <a:r>
              <a:rPr lang="en-GB" dirty="0" smtClean="0"/>
              <a:t>Can become a new element</a:t>
            </a:r>
          </a:p>
          <a:p>
            <a:r>
              <a:rPr lang="en-GB" dirty="0" smtClean="0"/>
              <a:t>Can release enough energy to split other atoms into ions (lose electrons)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20000" cy="990600"/>
          </a:xfrm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Calculate the number of protons, electrons and neutrons shown below -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2438400" cy="31400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66FFFF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4000"/>
              <a:t>  12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9600" b="1"/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4000"/>
              <a:t>   6</a:t>
            </a:r>
            <a:r>
              <a:rPr lang="en-GB"/>
              <a:t> 	</a:t>
            </a:r>
            <a:endParaRPr lang="en-GB" b="1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352800" y="1600200"/>
            <a:ext cx="2438400" cy="31400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66FFFF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4000"/>
              <a:t>  13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9600" b="1"/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4000"/>
              <a:t>   6</a:t>
            </a:r>
            <a:r>
              <a:rPr lang="en-GB"/>
              <a:t> 	</a:t>
            </a:r>
            <a:endParaRPr lang="en-GB" b="1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6324600" y="1600200"/>
            <a:ext cx="2438400" cy="31400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66FFFF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4000"/>
              <a:t>  14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9600" b="1"/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4000"/>
              <a:t>   6</a:t>
            </a:r>
            <a:r>
              <a:rPr lang="en-GB"/>
              <a:t>	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24200" y="609600"/>
            <a:ext cx="2971800" cy="4572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>
                <a:solidFill>
                  <a:schemeClr val="tx2"/>
                </a:solidFill>
                <a:latin typeface="Arial" charset="0"/>
              </a:rPr>
              <a:t>Alpha decay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304800" y="0"/>
            <a:ext cx="72390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Type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What is emitted?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Description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Example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Effect on A and Z:</a:t>
            </a:r>
            <a:r>
              <a:rPr lang="en-GB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GB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3124200" y="1600200"/>
            <a:ext cx="43434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Alpha particle 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3200400" y="3886200"/>
            <a:ext cx="4800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aseline="-25000">
                <a:solidFill>
                  <a:srgbClr val="660066"/>
                </a:solidFill>
                <a:latin typeface="Arial" charset="0"/>
              </a:rPr>
              <a:t>  238</a:t>
            </a:r>
            <a:r>
              <a:rPr lang="en-GB">
                <a:solidFill>
                  <a:srgbClr val="660066"/>
                </a:solidFill>
                <a:latin typeface="Arial" charset="0"/>
              </a:rPr>
              <a:t>           </a:t>
            </a:r>
            <a:r>
              <a:rPr lang="en-GB" baseline="-25000">
                <a:solidFill>
                  <a:srgbClr val="660066"/>
                </a:solidFill>
                <a:latin typeface="Arial" charset="0"/>
              </a:rPr>
              <a:t>234              4</a:t>
            </a:r>
          </a:p>
          <a:p>
            <a:r>
              <a:rPr lang="en-GB">
                <a:solidFill>
                  <a:srgbClr val="660066"/>
                </a:solidFill>
                <a:latin typeface="Arial" charset="0"/>
              </a:rPr>
              <a:t>      </a:t>
            </a:r>
            <a:r>
              <a:rPr lang="en-GB" b="1">
                <a:solidFill>
                  <a:srgbClr val="660066"/>
                </a:solidFill>
                <a:latin typeface="Arial" charset="0"/>
              </a:rPr>
              <a:t>U</a:t>
            </a:r>
            <a:r>
              <a:rPr lang="en-GB">
                <a:solidFill>
                  <a:srgbClr val="660066"/>
                </a:solidFill>
                <a:latin typeface="Arial" charset="0"/>
              </a:rPr>
              <a:t>  </a:t>
            </a:r>
            <a:r>
              <a:rPr lang="en-GB">
                <a:solidFill>
                  <a:srgbClr val="660066"/>
                </a:solidFill>
                <a:latin typeface="Arial" charset="0"/>
                <a:sym typeface="Symbol" pitchFamily="18" charset="2"/>
              </a:rPr>
              <a:t></a:t>
            </a:r>
            <a:r>
              <a:rPr lang="en-GB" b="1">
                <a:solidFill>
                  <a:srgbClr val="660066"/>
                </a:solidFill>
                <a:latin typeface="Arial" charset="0"/>
                <a:sym typeface="Symbol" pitchFamily="18" charset="2"/>
              </a:rPr>
              <a:t>    Th +   + energy</a:t>
            </a:r>
            <a:endParaRPr lang="en-GB" b="1">
              <a:solidFill>
                <a:srgbClr val="660066"/>
              </a:solidFill>
              <a:latin typeface="Arial" charset="0"/>
            </a:endParaRPr>
          </a:p>
          <a:p>
            <a:r>
              <a:rPr lang="en-GB">
                <a:solidFill>
                  <a:srgbClr val="660066"/>
                </a:solidFill>
                <a:latin typeface="Arial" charset="0"/>
              </a:rPr>
              <a:t>   </a:t>
            </a:r>
            <a:r>
              <a:rPr lang="en-GB" baseline="30000">
                <a:solidFill>
                  <a:srgbClr val="660066"/>
                </a:solidFill>
                <a:latin typeface="Arial" charset="0"/>
              </a:rPr>
              <a:t>92                  90              2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01000" y="2819400"/>
            <a:ext cx="379413" cy="446088"/>
            <a:chOff x="4128" y="192"/>
            <a:chExt cx="239" cy="281"/>
          </a:xfrm>
        </p:grpSpPr>
        <p:sp>
          <p:nvSpPr>
            <p:cNvPr id="216073" name="Oval 9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74" name="Oval 10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75" name="Oval 11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6076" name="Oval 12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3505200" y="2667000"/>
            <a:ext cx="4343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2 neutrons and 2 protons are emitted from the nucleus. </a:t>
            </a:r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3200400" y="5334000"/>
            <a:ext cx="5181600" cy="101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00CC"/>
                </a:solidFill>
                <a:latin typeface="Arial" charset="0"/>
              </a:rPr>
              <a:t>A decreases by 4, Z decreases by 2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CC00CC"/>
                </a:solidFill>
                <a:latin typeface="Arial" charset="0"/>
              </a:rPr>
              <a:t>(A-4, Z-2)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nimBg="1" autoUpdateAnimBg="0"/>
      <p:bldP spid="216069" grpId="0" animBg="1" autoUpdateAnimBg="0"/>
      <p:bldP spid="216071" grpId="0" animBg="1" autoUpdateAnimBg="0"/>
      <p:bldP spid="216082" grpId="0" animBg="1" autoUpdateAnimBg="0"/>
      <p:bldP spid="21608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457200"/>
            <a:ext cx="2971800" cy="533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>
                <a:solidFill>
                  <a:schemeClr val="tx2"/>
                </a:solidFill>
                <a:latin typeface="Arial" charset="0"/>
              </a:rPr>
              <a:t>Beta decay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304800" y="0"/>
            <a:ext cx="72390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Type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What is emitted?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Description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Example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Effect on A and Z: 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3124200" y="1600200"/>
            <a:ext cx="3276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High energy electron</a:t>
            </a: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3200400" y="3886200"/>
            <a:ext cx="4800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aseline="-25000">
                <a:solidFill>
                  <a:srgbClr val="660066"/>
                </a:solidFill>
                <a:latin typeface="Arial" charset="0"/>
              </a:rPr>
              <a:t>     14</a:t>
            </a:r>
            <a:r>
              <a:rPr lang="en-GB">
                <a:solidFill>
                  <a:srgbClr val="660066"/>
                </a:solidFill>
                <a:latin typeface="Arial" charset="0"/>
              </a:rPr>
              <a:t>            </a:t>
            </a:r>
            <a:r>
              <a:rPr lang="en-GB" baseline="-25000">
                <a:solidFill>
                  <a:srgbClr val="660066"/>
                </a:solidFill>
                <a:latin typeface="Arial" charset="0"/>
              </a:rPr>
              <a:t>14              0</a:t>
            </a:r>
          </a:p>
          <a:p>
            <a:r>
              <a:rPr lang="en-GB">
                <a:solidFill>
                  <a:srgbClr val="660066"/>
                </a:solidFill>
                <a:latin typeface="Arial" charset="0"/>
              </a:rPr>
              <a:t>      </a:t>
            </a:r>
            <a:r>
              <a:rPr lang="en-GB" b="1">
                <a:solidFill>
                  <a:srgbClr val="660066"/>
                </a:solidFill>
                <a:latin typeface="Arial" charset="0"/>
              </a:rPr>
              <a:t>C</a:t>
            </a:r>
            <a:r>
              <a:rPr lang="en-GB">
                <a:solidFill>
                  <a:srgbClr val="660066"/>
                </a:solidFill>
                <a:latin typeface="Arial" charset="0"/>
              </a:rPr>
              <a:t>  </a:t>
            </a:r>
            <a:r>
              <a:rPr lang="en-GB">
                <a:solidFill>
                  <a:srgbClr val="660066"/>
                </a:solidFill>
                <a:latin typeface="Arial" charset="0"/>
                <a:sym typeface="Symbol" pitchFamily="18" charset="2"/>
              </a:rPr>
              <a:t></a:t>
            </a:r>
            <a:r>
              <a:rPr lang="en-GB" b="1">
                <a:solidFill>
                  <a:srgbClr val="660066"/>
                </a:solidFill>
                <a:latin typeface="Arial" charset="0"/>
                <a:sym typeface="Symbol" pitchFamily="18" charset="2"/>
              </a:rPr>
              <a:t>    N +    + energy</a:t>
            </a:r>
            <a:endParaRPr lang="en-GB" b="1">
              <a:solidFill>
                <a:srgbClr val="660066"/>
              </a:solidFill>
              <a:latin typeface="Arial" charset="0"/>
            </a:endParaRPr>
          </a:p>
          <a:p>
            <a:r>
              <a:rPr lang="en-GB">
                <a:solidFill>
                  <a:srgbClr val="660066"/>
                </a:solidFill>
                <a:latin typeface="Arial" charset="0"/>
              </a:rPr>
              <a:t>     </a:t>
            </a:r>
            <a:r>
              <a:rPr lang="en-GB" baseline="30000">
                <a:solidFill>
                  <a:srgbClr val="660066"/>
                </a:solidFill>
                <a:latin typeface="Arial" charset="0"/>
              </a:rPr>
              <a:t>6                  7             -1</a:t>
            </a: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3581400" y="2514600"/>
            <a:ext cx="472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A neutron in the nucleus decays into a proton and a high energy electron which is emitted.</a:t>
            </a: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3429000" y="5334000"/>
            <a:ext cx="5410200" cy="101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00CC"/>
                </a:solidFill>
                <a:latin typeface="Arial" charset="0"/>
              </a:rPr>
              <a:t>A stays the same, Z increases by 1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CC00CC"/>
                </a:solidFill>
                <a:latin typeface="Arial" charset="0"/>
              </a:rPr>
              <a:t>(A=, Z+1)</a:t>
            </a:r>
          </a:p>
        </p:txBody>
      </p:sp>
      <p:sp>
        <p:nvSpPr>
          <p:cNvPr id="217101" name="Oval 13"/>
          <p:cNvSpPr>
            <a:spLocks noChangeArrowheads="1"/>
          </p:cNvSpPr>
          <p:nvPr/>
        </p:nvSpPr>
        <p:spPr bwMode="auto">
          <a:xfrm>
            <a:off x="8534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animBg="1" autoUpdateAnimBg="0"/>
      <p:bldP spid="217092" grpId="0" animBg="1" autoUpdateAnimBg="0"/>
      <p:bldP spid="217093" grpId="0" animBg="1" autoUpdateAnimBg="0"/>
      <p:bldP spid="217099" grpId="0" animBg="1" autoUpdateAnimBg="0"/>
      <p:bldP spid="217100" grpId="0" animBg="1" autoUpdateAnimBg="0"/>
      <p:bldP spid="217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457200"/>
            <a:ext cx="2971800" cy="533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>
                <a:solidFill>
                  <a:schemeClr val="tx2"/>
                </a:solidFill>
                <a:latin typeface="Arial" charset="0"/>
              </a:rPr>
              <a:t>Gamma decay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04800" y="0"/>
            <a:ext cx="7239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Type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What is emitted?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Description of decay:</a:t>
            </a: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Effect on A and Z:</a:t>
            </a:r>
            <a:r>
              <a:rPr lang="en-GB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GB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3124200" y="1600200"/>
            <a:ext cx="5638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High energy electromagnetic radiation.</a:t>
            </a:r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3581400" y="2514600"/>
            <a:ext cx="4343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660066"/>
                </a:solidFill>
                <a:latin typeface="Arial" charset="0"/>
              </a:rPr>
              <a:t>Nucleus changes shape into a more stable shape. Gamma radiation emitted as a result.</a:t>
            </a: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3352800" y="4114800"/>
            <a:ext cx="5257800" cy="101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CC00CC"/>
                </a:solidFill>
                <a:latin typeface="Arial" charset="0"/>
              </a:rPr>
              <a:t>A stays the same, Z stays the same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CC00CC"/>
                </a:solidFill>
                <a:latin typeface="Arial" charset="0"/>
              </a:rPr>
              <a:t>(A=, Z=)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 autoUpdateAnimBg="0"/>
      <p:bldP spid="218116" grpId="0" animBg="1" autoUpdateAnimBg="0"/>
      <p:bldP spid="218123" grpId="0" animBg="1" autoUpdateAnimBg="0"/>
      <p:bldP spid="21812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board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Types of radiation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95800" y="1125538"/>
            <a:ext cx="4648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1)  Alpha (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) 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– an atom decays into a new atom and emits an alpha particle (2 protons and 2 neutrons – the nucleus of a helium atom)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95800" y="2852738"/>
            <a:ext cx="4648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CCFF99"/>
                </a:solidFill>
                <a:latin typeface="Comic Sans MS" pitchFamily="66" charset="0"/>
                <a:cs typeface="Arial" pitchFamily="34" charset="0"/>
              </a:rPr>
              <a:t>2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)  Beta (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)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 – an atom decays into a new atom by changing a neutron into a proton and electron.  The fast moving, high energy electron is called a beta particle.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495800" y="4937125"/>
            <a:ext cx="4648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3)  Gamma – after </a:t>
            </a:r>
            <a:r>
              <a:rPr lang="en-GB" altLang="en-US" sz="20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 or  decay surplus energy is sometimes emitted.  This is called gamma radiation and has a very high frequency with short wavelength.  The atom is not changed.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0825" y="811213"/>
            <a:ext cx="1023938" cy="1084262"/>
            <a:chOff x="1728" y="1680"/>
            <a:chExt cx="816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5" name="Oval 11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26" name="Oval 12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8" name="Oval 14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29" name="Oval 15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31" name="Oval 17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34" name="Oval 20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36" name="Oval 22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37" name="Oval 23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824038" y="811213"/>
            <a:ext cx="903287" cy="1023937"/>
            <a:chOff x="1149" y="799"/>
            <a:chExt cx="569" cy="645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13" name="Oval 28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14" name="Oval 29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16" name="Oval 31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18" name="Oval 33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0" name="Oval 35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2" name="Oval 37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276600" y="1243013"/>
            <a:ext cx="601663" cy="492125"/>
            <a:chOff x="1875" y="1133"/>
            <a:chExt cx="379" cy="310"/>
          </a:xfrm>
        </p:grpSpPr>
        <p:sp>
          <p:nvSpPr>
            <p:cNvPr id="4207" name="Oval 39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8" name="Oval 40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9" name="Oval 41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90" name="Oval 42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50825" y="2949575"/>
            <a:ext cx="1023938" cy="1084263"/>
            <a:chOff x="1728" y="1680"/>
            <a:chExt cx="816" cy="864"/>
          </a:xfrm>
        </p:grpSpPr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93" name="Oval 46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4" name="Oval 47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6" name="Oval 48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96" name="Oval 49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7" name="Oval 50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9" name="Oval 51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99" name="Oval 52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1" name="Oval 53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02" name="Oval 54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02" name="Oval 55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4" name="Oval 56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04" name="Oval 57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5" name="Oval 58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7" name="Oval 59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1908175" y="2949575"/>
            <a:ext cx="1023938" cy="1084263"/>
            <a:chOff x="1202" y="2024"/>
            <a:chExt cx="645" cy="683"/>
          </a:xfrm>
        </p:grpSpPr>
        <p:sp>
          <p:nvSpPr>
            <p:cNvPr id="2109" name="Oval 61"/>
            <p:cNvSpPr>
              <a:spLocks noChangeArrowheads="1"/>
            </p:cNvSpPr>
            <p:nvPr/>
          </p:nvSpPr>
          <p:spPr bwMode="auto">
            <a:xfrm>
              <a:off x="1316" y="2100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10" name="Oval 62"/>
            <p:cNvSpPr>
              <a:spLocks noChangeArrowheads="1"/>
            </p:cNvSpPr>
            <p:nvPr/>
          </p:nvSpPr>
          <p:spPr bwMode="auto">
            <a:xfrm>
              <a:off x="1278" y="2252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77" name="Oval 63"/>
            <p:cNvSpPr>
              <a:spLocks noChangeArrowheads="1"/>
            </p:cNvSpPr>
            <p:nvPr/>
          </p:nvSpPr>
          <p:spPr bwMode="auto">
            <a:xfrm>
              <a:off x="1392" y="2290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8" name="Oval 64"/>
            <p:cNvSpPr>
              <a:spLocks noChangeArrowheads="1"/>
            </p:cNvSpPr>
            <p:nvPr/>
          </p:nvSpPr>
          <p:spPr bwMode="auto">
            <a:xfrm>
              <a:off x="1430" y="2214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3" name="Oval 65"/>
            <p:cNvSpPr>
              <a:spLocks noChangeArrowheads="1"/>
            </p:cNvSpPr>
            <p:nvPr/>
          </p:nvSpPr>
          <p:spPr bwMode="auto">
            <a:xfrm>
              <a:off x="1354" y="240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0" name="Oval 66"/>
            <p:cNvSpPr>
              <a:spLocks noChangeArrowheads="1"/>
            </p:cNvSpPr>
            <p:nvPr/>
          </p:nvSpPr>
          <p:spPr bwMode="auto">
            <a:xfrm>
              <a:off x="1202" y="2176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81" name="Oval 67"/>
            <p:cNvSpPr>
              <a:spLocks noChangeArrowheads="1"/>
            </p:cNvSpPr>
            <p:nvPr/>
          </p:nvSpPr>
          <p:spPr bwMode="auto">
            <a:xfrm>
              <a:off x="1240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6" name="Oval 68"/>
            <p:cNvSpPr>
              <a:spLocks noChangeArrowheads="1"/>
            </p:cNvSpPr>
            <p:nvPr/>
          </p:nvSpPr>
          <p:spPr bwMode="auto">
            <a:xfrm>
              <a:off x="1506" y="2328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3" name="Oval 69"/>
            <p:cNvSpPr>
              <a:spLocks noChangeArrowheads="1"/>
            </p:cNvSpPr>
            <p:nvPr/>
          </p:nvSpPr>
          <p:spPr bwMode="auto">
            <a:xfrm>
              <a:off x="1543" y="2479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1657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1506" y="213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6" name="Oval 72"/>
            <p:cNvSpPr>
              <a:spLocks noChangeArrowheads="1"/>
            </p:cNvSpPr>
            <p:nvPr/>
          </p:nvSpPr>
          <p:spPr bwMode="auto">
            <a:xfrm>
              <a:off x="1619" y="2290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1430" y="2479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8" name="Oval 74"/>
            <p:cNvSpPr>
              <a:spLocks noChangeArrowheads="1"/>
            </p:cNvSpPr>
            <p:nvPr/>
          </p:nvSpPr>
          <p:spPr bwMode="auto">
            <a:xfrm>
              <a:off x="1619" y="213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89" name="Oval 75"/>
            <p:cNvSpPr>
              <a:spLocks noChangeArrowheads="1"/>
            </p:cNvSpPr>
            <p:nvPr/>
          </p:nvSpPr>
          <p:spPr bwMode="auto">
            <a:xfrm>
              <a:off x="1468" y="2024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0" name="Oval 76"/>
            <p:cNvSpPr>
              <a:spLocks noChangeArrowheads="1"/>
            </p:cNvSpPr>
            <p:nvPr/>
          </p:nvSpPr>
          <p:spPr bwMode="auto">
            <a:xfrm>
              <a:off x="1316" y="2517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3708400" y="33813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250825" y="5157788"/>
            <a:ext cx="1023938" cy="1084262"/>
            <a:chOff x="1728" y="1680"/>
            <a:chExt cx="816" cy="864"/>
          </a:xfrm>
        </p:grpSpPr>
        <p:sp>
          <p:nvSpPr>
            <p:cNvPr id="2127" name="Oval 79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28" name="Oval 80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61" name="Oval 81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2" name="Oval 82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1" name="Oval 83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64" name="Oval 84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5" name="Oval 85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4" name="Oval 86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67" name="Oval 87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6" name="Oval 88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37" name="Oval 89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70" name="Oval 90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9" name="Oval 91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72" name="Oval 92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3" name="Oval 93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42" name="Oval 94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1835150" y="5229225"/>
            <a:ext cx="903288" cy="1023938"/>
            <a:chOff x="1149" y="799"/>
            <a:chExt cx="569" cy="645"/>
          </a:xfrm>
        </p:grpSpPr>
        <p:sp>
          <p:nvSpPr>
            <p:cNvPr id="2144" name="Oval 96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45" name="Oval 97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49" name="Oval 98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0" name="Oval 99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48" name="Oval 100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2" name="Oval 101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0" name="Oval 102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4" name="Oval 103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" name="Oval 104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6" name="Oval 105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4" name="Oval 106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8" name="Oval 107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3203575" y="4941888"/>
            <a:ext cx="601663" cy="492125"/>
            <a:chOff x="1875" y="1133"/>
            <a:chExt cx="379" cy="310"/>
          </a:xfrm>
        </p:grpSpPr>
        <p:sp>
          <p:nvSpPr>
            <p:cNvPr id="4143" name="Oval 109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44" name="Oval 110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9" name="Oval 111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60" name="Oval 112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0" name="Group 113"/>
          <p:cNvGrpSpPr>
            <a:grpSpLocks/>
          </p:cNvGrpSpPr>
          <p:nvPr/>
        </p:nvGrpSpPr>
        <p:grpSpPr bwMode="auto">
          <a:xfrm>
            <a:off x="3276600" y="5805488"/>
            <a:ext cx="936625" cy="393700"/>
            <a:chOff x="2688" y="960"/>
            <a:chExt cx="1535" cy="623"/>
          </a:xfrm>
        </p:grpSpPr>
        <p:grpSp>
          <p:nvGrpSpPr>
            <p:cNvPr id="4131" name="Group 114"/>
            <p:cNvGrpSpPr>
              <a:grpSpLocks/>
            </p:cNvGrpSpPr>
            <p:nvPr/>
          </p:nvGrpSpPr>
          <p:grpSpPr bwMode="auto">
            <a:xfrm>
              <a:off x="2688" y="1248"/>
              <a:ext cx="383" cy="335"/>
              <a:chOff x="1632" y="2688"/>
              <a:chExt cx="383" cy="335"/>
            </a:xfrm>
          </p:grpSpPr>
          <p:sp>
            <p:nvSpPr>
              <p:cNvPr id="4141" name="Arc 115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2" name="Arc 116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32" name="Group 117"/>
            <p:cNvGrpSpPr>
              <a:grpSpLocks/>
            </p:cNvGrpSpPr>
            <p:nvPr/>
          </p:nvGrpSpPr>
          <p:grpSpPr bwMode="auto">
            <a:xfrm>
              <a:off x="3456" y="1248"/>
              <a:ext cx="383" cy="335"/>
              <a:chOff x="1632" y="2688"/>
              <a:chExt cx="383" cy="335"/>
            </a:xfrm>
          </p:grpSpPr>
          <p:sp>
            <p:nvSpPr>
              <p:cNvPr id="4139" name="Arc 118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0" name="Arc 119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33" name="Group 120"/>
            <p:cNvGrpSpPr>
              <a:grpSpLocks/>
            </p:cNvGrpSpPr>
            <p:nvPr/>
          </p:nvGrpSpPr>
          <p:grpSpPr bwMode="auto">
            <a:xfrm flipV="1">
              <a:off x="3840" y="960"/>
              <a:ext cx="383" cy="335"/>
              <a:chOff x="1632" y="2688"/>
              <a:chExt cx="383" cy="335"/>
            </a:xfrm>
          </p:grpSpPr>
          <p:sp>
            <p:nvSpPr>
              <p:cNvPr id="4137" name="Arc 121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8" name="Arc 122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34" name="Group 123"/>
            <p:cNvGrpSpPr>
              <a:grpSpLocks/>
            </p:cNvGrpSpPr>
            <p:nvPr/>
          </p:nvGrpSpPr>
          <p:grpSpPr bwMode="auto">
            <a:xfrm flipV="1">
              <a:off x="3072" y="960"/>
              <a:ext cx="383" cy="335"/>
              <a:chOff x="1632" y="2688"/>
              <a:chExt cx="383" cy="335"/>
            </a:xfrm>
          </p:grpSpPr>
          <p:sp>
            <p:nvSpPr>
              <p:cNvPr id="4135" name="Arc 124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6" name="Arc 125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0" y="1890713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Unstable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0" y="6216650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Unstable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0" y="4291013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Unstable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1619250" y="6216650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New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1476375" y="1890713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New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9" name="AutoShape 131"/>
          <p:cNvSpPr>
            <a:spLocks noChangeArrowheads="1"/>
          </p:cNvSpPr>
          <p:nvPr/>
        </p:nvSpPr>
        <p:spPr bwMode="auto">
          <a:xfrm>
            <a:off x="1403350" y="124301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0" name="AutoShape 132"/>
          <p:cNvSpPr>
            <a:spLocks noChangeArrowheads="1"/>
          </p:cNvSpPr>
          <p:nvPr/>
        </p:nvSpPr>
        <p:spPr bwMode="auto">
          <a:xfrm>
            <a:off x="1403350" y="338137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" name="AutoShape 133"/>
          <p:cNvSpPr>
            <a:spLocks noChangeArrowheads="1"/>
          </p:cNvSpPr>
          <p:nvPr/>
        </p:nvSpPr>
        <p:spPr bwMode="auto">
          <a:xfrm>
            <a:off x="1403350" y="566102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2" name="AutoShape 134"/>
          <p:cNvSpPr>
            <a:spLocks noChangeArrowheads="1"/>
          </p:cNvSpPr>
          <p:nvPr/>
        </p:nvSpPr>
        <p:spPr bwMode="auto">
          <a:xfrm>
            <a:off x="2843213" y="1314450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3" name="AutoShape 135"/>
          <p:cNvSpPr>
            <a:spLocks noChangeArrowheads="1"/>
          </p:cNvSpPr>
          <p:nvPr/>
        </p:nvSpPr>
        <p:spPr bwMode="auto">
          <a:xfrm>
            <a:off x="2843213" y="5876925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3132138" y="3309938"/>
            <a:ext cx="287337" cy="287337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5" name="AutoShape 137"/>
          <p:cNvSpPr>
            <a:spLocks noChangeArrowheads="1"/>
          </p:cNvSpPr>
          <p:nvPr/>
        </p:nvSpPr>
        <p:spPr bwMode="auto">
          <a:xfrm rot="-1562587">
            <a:off x="2771775" y="530066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" name="Group 138"/>
          <p:cNvGrpSpPr>
            <a:grpSpLocks/>
          </p:cNvGrpSpPr>
          <p:nvPr/>
        </p:nvGrpSpPr>
        <p:grpSpPr bwMode="auto">
          <a:xfrm>
            <a:off x="684213" y="4076700"/>
            <a:ext cx="2303462" cy="857250"/>
            <a:chOff x="431" y="2568"/>
            <a:chExt cx="1451" cy="540"/>
          </a:xfrm>
        </p:grpSpPr>
        <p:sp>
          <p:nvSpPr>
            <p:cNvPr id="4128" name="Text Box 139"/>
            <p:cNvSpPr txBox="1">
              <a:spLocks noChangeArrowheads="1"/>
            </p:cNvSpPr>
            <p:nvPr/>
          </p:nvSpPr>
          <p:spPr bwMode="auto">
            <a:xfrm>
              <a:off x="1020" y="2704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itchFamily="66" charset="0"/>
                  <a:cs typeface="Arial" pitchFamily="34" charset="0"/>
                </a:rPr>
                <a:t>New nucleus</a:t>
              </a:r>
              <a:endParaRPr lang="en-US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29" name="Line 140"/>
            <p:cNvSpPr>
              <a:spLocks noChangeShapeType="1"/>
            </p:cNvSpPr>
            <p:nvPr/>
          </p:nvSpPr>
          <p:spPr bwMode="auto">
            <a:xfrm flipH="1" flipV="1">
              <a:off x="431" y="2568"/>
              <a:ext cx="816" cy="18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Line 141"/>
            <p:cNvSpPr>
              <a:spLocks noChangeShapeType="1"/>
            </p:cNvSpPr>
            <p:nvPr/>
          </p:nvSpPr>
          <p:spPr bwMode="auto">
            <a:xfrm flipV="1">
              <a:off x="1338" y="2568"/>
              <a:ext cx="45" cy="1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2843213" y="1890713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Alpha particle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3059113" y="3670300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Beta particle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2916238" y="6216650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Gamma radiation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4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  <p:bldP spid="2055" grpId="0" autoUpdateAnimBg="0"/>
      <p:bldP spid="2125" grpId="0" animBg="1"/>
      <p:bldP spid="2174" grpId="0"/>
      <p:bldP spid="2175" grpId="0"/>
      <p:bldP spid="2176" grpId="0"/>
      <p:bldP spid="2177" grpId="0"/>
      <p:bldP spid="2178" grpId="0"/>
      <p:bldP spid="2179" grpId="0" animBg="1"/>
      <p:bldP spid="2180" grpId="0" animBg="1"/>
      <p:bldP spid="2181" grpId="0" animBg="1"/>
      <p:bldP spid="2182" grpId="0" animBg="1"/>
      <p:bldP spid="2183" grpId="0" animBg="1"/>
      <p:bldP spid="2184" grpId="0" animBg="1"/>
      <p:bldP spid="2185" grpId="0" animBg="1"/>
      <p:bldP spid="2190" grpId="0"/>
      <p:bldP spid="2191" grpId="0"/>
      <p:bldP spid="21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38250" y="2168525"/>
            <a:ext cx="350838" cy="400050"/>
            <a:chOff x="4128" y="192"/>
            <a:chExt cx="239" cy="281"/>
          </a:xfrm>
        </p:grpSpPr>
        <p:sp>
          <p:nvSpPr>
            <p:cNvPr id="169987" name="Oval 3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88" name="Oval 4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89" name="Oval 5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90" name="Oval 6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350963" y="2168525"/>
            <a:ext cx="350837" cy="400050"/>
            <a:chOff x="4128" y="192"/>
            <a:chExt cx="239" cy="281"/>
          </a:xfrm>
        </p:grpSpPr>
        <p:sp>
          <p:nvSpPr>
            <p:cNvPr id="169992" name="Oval 8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93" name="Oval 9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94" name="Oval 10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95" name="Oval 11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65263" y="2168525"/>
            <a:ext cx="350837" cy="400050"/>
            <a:chOff x="4128" y="192"/>
            <a:chExt cx="239" cy="281"/>
          </a:xfrm>
        </p:grpSpPr>
        <p:sp>
          <p:nvSpPr>
            <p:cNvPr id="169997" name="Oval 13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98" name="Oval 14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9999" name="Oval 15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00" name="Oval 16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692275" y="2168525"/>
            <a:ext cx="350838" cy="400050"/>
            <a:chOff x="4128" y="192"/>
            <a:chExt cx="239" cy="281"/>
          </a:xfrm>
        </p:grpSpPr>
        <p:sp>
          <p:nvSpPr>
            <p:cNvPr id="170002" name="Oval 18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03" name="Oval 19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04" name="Oval 20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05" name="Oval 21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79563" y="2168525"/>
            <a:ext cx="350837" cy="400050"/>
            <a:chOff x="4128" y="192"/>
            <a:chExt cx="239" cy="281"/>
          </a:xfrm>
        </p:grpSpPr>
        <p:sp>
          <p:nvSpPr>
            <p:cNvPr id="170007" name="Oval 23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08" name="Oval 24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09" name="Oval 25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10" name="Oval 26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101975" y="2168525"/>
            <a:ext cx="331788" cy="400050"/>
            <a:chOff x="4128" y="192"/>
            <a:chExt cx="239" cy="281"/>
          </a:xfrm>
        </p:grpSpPr>
        <p:sp>
          <p:nvSpPr>
            <p:cNvPr id="170012" name="Oval 28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13" name="Oval 29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14" name="Oval 30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15" name="Oval 31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195638" y="2168525"/>
            <a:ext cx="333375" cy="400050"/>
            <a:chOff x="4128" y="192"/>
            <a:chExt cx="239" cy="281"/>
          </a:xfrm>
        </p:grpSpPr>
        <p:sp>
          <p:nvSpPr>
            <p:cNvPr id="170017" name="Oval 33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18" name="Oval 34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19" name="Oval 35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20" name="Oval 36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0021" name="Oval 37"/>
          <p:cNvSpPr>
            <a:spLocks noChangeArrowheads="1"/>
          </p:cNvSpPr>
          <p:nvPr/>
        </p:nvSpPr>
        <p:spPr bwMode="auto">
          <a:xfrm>
            <a:off x="1603375" y="3086100"/>
            <a:ext cx="106363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22" name="Oval 38"/>
          <p:cNvSpPr>
            <a:spLocks noChangeArrowheads="1"/>
          </p:cNvSpPr>
          <p:nvPr/>
        </p:nvSpPr>
        <p:spPr bwMode="auto">
          <a:xfrm>
            <a:off x="617538" y="3092450"/>
            <a:ext cx="115887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668338" y="2168525"/>
            <a:ext cx="350837" cy="400050"/>
            <a:chOff x="4128" y="192"/>
            <a:chExt cx="239" cy="281"/>
          </a:xfrm>
        </p:grpSpPr>
        <p:sp>
          <p:nvSpPr>
            <p:cNvPr id="170024" name="Oval 40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25" name="Oval 41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26" name="Oval 42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27" name="Oval 43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0028" name="Freeform 44"/>
          <p:cNvSpPr>
            <a:spLocks/>
          </p:cNvSpPr>
          <p:nvPr/>
        </p:nvSpPr>
        <p:spPr bwMode="auto">
          <a:xfrm>
            <a:off x="582613" y="3832225"/>
            <a:ext cx="1174750" cy="4349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318" y="302"/>
              </a:cxn>
              <a:cxn ang="0">
                <a:pos x="664" y="29"/>
              </a:cxn>
              <a:cxn ang="0">
                <a:pos x="800" y="129"/>
              </a:cxn>
            </a:cxnLst>
            <a:rect l="0" t="0" r="r" b="b"/>
            <a:pathLst>
              <a:path w="800" h="305">
                <a:moveTo>
                  <a:pt x="0" y="11"/>
                </a:moveTo>
                <a:cubicBezTo>
                  <a:pt x="103" y="155"/>
                  <a:pt x="207" y="299"/>
                  <a:pt x="318" y="302"/>
                </a:cubicBezTo>
                <a:cubicBezTo>
                  <a:pt x="429" y="305"/>
                  <a:pt x="584" y="58"/>
                  <a:pt x="664" y="29"/>
                </a:cubicBezTo>
                <a:cubicBezTo>
                  <a:pt x="744" y="0"/>
                  <a:pt x="772" y="64"/>
                  <a:pt x="800" y="129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29" name="Text Box 45"/>
          <p:cNvSpPr txBox="1">
            <a:spLocks noChangeArrowheads="1"/>
          </p:cNvSpPr>
          <p:nvPr/>
        </p:nvSpPr>
        <p:spPr bwMode="auto">
          <a:xfrm>
            <a:off x="914400" y="5561012"/>
            <a:ext cx="14973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Paper or a few cm of air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70030" name="Text Box 46"/>
          <p:cNvSpPr txBox="1">
            <a:spLocks noChangeArrowheads="1"/>
          </p:cNvSpPr>
          <p:nvPr/>
        </p:nvSpPr>
        <p:spPr bwMode="auto">
          <a:xfrm>
            <a:off x="4495800" y="5484813"/>
            <a:ext cx="1908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Arial" pitchFamily="34" charset="0"/>
              </a:rPr>
              <a:t>Thin </a:t>
            </a:r>
            <a:r>
              <a:rPr lang="en-US" sz="2000" dirty="0" err="1">
                <a:solidFill>
                  <a:schemeClr val="accent2"/>
                </a:solidFill>
                <a:latin typeface="Arial" pitchFamily="34" charset="0"/>
              </a:rPr>
              <a:t>aluminium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Arial" pitchFamily="34" charset="0"/>
              </a:rPr>
              <a:t>stops BETA</a:t>
            </a:r>
          </a:p>
        </p:txBody>
      </p:sp>
      <p:sp>
        <p:nvSpPr>
          <p:cNvPr id="170031" name="Text Box 47"/>
          <p:cNvSpPr txBox="1">
            <a:spLocks noChangeArrowheads="1"/>
          </p:cNvSpPr>
          <p:nvPr/>
        </p:nvSpPr>
        <p:spPr bwMode="auto">
          <a:xfrm>
            <a:off x="6553200" y="5491163"/>
            <a:ext cx="2228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itchFamily="34" charset="0"/>
              </a:rPr>
              <a:t>Thick lead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Arial" pitchFamily="34" charset="0"/>
              </a:rPr>
              <a:t>reduces GAMMA</a:t>
            </a:r>
          </a:p>
        </p:txBody>
      </p:sp>
      <p:sp>
        <p:nvSpPr>
          <p:cNvPr id="170032" name="Text Box 48"/>
          <p:cNvSpPr txBox="1">
            <a:spLocks noChangeArrowheads="1"/>
          </p:cNvSpPr>
          <p:nvPr/>
        </p:nvSpPr>
        <p:spPr bwMode="auto">
          <a:xfrm>
            <a:off x="2590800" y="5484813"/>
            <a:ext cx="1765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pitchFamily="34" charset="0"/>
              </a:rPr>
              <a:t>Skin or paper</a:t>
            </a:r>
          </a:p>
          <a:p>
            <a:r>
              <a:rPr lang="en-US" sz="2000">
                <a:solidFill>
                  <a:schemeClr val="accent2"/>
                </a:solidFill>
                <a:latin typeface="Arial" pitchFamily="34" charset="0"/>
              </a:rPr>
              <a:t> stops ALPHA</a:t>
            </a:r>
          </a:p>
        </p:txBody>
      </p:sp>
      <p:sp>
        <p:nvSpPr>
          <p:cNvPr id="170033" name="Text Box 49"/>
          <p:cNvSpPr txBox="1">
            <a:spLocks noChangeArrowheads="1"/>
          </p:cNvSpPr>
          <p:nvPr/>
        </p:nvSpPr>
        <p:spPr bwMode="auto">
          <a:xfrm>
            <a:off x="0" y="0"/>
            <a:ext cx="6781800" cy="955675"/>
          </a:xfrm>
          <a:prstGeom prst="rect">
            <a:avLst/>
          </a:prstGeom>
          <a:solidFill>
            <a:srgbClr val="660066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The penetration power of the three types of radiation.</a:t>
            </a:r>
          </a:p>
        </p:txBody>
      </p:sp>
      <p:sp>
        <p:nvSpPr>
          <p:cNvPr id="170034" name="Rectangle 50"/>
          <p:cNvSpPr>
            <a:spLocks noChangeArrowheads="1"/>
          </p:cNvSpPr>
          <p:nvPr/>
        </p:nvSpPr>
        <p:spPr bwMode="auto">
          <a:xfrm>
            <a:off x="6889750" y="1833563"/>
            <a:ext cx="966788" cy="3606800"/>
          </a:xfrm>
          <a:prstGeom prst="rect">
            <a:avLst/>
          </a:prstGeom>
          <a:solidFill>
            <a:srgbClr val="777777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777777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170035" name="Rectangle 51"/>
          <p:cNvSpPr>
            <a:spLocks noChangeArrowheads="1"/>
          </p:cNvSpPr>
          <p:nvPr/>
        </p:nvSpPr>
        <p:spPr bwMode="auto">
          <a:xfrm>
            <a:off x="5065713" y="1906588"/>
            <a:ext cx="74612" cy="3549650"/>
          </a:xfrm>
          <a:prstGeom prst="rect">
            <a:avLst/>
          </a:prstGeom>
          <a:gradFill rotWithShape="0">
            <a:gsLst>
              <a:gs pos="0">
                <a:srgbClr val="C0C0C0">
                  <a:gamma/>
                  <a:shade val="58824"/>
                  <a:invGamma/>
                </a:srgbClr>
              </a:gs>
              <a:gs pos="50000">
                <a:srgbClr val="C0C0C0"/>
              </a:gs>
              <a:gs pos="100000">
                <a:srgbClr val="C0C0C0">
                  <a:gamma/>
                  <a:shade val="58824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170036" name="Line 52"/>
          <p:cNvSpPr>
            <a:spLocks noChangeShapeType="1"/>
          </p:cNvSpPr>
          <p:nvPr/>
        </p:nvSpPr>
        <p:spPr bwMode="auto">
          <a:xfrm>
            <a:off x="1550988" y="1952625"/>
            <a:ext cx="0" cy="3478213"/>
          </a:xfrm>
          <a:prstGeom prst="line">
            <a:avLst/>
          </a:prstGeom>
          <a:noFill/>
          <a:ln w="9525">
            <a:solidFill>
              <a:srgbClr val="D1D1D1">
                <a:alpha val="50000"/>
              </a:srgbClr>
            </a:solidFill>
            <a:round/>
            <a:headEnd/>
            <a:tailEnd/>
          </a:ln>
          <a:effectLst/>
          <a:scene3d>
            <a:camera prst="legacyObliqueTopRight"/>
            <a:lightRig rig="legacyFlat3" dir="t"/>
          </a:scene3d>
          <a:sp3d extrusionH="1801800" prstMaterial="legacyPlastic">
            <a:bevelT w="13500" h="13500" prst="angle"/>
            <a:bevelB w="13500" h="13500" prst="angle"/>
            <a:extrusionClr>
              <a:srgbClr val="D1D1D1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170038" name="Oval 54"/>
          <p:cNvSpPr>
            <a:spLocks noChangeArrowheads="1"/>
          </p:cNvSpPr>
          <p:nvPr/>
        </p:nvSpPr>
        <p:spPr bwMode="auto">
          <a:xfrm>
            <a:off x="895350" y="3092450"/>
            <a:ext cx="112713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39" name="Oval 55"/>
          <p:cNvSpPr>
            <a:spLocks noChangeArrowheads="1"/>
          </p:cNvSpPr>
          <p:nvPr/>
        </p:nvSpPr>
        <p:spPr bwMode="auto">
          <a:xfrm>
            <a:off x="1174750" y="3092450"/>
            <a:ext cx="115888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0" name="Oval 56"/>
          <p:cNvSpPr>
            <a:spLocks noChangeArrowheads="1"/>
          </p:cNvSpPr>
          <p:nvPr/>
        </p:nvSpPr>
        <p:spPr bwMode="auto">
          <a:xfrm>
            <a:off x="1411288" y="3103563"/>
            <a:ext cx="106362" cy="1127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1" name="Oval 57"/>
          <p:cNvSpPr>
            <a:spLocks noChangeArrowheads="1"/>
          </p:cNvSpPr>
          <p:nvPr/>
        </p:nvSpPr>
        <p:spPr bwMode="auto">
          <a:xfrm>
            <a:off x="1905000" y="3087688"/>
            <a:ext cx="106363" cy="1127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2" name="Oval 58"/>
          <p:cNvSpPr>
            <a:spLocks noChangeArrowheads="1"/>
          </p:cNvSpPr>
          <p:nvPr/>
        </p:nvSpPr>
        <p:spPr bwMode="auto">
          <a:xfrm>
            <a:off x="2252663" y="3095625"/>
            <a:ext cx="106362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3" name="Oval 59"/>
          <p:cNvSpPr>
            <a:spLocks noChangeArrowheads="1"/>
          </p:cNvSpPr>
          <p:nvPr/>
        </p:nvSpPr>
        <p:spPr bwMode="auto">
          <a:xfrm>
            <a:off x="2570163" y="3092450"/>
            <a:ext cx="106362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4" name="Oval 60"/>
          <p:cNvSpPr>
            <a:spLocks noChangeArrowheads="1"/>
          </p:cNvSpPr>
          <p:nvPr/>
        </p:nvSpPr>
        <p:spPr bwMode="auto">
          <a:xfrm>
            <a:off x="2847975" y="3092450"/>
            <a:ext cx="106363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5" name="Oval 61"/>
          <p:cNvSpPr>
            <a:spLocks noChangeArrowheads="1"/>
          </p:cNvSpPr>
          <p:nvPr/>
        </p:nvSpPr>
        <p:spPr bwMode="auto">
          <a:xfrm>
            <a:off x="3127375" y="3092450"/>
            <a:ext cx="106363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6" name="Oval 62"/>
          <p:cNvSpPr>
            <a:spLocks noChangeArrowheads="1"/>
          </p:cNvSpPr>
          <p:nvPr/>
        </p:nvSpPr>
        <p:spPr bwMode="auto">
          <a:xfrm>
            <a:off x="3406775" y="3092450"/>
            <a:ext cx="106363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7" name="Oval 63"/>
          <p:cNvSpPr>
            <a:spLocks noChangeArrowheads="1"/>
          </p:cNvSpPr>
          <p:nvPr/>
        </p:nvSpPr>
        <p:spPr bwMode="auto">
          <a:xfrm>
            <a:off x="4243388" y="3092450"/>
            <a:ext cx="106362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8" name="Oval 64"/>
          <p:cNvSpPr>
            <a:spLocks noChangeArrowheads="1"/>
          </p:cNvSpPr>
          <p:nvPr/>
        </p:nvSpPr>
        <p:spPr bwMode="auto">
          <a:xfrm>
            <a:off x="4522788" y="3092450"/>
            <a:ext cx="106362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049" name="Oval 65"/>
          <p:cNvSpPr>
            <a:spLocks noChangeArrowheads="1"/>
          </p:cNvSpPr>
          <p:nvPr/>
        </p:nvSpPr>
        <p:spPr bwMode="auto">
          <a:xfrm>
            <a:off x="4802188" y="3092450"/>
            <a:ext cx="106362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782638" y="2168525"/>
            <a:ext cx="350837" cy="400050"/>
            <a:chOff x="4128" y="192"/>
            <a:chExt cx="239" cy="281"/>
          </a:xfrm>
        </p:grpSpPr>
        <p:sp>
          <p:nvSpPr>
            <p:cNvPr id="170051" name="Oval 6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52" name="Oval 6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53" name="Oval 6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54" name="Oval 7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896938" y="2168525"/>
            <a:ext cx="350837" cy="400050"/>
            <a:chOff x="4128" y="192"/>
            <a:chExt cx="239" cy="281"/>
          </a:xfrm>
        </p:grpSpPr>
        <p:sp>
          <p:nvSpPr>
            <p:cNvPr id="170056" name="Oval 72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57" name="Oval 73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58" name="Oval 74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59" name="Oval 75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1009650" y="2168525"/>
            <a:ext cx="350838" cy="400050"/>
            <a:chOff x="4128" y="192"/>
            <a:chExt cx="239" cy="281"/>
          </a:xfrm>
        </p:grpSpPr>
        <p:sp>
          <p:nvSpPr>
            <p:cNvPr id="170061" name="Oval 7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62" name="Oval 7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63" name="Oval 7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64" name="Oval 8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1123950" y="2168525"/>
            <a:ext cx="350838" cy="400050"/>
            <a:chOff x="4128" y="192"/>
            <a:chExt cx="239" cy="281"/>
          </a:xfrm>
        </p:grpSpPr>
        <p:sp>
          <p:nvSpPr>
            <p:cNvPr id="170066" name="Oval 82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67" name="Oval 83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68" name="Oval 84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69" name="Oval 85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86"/>
          <p:cNvGrpSpPr>
            <a:grpSpLocks/>
          </p:cNvGrpSpPr>
          <p:nvPr/>
        </p:nvGrpSpPr>
        <p:grpSpPr bwMode="auto">
          <a:xfrm>
            <a:off x="1806575" y="2168525"/>
            <a:ext cx="350838" cy="400050"/>
            <a:chOff x="4128" y="192"/>
            <a:chExt cx="239" cy="281"/>
          </a:xfrm>
        </p:grpSpPr>
        <p:sp>
          <p:nvSpPr>
            <p:cNvPr id="170071" name="Oval 8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72" name="Oval 8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73" name="Oval 8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74" name="Oval 9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1920875" y="2168525"/>
            <a:ext cx="350838" cy="400050"/>
            <a:chOff x="4128" y="192"/>
            <a:chExt cx="239" cy="281"/>
          </a:xfrm>
        </p:grpSpPr>
        <p:sp>
          <p:nvSpPr>
            <p:cNvPr id="170076" name="Oval 92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77" name="Oval 93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78" name="Oval 94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79" name="Oval 95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" name="Group 96"/>
          <p:cNvGrpSpPr>
            <a:grpSpLocks/>
          </p:cNvGrpSpPr>
          <p:nvPr/>
        </p:nvGrpSpPr>
        <p:grpSpPr bwMode="auto">
          <a:xfrm>
            <a:off x="2033588" y="2168525"/>
            <a:ext cx="350837" cy="400050"/>
            <a:chOff x="4128" y="192"/>
            <a:chExt cx="239" cy="281"/>
          </a:xfrm>
        </p:grpSpPr>
        <p:sp>
          <p:nvSpPr>
            <p:cNvPr id="170081" name="Oval 9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82" name="Oval 9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83" name="Oval 9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84" name="Oval 10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01"/>
          <p:cNvGrpSpPr>
            <a:grpSpLocks/>
          </p:cNvGrpSpPr>
          <p:nvPr/>
        </p:nvGrpSpPr>
        <p:grpSpPr bwMode="auto">
          <a:xfrm>
            <a:off x="2147888" y="2168525"/>
            <a:ext cx="350837" cy="400050"/>
            <a:chOff x="4128" y="192"/>
            <a:chExt cx="239" cy="281"/>
          </a:xfrm>
        </p:grpSpPr>
        <p:sp>
          <p:nvSpPr>
            <p:cNvPr id="170086" name="Oval 102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87" name="Oval 103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88" name="Oval 104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89" name="Oval 105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106"/>
          <p:cNvGrpSpPr>
            <a:grpSpLocks/>
          </p:cNvGrpSpPr>
          <p:nvPr/>
        </p:nvGrpSpPr>
        <p:grpSpPr bwMode="auto">
          <a:xfrm>
            <a:off x="2262188" y="2168525"/>
            <a:ext cx="350837" cy="400050"/>
            <a:chOff x="4128" y="192"/>
            <a:chExt cx="239" cy="281"/>
          </a:xfrm>
        </p:grpSpPr>
        <p:sp>
          <p:nvSpPr>
            <p:cNvPr id="170091" name="Oval 10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92" name="Oval 10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93" name="Oval 10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94" name="Oval 11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111"/>
          <p:cNvGrpSpPr>
            <a:grpSpLocks/>
          </p:cNvGrpSpPr>
          <p:nvPr/>
        </p:nvGrpSpPr>
        <p:grpSpPr bwMode="auto">
          <a:xfrm>
            <a:off x="2374900" y="2168525"/>
            <a:ext cx="350838" cy="400050"/>
            <a:chOff x="4128" y="192"/>
            <a:chExt cx="239" cy="281"/>
          </a:xfrm>
        </p:grpSpPr>
        <p:sp>
          <p:nvSpPr>
            <p:cNvPr id="170096" name="Oval 112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97" name="Oval 113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98" name="Oval 114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099" name="Oval 115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" name="Group 116"/>
          <p:cNvGrpSpPr>
            <a:grpSpLocks/>
          </p:cNvGrpSpPr>
          <p:nvPr/>
        </p:nvGrpSpPr>
        <p:grpSpPr bwMode="auto">
          <a:xfrm>
            <a:off x="2489200" y="2168525"/>
            <a:ext cx="350838" cy="400050"/>
            <a:chOff x="4128" y="192"/>
            <a:chExt cx="239" cy="281"/>
          </a:xfrm>
        </p:grpSpPr>
        <p:sp>
          <p:nvSpPr>
            <p:cNvPr id="170101" name="Oval 11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02" name="Oval 11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03" name="Oval 11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04" name="Oval 12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" name="Group 121"/>
          <p:cNvGrpSpPr>
            <a:grpSpLocks/>
          </p:cNvGrpSpPr>
          <p:nvPr/>
        </p:nvGrpSpPr>
        <p:grpSpPr bwMode="auto">
          <a:xfrm>
            <a:off x="2603500" y="2168525"/>
            <a:ext cx="350838" cy="400050"/>
            <a:chOff x="4128" y="192"/>
            <a:chExt cx="239" cy="281"/>
          </a:xfrm>
        </p:grpSpPr>
        <p:sp>
          <p:nvSpPr>
            <p:cNvPr id="170106" name="Oval 122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07" name="Oval 123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08" name="Oval 124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09" name="Oval 125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126"/>
          <p:cNvGrpSpPr>
            <a:grpSpLocks/>
          </p:cNvGrpSpPr>
          <p:nvPr/>
        </p:nvGrpSpPr>
        <p:grpSpPr bwMode="auto">
          <a:xfrm>
            <a:off x="2716213" y="2168525"/>
            <a:ext cx="342900" cy="400050"/>
            <a:chOff x="4128" y="192"/>
            <a:chExt cx="239" cy="281"/>
          </a:xfrm>
        </p:grpSpPr>
        <p:sp>
          <p:nvSpPr>
            <p:cNvPr id="170111" name="Oval 127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12" name="Oval 128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13" name="Oval 129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14" name="Oval 130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0115" name="Rectangle 131"/>
          <p:cNvSpPr>
            <a:spLocks noChangeArrowheads="1"/>
          </p:cNvSpPr>
          <p:nvPr/>
        </p:nvSpPr>
        <p:spPr bwMode="auto">
          <a:xfrm>
            <a:off x="3446463" y="1828800"/>
            <a:ext cx="74612" cy="35496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170116" name="Freeform 132"/>
          <p:cNvSpPr>
            <a:spLocks/>
          </p:cNvSpPr>
          <p:nvPr/>
        </p:nvSpPr>
        <p:spPr bwMode="auto">
          <a:xfrm>
            <a:off x="3668713" y="3895725"/>
            <a:ext cx="1387475" cy="430213"/>
          </a:xfrm>
          <a:custGeom>
            <a:avLst/>
            <a:gdLst/>
            <a:ahLst/>
            <a:cxnLst>
              <a:cxn ang="0">
                <a:pos x="0" y="276"/>
              </a:cxn>
              <a:cxn ang="0">
                <a:pos x="345" y="3"/>
              </a:cxn>
              <a:cxn ang="0">
                <a:pos x="663" y="294"/>
              </a:cxn>
              <a:cxn ang="0">
                <a:pos x="945" y="49"/>
              </a:cxn>
            </a:cxnLst>
            <a:rect l="0" t="0" r="r" b="b"/>
            <a:pathLst>
              <a:path w="945" h="302">
                <a:moveTo>
                  <a:pt x="0" y="276"/>
                </a:moveTo>
                <a:cubicBezTo>
                  <a:pt x="117" y="138"/>
                  <a:pt x="235" y="0"/>
                  <a:pt x="345" y="3"/>
                </a:cubicBezTo>
                <a:cubicBezTo>
                  <a:pt x="455" y="6"/>
                  <a:pt x="563" y="286"/>
                  <a:pt x="663" y="294"/>
                </a:cubicBezTo>
                <a:cubicBezTo>
                  <a:pt x="763" y="302"/>
                  <a:pt x="854" y="175"/>
                  <a:pt x="945" y="49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3" name="Group 133"/>
          <p:cNvGrpSpPr>
            <a:grpSpLocks/>
          </p:cNvGrpSpPr>
          <p:nvPr/>
        </p:nvGrpSpPr>
        <p:grpSpPr bwMode="auto">
          <a:xfrm>
            <a:off x="639763" y="3200400"/>
            <a:ext cx="4291012" cy="112713"/>
            <a:chOff x="700" y="2297"/>
            <a:chExt cx="2703" cy="71"/>
          </a:xfrm>
        </p:grpSpPr>
        <p:sp>
          <p:nvSpPr>
            <p:cNvPr id="170118" name="Oval 134"/>
            <p:cNvSpPr>
              <a:spLocks noChangeArrowheads="1"/>
            </p:cNvSpPr>
            <p:nvPr/>
          </p:nvSpPr>
          <p:spPr bwMode="auto">
            <a:xfrm>
              <a:off x="700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19" name="Oval 135"/>
            <p:cNvSpPr>
              <a:spLocks noChangeArrowheads="1"/>
            </p:cNvSpPr>
            <p:nvPr/>
          </p:nvSpPr>
          <p:spPr bwMode="auto">
            <a:xfrm>
              <a:off x="852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0" name="Oval 136"/>
            <p:cNvSpPr>
              <a:spLocks noChangeArrowheads="1"/>
            </p:cNvSpPr>
            <p:nvPr/>
          </p:nvSpPr>
          <p:spPr bwMode="auto">
            <a:xfrm>
              <a:off x="992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1" name="Oval 137"/>
            <p:cNvSpPr>
              <a:spLocks noChangeArrowheads="1"/>
            </p:cNvSpPr>
            <p:nvPr/>
          </p:nvSpPr>
          <p:spPr bwMode="auto">
            <a:xfrm>
              <a:off x="1138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2" name="Oval 138"/>
            <p:cNvSpPr>
              <a:spLocks noChangeArrowheads="1"/>
            </p:cNvSpPr>
            <p:nvPr/>
          </p:nvSpPr>
          <p:spPr bwMode="auto">
            <a:xfrm>
              <a:off x="1516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3" name="Oval 139"/>
            <p:cNvSpPr>
              <a:spLocks noChangeArrowheads="1"/>
            </p:cNvSpPr>
            <p:nvPr/>
          </p:nvSpPr>
          <p:spPr bwMode="auto">
            <a:xfrm>
              <a:off x="1682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4" name="Oval 140"/>
            <p:cNvSpPr>
              <a:spLocks noChangeArrowheads="1"/>
            </p:cNvSpPr>
            <p:nvPr/>
          </p:nvSpPr>
          <p:spPr bwMode="auto">
            <a:xfrm>
              <a:off x="1844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5" name="Oval 141"/>
            <p:cNvSpPr>
              <a:spLocks noChangeArrowheads="1"/>
            </p:cNvSpPr>
            <p:nvPr/>
          </p:nvSpPr>
          <p:spPr bwMode="auto">
            <a:xfrm>
              <a:off x="2006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6" name="Oval 142"/>
            <p:cNvSpPr>
              <a:spLocks noChangeArrowheads="1"/>
            </p:cNvSpPr>
            <p:nvPr/>
          </p:nvSpPr>
          <p:spPr bwMode="auto">
            <a:xfrm>
              <a:off x="2172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7" name="Oval 143"/>
            <p:cNvSpPr>
              <a:spLocks noChangeArrowheads="1"/>
            </p:cNvSpPr>
            <p:nvPr/>
          </p:nvSpPr>
          <p:spPr bwMode="auto">
            <a:xfrm>
              <a:off x="2328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8" name="Oval 144"/>
            <p:cNvSpPr>
              <a:spLocks noChangeArrowheads="1"/>
            </p:cNvSpPr>
            <p:nvPr/>
          </p:nvSpPr>
          <p:spPr bwMode="auto">
            <a:xfrm>
              <a:off x="2726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29" name="Oval 145"/>
            <p:cNvSpPr>
              <a:spLocks noChangeArrowheads="1"/>
            </p:cNvSpPr>
            <p:nvPr/>
          </p:nvSpPr>
          <p:spPr bwMode="auto">
            <a:xfrm>
              <a:off x="2888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30" name="Oval 146"/>
            <p:cNvSpPr>
              <a:spLocks noChangeArrowheads="1"/>
            </p:cNvSpPr>
            <p:nvPr/>
          </p:nvSpPr>
          <p:spPr bwMode="auto">
            <a:xfrm>
              <a:off x="3040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31" name="Oval 147"/>
            <p:cNvSpPr>
              <a:spLocks noChangeArrowheads="1"/>
            </p:cNvSpPr>
            <p:nvPr/>
          </p:nvSpPr>
          <p:spPr bwMode="auto">
            <a:xfrm>
              <a:off x="3194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32" name="Oval 148"/>
            <p:cNvSpPr>
              <a:spLocks noChangeArrowheads="1"/>
            </p:cNvSpPr>
            <p:nvPr/>
          </p:nvSpPr>
          <p:spPr bwMode="auto">
            <a:xfrm>
              <a:off x="3336" y="2297"/>
              <a:ext cx="67" cy="7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0133" name="Freeform 149"/>
          <p:cNvSpPr>
            <a:spLocks/>
          </p:cNvSpPr>
          <p:nvPr/>
        </p:nvSpPr>
        <p:spPr bwMode="auto">
          <a:xfrm>
            <a:off x="1927225" y="3849688"/>
            <a:ext cx="1501775" cy="496887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336" y="345"/>
              </a:cxn>
              <a:cxn ang="0">
                <a:pos x="645" y="36"/>
              </a:cxn>
              <a:cxn ang="0">
                <a:pos x="809" y="127"/>
              </a:cxn>
            </a:cxnLst>
            <a:rect l="0" t="0" r="r" b="b"/>
            <a:pathLst>
              <a:path w="809" h="348">
                <a:moveTo>
                  <a:pt x="0" y="18"/>
                </a:moveTo>
                <a:cubicBezTo>
                  <a:pt x="114" y="180"/>
                  <a:pt x="229" y="342"/>
                  <a:pt x="336" y="345"/>
                </a:cubicBezTo>
                <a:cubicBezTo>
                  <a:pt x="443" y="348"/>
                  <a:pt x="566" y="72"/>
                  <a:pt x="645" y="36"/>
                </a:cubicBezTo>
                <a:cubicBezTo>
                  <a:pt x="724" y="0"/>
                  <a:pt x="766" y="63"/>
                  <a:pt x="809" y="127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134" name="Oval 150"/>
          <p:cNvSpPr>
            <a:spLocks noChangeArrowheads="1"/>
          </p:cNvSpPr>
          <p:nvPr/>
        </p:nvSpPr>
        <p:spPr bwMode="auto">
          <a:xfrm>
            <a:off x="3686175" y="3092450"/>
            <a:ext cx="106363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135" name="Oval 151"/>
          <p:cNvSpPr>
            <a:spLocks noChangeArrowheads="1"/>
          </p:cNvSpPr>
          <p:nvPr/>
        </p:nvSpPr>
        <p:spPr bwMode="auto">
          <a:xfrm>
            <a:off x="3963988" y="3092450"/>
            <a:ext cx="106362" cy="1127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4" name="Group 152"/>
          <p:cNvGrpSpPr>
            <a:grpSpLocks/>
          </p:cNvGrpSpPr>
          <p:nvPr/>
        </p:nvGrpSpPr>
        <p:grpSpPr bwMode="auto">
          <a:xfrm>
            <a:off x="2822575" y="2168525"/>
            <a:ext cx="319088" cy="400050"/>
            <a:chOff x="4128" y="192"/>
            <a:chExt cx="239" cy="281"/>
          </a:xfrm>
        </p:grpSpPr>
        <p:sp>
          <p:nvSpPr>
            <p:cNvPr id="170137" name="Oval 153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38" name="Oval 154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39" name="Oval 155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40" name="Oval 156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5" name="Group 157"/>
          <p:cNvGrpSpPr>
            <a:grpSpLocks/>
          </p:cNvGrpSpPr>
          <p:nvPr/>
        </p:nvGrpSpPr>
        <p:grpSpPr bwMode="auto">
          <a:xfrm>
            <a:off x="2905125" y="2168525"/>
            <a:ext cx="334963" cy="400050"/>
            <a:chOff x="4128" y="192"/>
            <a:chExt cx="239" cy="281"/>
          </a:xfrm>
        </p:grpSpPr>
        <p:sp>
          <p:nvSpPr>
            <p:cNvPr id="170142" name="Oval 158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43" name="Oval 159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44" name="Oval 160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45" name="Oval 161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6" name="Group 162"/>
          <p:cNvGrpSpPr>
            <a:grpSpLocks/>
          </p:cNvGrpSpPr>
          <p:nvPr/>
        </p:nvGrpSpPr>
        <p:grpSpPr bwMode="auto">
          <a:xfrm>
            <a:off x="3001963" y="2168525"/>
            <a:ext cx="336550" cy="400050"/>
            <a:chOff x="4128" y="192"/>
            <a:chExt cx="239" cy="281"/>
          </a:xfrm>
        </p:grpSpPr>
        <p:sp>
          <p:nvSpPr>
            <p:cNvPr id="170147" name="Oval 163"/>
            <p:cNvSpPr>
              <a:spLocks noChangeArrowheads="1"/>
            </p:cNvSpPr>
            <p:nvPr/>
          </p:nvSpPr>
          <p:spPr bwMode="auto">
            <a:xfrm>
              <a:off x="4128" y="336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48" name="Oval 164"/>
            <p:cNvSpPr>
              <a:spLocks noChangeArrowheads="1"/>
            </p:cNvSpPr>
            <p:nvPr/>
          </p:nvSpPr>
          <p:spPr bwMode="auto">
            <a:xfrm>
              <a:off x="4224" y="192"/>
              <a:ext cx="143" cy="13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49" name="Oval 165"/>
            <p:cNvSpPr>
              <a:spLocks noChangeArrowheads="1"/>
            </p:cNvSpPr>
            <p:nvPr/>
          </p:nvSpPr>
          <p:spPr bwMode="auto">
            <a:xfrm>
              <a:off x="4224" y="288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0150" name="Oval 166"/>
            <p:cNvSpPr>
              <a:spLocks noChangeArrowheads="1"/>
            </p:cNvSpPr>
            <p:nvPr/>
          </p:nvSpPr>
          <p:spPr bwMode="auto">
            <a:xfrm>
              <a:off x="4176" y="240"/>
              <a:ext cx="123" cy="122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tint val="27451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" name="Group 167"/>
          <p:cNvGrpSpPr>
            <a:grpSpLocks/>
          </p:cNvGrpSpPr>
          <p:nvPr/>
        </p:nvGrpSpPr>
        <p:grpSpPr bwMode="auto">
          <a:xfrm>
            <a:off x="833438" y="2170113"/>
            <a:ext cx="2598737" cy="412750"/>
            <a:chOff x="767" y="1283"/>
            <a:chExt cx="1637" cy="260"/>
          </a:xfrm>
        </p:grpSpPr>
        <p:grpSp>
          <p:nvGrpSpPr>
            <p:cNvPr id="28" name="Group 168"/>
            <p:cNvGrpSpPr>
              <a:grpSpLocks/>
            </p:cNvGrpSpPr>
            <p:nvPr/>
          </p:nvGrpSpPr>
          <p:grpSpPr bwMode="auto">
            <a:xfrm>
              <a:off x="1509" y="1283"/>
              <a:ext cx="221" cy="252"/>
              <a:chOff x="4128" y="192"/>
              <a:chExt cx="239" cy="281"/>
            </a:xfrm>
          </p:grpSpPr>
          <p:sp>
            <p:nvSpPr>
              <p:cNvPr id="170153" name="Oval 169"/>
              <p:cNvSpPr>
                <a:spLocks noChangeArrowheads="1"/>
              </p:cNvSpPr>
              <p:nvPr/>
            </p:nvSpPr>
            <p:spPr bwMode="auto">
              <a:xfrm>
                <a:off x="4128" y="336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54" name="Oval 170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55" name="Oval 171"/>
              <p:cNvSpPr>
                <a:spLocks noChangeArrowheads="1"/>
              </p:cNvSpPr>
              <p:nvPr/>
            </p:nvSpPr>
            <p:spPr bwMode="auto">
              <a:xfrm>
                <a:off x="4224" y="288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56" name="Oval 172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" name="Group 173"/>
            <p:cNvGrpSpPr>
              <a:grpSpLocks/>
            </p:cNvGrpSpPr>
            <p:nvPr/>
          </p:nvGrpSpPr>
          <p:grpSpPr bwMode="auto">
            <a:xfrm>
              <a:off x="767" y="1291"/>
              <a:ext cx="221" cy="252"/>
              <a:chOff x="4128" y="192"/>
              <a:chExt cx="239" cy="281"/>
            </a:xfrm>
          </p:grpSpPr>
          <p:sp>
            <p:nvSpPr>
              <p:cNvPr id="170158" name="Oval 174"/>
              <p:cNvSpPr>
                <a:spLocks noChangeArrowheads="1"/>
              </p:cNvSpPr>
              <p:nvPr/>
            </p:nvSpPr>
            <p:spPr bwMode="auto">
              <a:xfrm>
                <a:off x="4128" y="336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59" name="Oval 175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60" name="Oval 176"/>
              <p:cNvSpPr>
                <a:spLocks noChangeArrowheads="1"/>
              </p:cNvSpPr>
              <p:nvPr/>
            </p:nvSpPr>
            <p:spPr bwMode="auto">
              <a:xfrm>
                <a:off x="4224" y="288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61" name="Oval 177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" name="Group 178"/>
            <p:cNvGrpSpPr>
              <a:grpSpLocks/>
            </p:cNvGrpSpPr>
            <p:nvPr/>
          </p:nvGrpSpPr>
          <p:grpSpPr bwMode="auto">
            <a:xfrm>
              <a:off x="971" y="1283"/>
              <a:ext cx="221" cy="252"/>
              <a:chOff x="4128" y="192"/>
              <a:chExt cx="239" cy="281"/>
            </a:xfrm>
          </p:grpSpPr>
          <p:sp>
            <p:nvSpPr>
              <p:cNvPr id="170163" name="Oval 179"/>
              <p:cNvSpPr>
                <a:spLocks noChangeArrowheads="1"/>
              </p:cNvSpPr>
              <p:nvPr/>
            </p:nvSpPr>
            <p:spPr bwMode="auto">
              <a:xfrm>
                <a:off x="4128" y="336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64" name="Oval 180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65" name="Oval 181"/>
              <p:cNvSpPr>
                <a:spLocks noChangeArrowheads="1"/>
              </p:cNvSpPr>
              <p:nvPr/>
            </p:nvSpPr>
            <p:spPr bwMode="auto">
              <a:xfrm>
                <a:off x="4224" y="288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66" name="Oval 182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1" name="Group 183"/>
            <p:cNvGrpSpPr>
              <a:grpSpLocks/>
            </p:cNvGrpSpPr>
            <p:nvPr/>
          </p:nvGrpSpPr>
          <p:grpSpPr bwMode="auto">
            <a:xfrm>
              <a:off x="1716" y="1283"/>
              <a:ext cx="221" cy="252"/>
              <a:chOff x="4128" y="192"/>
              <a:chExt cx="239" cy="281"/>
            </a:xfrm>
          </p:grpSpPr>
          <p:sp>
            <p:nvSpPr>
              <p:cNvPr id="170168" name="Oval 184"/>
              <p:cNvSpPr>
                <a:spLocks noChangeArrowheads="1"/>
              </p:cNvSpPr>
              <p:nvPr/>
            </p:nvSpPr>
            <p:spPr bwMode="auto">
              <a:xfrm>
                <a:off x="4128" y="336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69" name="Oval 185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70" name="Oval 186"/>
              <p:cNvSpPr>
                <a:spLocks noChangeArrowheads="1"/>
              </p:cNvSpPr>
              <p:nvPr/>
            </p:nvSpPr>
            <p:spPr bwMode="auto">
              <a:xfrm>
                <a:off x="4224" y="288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71" name="Oval 187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0016" name="Group 188"/>
            <p:cNvGrpSpPr>
              <a:grpSpLocks/>
            </p:cNvGrpSpPr>
            <p:nvPr/>
          </p:nvGrpSpPr>
          <p:grpSpPr bwMode="auto">
            <a:xfrm>
              <a:off x="1907" y="1291"/>
              <a:ext cx="221" cy="252"/>
              <a:chOff x="4128" y="192"/>
              <a:chExt cx="239" cy="281"/>
            </a:xfrm>
          </p:grpSpPr>
          <p:sp>
            <p:nvSpPr>
              <p:cNvPr id="170173" name="Oval 189"/>
              <p:cNvSpPr>
                <a:spLocks noChangeArrowheads="1"/>
              </p:cNvSpPr>
              <p:nvPr/>
            </p:nvSpPr>
            <p:spPr bwMode="auto">
              <a:xfrm>
                <a:off x="4128" y="336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74" name="Oval 190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75" name="Oval 191"/>
              <p:cNvSpPr>
                <a:spLocks noChangeArrowheads="1"/>
              </p:cNvSpPr>
              <p:nvPr/>
            </p:nvSpPr>
            <p:spPr bwMode="auto">
              <a:xfrm>
                <a:off x="4224" y="288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76" name="Oval 192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0023" name="Group 193"/>
            <p:cNvGrpSpPr>
              <a:grpSpLocks/>
            </p:cNvGrpSpPr>
            <p:nvPr/>
          </p:nvGrpSpPr>
          <p:grpSpPr bwMode="auto">
            <a:xfrm>
              <a:off x="2188" y="1291"/>
              <a:ext cx="216" cy="252"/>
              <a:chOff x="4128" y="192"/>
              <a:chExt cx="239" cy="281"/>
            </a:xfrm>
          </p:grpSpPr>
          <p:sp>
            <p:nvSpPr>
              <p:cNvPr id="170178" name="Oval 194"/>
              <p:cNvSpPr>
                <a:spLocks noChangeArrowheads="1"/>
              </p:cNvSpPr>
              <p:nvPr/>
            </p:nvSpPr>
            <p:spPr bwMode="auto">
              <a:xfrm>
                <a:off x="4128" y="336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79" name="Oval 195"/>
              <p:cNvSpPr>
                <a:spLocks noChangeArrowheads="1"/>
              </p:cNvSpPr>
              <p:nvPr/>
            </p:nvSpPr>
            <p:spPr bwMode="auto">
              <a:xfrm>
                <a:off x="4224" y="192"/>
                <a:ext cx="143" cy="137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80" name="Oval 196"/>
              <p:cNvSpPr>
                <a:spLocks noChangeArrowheads="1"/>
              </p:cNvSpPr>
              <p:nvPr/>
            </p:nvSpPr>
            <p:spPr bwMode="auto">
              <a:xfrm>
                <a:off x="4224" y="288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0181" name="Oval 197"/>
              <p:cNvSpPr>
                <a:spLocks noChangeArrowheads="1"/>
              </p:cNvSpPr>
              <p:nvPr/>
            </p:nvSpPr>
            <p:spPr bwMode="auto">
              <a:xfrm>
                <a:off x="4176" y="240"/>
                <a:ext cx="123" cy="122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70182" name="Rectangle 198"/>
          <p:cNvSpPr>
            <a:spLocks noChangeArrowheads="1"/>
          </p:cNvSpPr>
          <p:nvPr/>
        </p:nvSpPr>
        <p:spPr bwMode="auto">
          <a:xfrm>
            <a:off x="0" y="2122488"/>
            <a:ext cx="40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</a:t>
            </a:r>
          </a:p>
        </p:txBody>
      </p:sp>
      <p:sp>
        <p:nvSpPr>
          <p:cNvPr id="170183" name="Rectangle 199"/>
          <p:cNvSpPr>
            <a:spLocks noChangeArrowheads="1"/>
          </p:cNvSpPr>
          <p:nvPr/>
        </p:nvSpPr>
        <p:spPr bwMode="auto">
          <a:xfrm>
            <a:off x="14288" y="2946400"/>
            <a:ext cx="379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</a:t>
            </a:r>
          </a:p>
        </p:txBody>
      </p:sp>
      <p:sp>
        <p:nvSpPr>
          <p:cNvPr id="170184" name="Rectangle 200"/>
          <p:cNvSpPr>
            <a:spLocks noChangeArrowheads="1"/>
          </p:cNvSpPr>
          <p:nvPr/>
        </p:nvSpPr>
        <p:spPr bwMode="auto">
          <a:xfrm>
            <a:off x="57150" y="3740150"/>
            <a:ext cx="33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</a:t>
            </a:r>
          </a:p>
        </p:txBody>
      </p:sp>
      <p:sp>
        <p:nvSpPr>
          <p:cNvPr id="170185" name="Freeform 201"/>
          <p:cNvSpPr>
            <a:spLocks/>
          </p:cNvSpPr>
          <p:nvPr/>
        </p:nvSpPr>
        <p:spPr bwMode="auto">
          <a:xfrm>
            <a:off x="5387975" y="3902075"/>
            <a:ext cx="1466850" cy="450850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146" y="271"/>
              </a:cxn>
              <a:cxn ang="0">
                <a:pos x="464" y="7"/>
              </a:cxn>
              <a:cxn ang="0">
                <a:pos x="818" y="316"/>
              </a:cxn>
              <a:cxn ang="0">
                <a:pos x="1146" y="7"/>
              </a:cxn>
            </a:cxnLst>
            <a:rect l="0" t="0" r="r" b="b"/>
            <a:pathLst>
              <a:path w="1146" h="316">
                <a:moveTo>
                  <a:pt x="0" y="107"/>
                </a:moveTo>
                <a:cubicBezTo>
                  <a:pt x="34" y="197"/>
                  <a:pt x="69" y="288"/>
                  <a:pt x="146" y="271"/>
                </a:cubicBezTo>
                <a:cubicBezTo>
                  <a:pt x="223" y="254"/>
                  <a:pt x="352" y="0"/>
                  <a:pt x="464" y="7"/>
                </a:cubicBezTo>
                <a:cubicBezTo>
                  <a:pt x="576" y="14"/>
                  <a:pt x="704" y="316"/>
                  <a:pt x="818" y="316"/>
                </a:cubicBezTo>
                <a:cubicBezTo>
                  <a:pt x="932" y="316"/>
                  <a:pt x="1039" y="161"/>
                  <a:pt x="1146" y="7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0186" name="Freeform 202"/>
          <p:cNvSpPr>
            <a:spLocks/>
          </p:cNvSpPr>
          <p:nvPr/>
        </p:nvSpPr>
        <p:spPr bwMode="auto">
          <a:xfrm>
            <a:off x="7924800" y="3967163"/>
            <a:ext cx="1466850" cy="450850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146" y="271"/>
              </a:cxn>
              <a:cxn ang="0">
                <a:pos x="464" y="7"/>
              </a:cxn>
              <a:cxn ang="0">
                <a:pos x="818" y="316"/>
              </a:cxn>
              <a:cxn ang="0">
                <a:pos x="1146" y="7"/>
              </a:cxn>
            </a:cxnLst>
            <a:rect l="0" t="0" r="r" b="b"/>
            <a:pathLst>
              <a:path w="1146" h="316">
                <a:moveTo>
                  <a:pt x="0" y="107"/>
                </a:moveTo>
                <a:cubicBezTo>
                  <a:pt x="34" y="197"/>
                  <a:pt x="69" y="288"/>
                  <a:pt x="146" y="271"/>
                </a:cubicBezTo>
                <a:cubicBezTo>
                  <a:pt x="223" y="254"/>
                  <a:pt x="352" y="0"/>
                  <a:pt x="464" y="7"/>
                </a:cubicBezTo>
                <a:cubicBezTo>
                  <a:pt x="576" y="14"/>
                  <a:pt x="704" y="316"/>
                  <a:pt x="818" y="316"/>
                </a:cubicBezTo>
                <a:cubicBezTo>
                  <a:pt x="932" y="316"/>
                  <a:pt x="1039" y="161"/>
                  <a:pt x="1146" y="7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9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500"/>
                            </p:stCondLst>
                            <p:childTnLst>
                              <p:par>
                                <p:cTn id="9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21" grpId="0" animBg="1"/>
      <p:bldP spid="170022" grpId="0" animBg="1"/>
      <p:bldP spid="170028" grpId="0" animBg="1"/>
      <p:bldP spid="170038" grpId="0" animBg="1"/>
      <p:bldP spid="170039" grpId="0" animBg="1"/>
      <p:bldP spid="170040" grpId="0" animBg="1"/>
      <p:bldP spid="170041" grpId="0" animBg="1"/>
      <p:bldP spid="170042" grpId="0" animBg="1"/>
      <p:bldP spid="170043" grpId="0" animBg="1"/>
      <p:bldP spid="170044" grpId="0" animBg="1"/>
      <p:bldP spid="170045" grpId="0" animBg="1"/>
      <p:bldP spid="170046" grpId="0" animBg="1"/>
      <p:bldP spid="170047" grpId="0" animBg="1"/>
      <p:bldP spid="170048" grpId="0" animBg="1"/>
      <p:bldP spid="170049" grpId="0" animBg="1"/>
      <p:bldP spid="170116" grpId="0" animBg="1"/>
      <p:bldP spid="170133" grpId="0" animBg="1"/>
      <p:bldP spid="170134" grpId="0" animBg="1"/>
      <p:bldP spid="170135" grpId="0" animBg="1"/>
      <p:bldP spid="170185" grpId="0" animBg="1"/>
      <p:bldP spid="17018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598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Radiation </vt:lpstr>
      <vt:lpstr>Radiation </vt:lpstr>
      <vt:lpstr>Calculate the number of protons, electrons and neutrons shown below -</vt:lpstr>
      <vt:lpstr>Alpha decay</vt:lpstr>
      <vt:lpstr>Beta decay</vt:lpstr>
      <vt:lpstr>Gamma decay</vt:lpstr>
      <vt:lpstr>Examples </vt:lpstr>
      <vt:lpstr>PowerPoint Presentation</vt:lpstr>
      <vt:lpstr>PowerPoint Presentation</vt:lpstr>
      <vt:lpstr>Background radiation</vt:lpstr>
      <vt:lpstr>The scattering experiment</vt:lpstr>
      <vt:lpstr>Conclusions </vt:lpstr>
      <vt:lpstr>PowerPoint Presentation</vt:lpstr>
    </vt:vector>
  </TitlesOfParts>
  <Company>London Borough of Havering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</dc:title>
  <dc:creator>mmeyers</dc:creator>
  <cp:lastModifiedBy>Michelle Meyers</cp:lastModifiedBy>
  <cp:revision>12</cp:revision>
  <dcterms:created xsi:type="dcterms:W3CDTF">2009-10-14T11:22:54Z</dcterms:created>
  <dcterms:modified xsi:type="dcterms:W3CDTF">2014-06-11T09:14:01Z</dcterms:modified>
</cp:coreProperties>
</file>