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70" r:id="rId6"/>
    <p:sldId id="259" r:id="rId7"/>
    <p:sldId id="262" r:id="rId8"/>
    <p:sldId id="263" r:id="rId9"/>
    <p:sldId id="261" r:id="rId10"/>
    <p:sldId id="266" r:id="rId11"/>
    <p:sldId id="264" r:id="rId12"/>
    <p:sldId id="267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365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363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745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202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793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775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674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855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49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945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41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BE075-8112-474A-9255-A0D9A47C4949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8498-5091-401F-9027-9BE225E8DE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861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carbon+isotope&amp;source=images&amp;cd=&amp;cad=rja&amp;uact=8&amp;docid=VuG8zA0qbYaLgM&amp;tbnid=J5m9kwxNc1DkFM:&amp;ved=0CAUQjRw&amp;url=http://scienceblogs.com/startswithabang/2012/06/04/the-cosmic-story-of-carbon-14/&amp;ei=uzuQU9iqKaGJ0AWLnIDYDQ&amp;bvm=bv.68235269,d.d2k&amp;psig=AFQjCNGW3DbVPVChTnMrqzKJWH7HgAJ9xg&amp;ust=14020477977356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P6 - radiation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158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chemeClr val="bg1"/>
                </a:solidFill>
              </a:rPr>
              <a:t>Types of radiation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95800" y="1125538"/>
            <a:ext cx="4648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1)  Alpha (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)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– an atom decays into a new atom and emits an alpha particle (2 protons and 2 neutrons – the nucleus of a helium atom)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95800" y="2852738"/>
            <a:ext cx="4648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CCFF99"/>
                </a:solidFill>
                <a:latin typeface="Comic Sans MS" pitchFamily="66" charset="0"/>
                <a:cs typeface="Arial" pitchFamily="34" charset="0"/>
              </a:rPr>
              <a:t>2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)  Beta (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)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 – an atom decays into a new atom by changing a neutron into a proton and electron.  The fast moving, high energy electron is called a beta particle.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495800" y="4937125"/>
            <a:ext cx="4648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3)  Gamma – after </a:t>
            </a:r>
            <a:r>
              <a:rPr lang="en-GB" altLang="en-US" sz="20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 or  decay surplus energy is sometimes emitted.  This is called gamma radiation and has a very high frequency with short wavelength.  The atom is not changed.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0825" y="811213"/>
            <a:ext cx="1023938" cy="1084262"/>
            <a:chOff x="1728" y="1680"/>
            <a:chExt cx="816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5" name="Oval 11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26" name="Oval 12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8" name="Oval 14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29" name="Oval 15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1" name="Oval 17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4" name="Oval 20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36" name="Oval 22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37" name="Oval 23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824038" y="811213"/>
            <a:ext cx="903287" cy="1023937"/>
            <a:chOff x="1149" y="799"/>
            <a:chExt cx="569" cy="645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3" name="Oval 28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14" name="Oval 29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6" name="Oval 31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18" name="Oval 33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0" name="Oval 35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22" name="Oval 37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276600" y="1243013"/>
            <a:ext cx="601663" cy="492125"/>
            <a:chOff x="1875" y="1133"/>
            <a:chExt cx="379" cy="310"/>
          </a:xfrm>
        </p:grpSpPr>
        <p:sp>
          <p:nvSpPr>
            <p:cNvPr id="4207" name="Oval 39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8" name="Oval 40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90" name="Oval 42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250825" y="2949575"/>
            <a:ext cx="1023938" cy="1084263"/>
            <a:chOff x="1728" y="1680"/>
            <a:chExt cx="816" cy="864"/>
          </a:xfrm>
        </p:grpSpPr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3" name="Oval 46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4" name="Oval 47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6" name="Oval 48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6" name="Oval 49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7" name="Oval 50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9" name="Oval 51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99" name="Oval 52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02" name="Oval 54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02" name="Oval 55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4" name="Oval 56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04" name="Oval 57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5" name="Oval 58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7" name="Oval 59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1908175" y="2949575"/>
            <a:ext cx="1023938" cy="1084263"/>
            <a:chOff x="1202" y="2024"/>
            <a:chExt cx="645" cy="683"/>
          </a:xfrm>
        </p:grpSpPr>
        <p:sp>
          <p:nvSpPr>
            <p:cNvPr id="2109" name="Oval 61"/>
            <p:cNvSpPr>
              <a:spLocks noChangeArrowheads="1"/>
            </p:cNvSpPr>
            <p:nvPr/>
          </p:nvSpPr>
          <p:spPr bwMode="auto">
            <a:xfrm>
              <a:off x="1316" y="2100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10" name="Oval 62"/>
            <p:cNvSpPr>
              <a:spLocks noChangeArrowheads="1"/>
            </p:cNvSpPr>
            <p:nvPr/>
          </p:nvSpPr>
          <p:spPr bwMode="auto">
            <a:xfrm>
              <a:off x="1278" y="2252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7" name="Oval 63"/>
            <p:cNvSpPr>
              <a:spLocks noChangeArrowheads="1"/>
            </p:cNvSpPr>
            <p:nvPr/>
          </p:nvSpPr>
          <p:spPr bwMode="auto">
            <a:xfrm>
              <a:off x="1392" y="2290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8" name="Oval 64"/>
            <p:cNvSpPr>
              <a:spLocks noChangeArrowheads="1"/>
            </p:cNvSpPr>
            <p:nvPr/>
          </p:nvSpPr>
          <p:spPr bwMode="auto">
            <a:xfrm>
              <a:off x="1430" y="2214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3" name="Oval 65"/>
            <p:cNvSpPr>
              <a:spLocks noChangeArrowheads="1"/>
            </p:cNvSpPr>
            <p:nvPr/>
          </p:nvSpPr>
          <p:spPr bwMode="auto">
            <a:xfrm>
              <a:off x="1354" y="240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0" name="Oval 66"/>
            <p:cNvSpPr>
              <a:spLocks noChangeArrowheads="1"/>
            </p:cNvSpPr>
            <p:nvPr/>
          </p:nvSpPr>
          <p:spPr bwMode="auto">
            <a:xfrm>
              <a:off x="1202" y="2176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81" name="Oval 67"/>
            <p:cNvSpPr>
              <a:spLocks noChangeArrowheads="1"/>
            </p:cNvSpPr>
            <p:nvPr/>
          </p:nvSpPr>
          <p:spPr bwMode="auto">
            <a:xfrm>
              <a:off x="1240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6" name="Oval 68"/>
            <p:cNvSpPr>
              <a:spLocks noChangeArrowheads="1"/>
            </p:cNvSpPr>
            <p:nvPr/>
          </p:nvSpPr>
          <p:spPr bwMode="auto">
            <a:xfrm>
              <a:off x="1506" y="2328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3" name="Oval 69"/>
            <p:cNvSpPr>
              <a:spLocks noChangeArrowheads="1"/>
            </p:cNvSpPr>
            <p:nvPr/>
          </p:nvSpPr>
          <p:spPr bwMode="auto">
            <a:xfrm>
              <a:off x="1543" y="2479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1657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1506" y="213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6" name="Oval 72"/>
            <p:cNvSpPr>
              <a:spLocks noChangeArrowheads="1"/>
            </p:cNvSpPr>
            <p:nvPr/>
          </p:nvSpPr>
          <p:spPr bwMode="auto">
            <a:xfrm>
              <a:off x="1619" y="2290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1430" y="2479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88" name="Oval 74"/>
            <p:cNvSpPr>
              <a:spLocks noChangeArrowheads="1"/>
            </p:cNvSpPr>
            <p:nvPr/>
          </p:nvSpPr>
          <p:spPr bwMode="auto">
            <a:xfrm>
              <a:off x="1619" y="213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89" name="Oval 75"/>
            <p:cNvSpPr>
              <a:spLocks noChangeArrowheads="1"/>
            </p:cNvSpPr>
            <p:nvPr/>
          </p:nvSpPr>
          <p:spPr bwMode="auto">
            <a:xfrm>
              <a:off x="1468" y="2024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0" name="Oval 76"/>
            <p:cNvSpPr>
              <a:spLocks noChangeArrowheads="1"/>
            </p:cNvSpPr>
            <p:nvPr/>
          </p:nvSpPr>
          <p:spPr bwMode="auto">
            <a:xfrm>
              <a:off x="1316" y="2517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25" name="Oval 77"/>
          <p:cNvSpPr>
            <a:spLocks noChangeArrowheads="1"/>
          </p:cNvSpPr>
          <p:nvPr/>
        </p:nvSpPr>
        <p:spPr bwMode="auto">
          <a:xfrm>
            <a:off x="3708400" y="33813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250825" y="5157788"/>
            <a:ext cx="1023938" cy="1084262"/>
            <a:chOff x="1728" y="1680"/>
            <a:chExt cx="816" cy="864"/>
          </a:xfrm>
        </p:grpSpPr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28" name="Oval 80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1" name="Oval 81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2" name="Oval 82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1" name="Oval 83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4" name="Oval 84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5" name="Oval 85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4" name="Oval 86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67" name="Oval 87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6" name="Oval 88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37" name="Oval 89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0" name="Oval 90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9" name="Oval 91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72" name="Oval 92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3" name="Oval 93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42" name="Oval 94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1835150" y="5229225"/>
            <a:ext cx="903288" cy="1023938"/>
            <a:chOff x="1149" y="799"/>
            <a:chExt cx="569" cy="645"/>
          </a:xfrm>
        </p:grpSpPr>
        <p:sp>
          <p:nvSpPr>
            <p:cNvPr id="2144" name="Oval 96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45" name="Oval 97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49" name="Oval 98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50" name="Oval 99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48" name="Oval 100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2" name="Oval 101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4" name="Oval 103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" name="Oval 104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6" name="Oval 105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4" name="Oval 106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58" name="Oval 107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3203575" y="4941888"/>
            <a:ext cx="601663" cy="492125"/>
            <a:chOff x="1875" y="1133"/>
            <a:chExt cx="379" cy="310"/>
          </a:xfrm>
        </p:grpSpPr>
        <p:sp>
          <p:nvSpPr>
            <p:cNvPr id="4143" name="Oval 109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44" name="Oval 110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9" name="Oval 111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60" name="Oval 112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0" name="Group 113"/>
          <p:cNvGrpSpPr>
            <a:grpSpLocks/>
          </p:cNvGrpSpPr>
          <p:nvPr/>
        </p:nvGrpSpPr>
        <p:grpSpPr bwMode="auto">
          <a:xfrm>
            <a:off x="3276600" y="5805488"/>
            <a:ext cx="936625" cy="393700"/>
            <a:chOff x="2688" y="960"/>
            <a:chExt cx="1535" cy="623"/>
          </a:xfrm>
        </p:grpSpPr>
        <p:grpSp>
          <p:nvGrpSpPr>
            <p:cNvPr id="4131" name="Group 114"/>
            <p:cNvGrpSpPr>
              <a:grpSpLocks/>
            </p:cNvGrpSpPr>
            <p:nvPr/>
          </p:nvGrpSpPr>
          <p:grpSpPr bwMode="auto">
            <a:xfrm>
              <a:off x="2688" y="1248"/>
              <a:ext cx="383" cy="335"/>
              <a:chOff x="1632" y="2688"/>
              <a:chExt cx="383" cy="335"/>
            </a:xfrm>
          </p:grpSpPr>
          <p:sp>
            <p:nvSpPr>
              <p:cNvPr id="4141" name="Arc 115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2" name="Arc 116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2" name="Group 117"/>
            <p:cNvGrpSpPr>
              <a:grpSpLocks/>
            </p:cNvGrpSpPr>
            <p:nvPr/>
          </p:nvGrpSpPr>
          <p:grpSpPr bwMode="auto">
            <a:xfrm>
              <a:off x="3456" y="1248"/>
              <a:ext cx="383" cy="335"/>
              <a:chOff x="1632" y="2688"/>
              <a:chExt cx="383" cy="335"/>
            </a:xfrm>
          </p:grpSpPr>
          <p:sp>
            <p:nvSpPr>
              <p:cNvPr id="4139" name="Arc 118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0" name="Arc 119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3" name="Group 120"/>
            <p:cNvGrpSpPr>
              <a:grpSpLocks/>
            </p:cNvGrpSpPr>
            <p:nvPr/>
          </p:nvGrpSpPr>
          <p:grpSpPr bwMode="auto">
            <a:xfrm flipV="1">
              <a:off x="3840" y="960"/>
              <a:ext cx="383" cy="335"/>
              <a:chOff x="1632" y="2688"/>
              <a:chExt cx="383" cy="335"/>
            </a:xfrm>
          </p:grpSpPr>
          <p:sp>
            <p:nvSpPr>
              <p:cNvPr id="4137" name="Arc 121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8" name="Arc 122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34" name="Group 123"/>
            <p:cNvGrpSpPr>
              <a:grpSpLocks/>
            </p:cNvGrpSpPr>
            <p:nvPr/>
          </p:nvGrpSpPr>
          <p:grpSpPr bwMode="auto">
            <a:xfrm flipV="1">
              <a:off x="3072" y="960"/>
              <a:ext cx="383" cy="335"/>
              <a:chOff x="1632" y="2688"/>
              <a:chExt cx="383" cy="335"/>
            </a:xfrm>
          </p:grpSpPr>
          <p:sp>
            <p:nvSpPr>
              <p:cNvPr id="4135" name="Arc 124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6" name="Arc 125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0" y="1890713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0" y="6216650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0" y="4291013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Unstable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1619250" y="6216650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New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1476375" y="1890713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New nucleus</a:t>
            </a:r>
            <a:endParaRPr lang="en-US" altLang="en-US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1403350" y="124301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0" name="AutoShape 132"/>
          <p:cNvSpPr>
            <a:spLocks noChangeArrowheads="1"/>
          </p:cNvSpPr>
          <p:nvPr/>
        </p:nvSpPr>
        <p:spPr bwMode="auto">
          <a:xfrm>
            <a:off x="1403350" y="338137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" name="AutoShape 133"/>
          <p:cNvSpPr>
            <a:spLocks noChangeArrowheads="1"/>
          </p:cNvSpPr>
          <p:nvPr/>
        </p:nvSpPr>
        <p:spPr bwMode="auto">
          <a:xfrm>
            <a:off x="1403350" y="566102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2" name="AutoShape 134"/>
          <p:cNvSpPr>
            <a:spLocks noChangeArrowheads="1"/>
          </p:cNvSpPr>
          <p:nvPr/>
        </p:nvSpPr>
        <p:spPr bwMode="auto">
          <a:xfrm>
            <a:off x="2843213" y="1314450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3" name="AutoShape 135"/>
          <p:cNvSpPr>
            <a:spLocks noChangeArrowheads="1"/>
          </p:cNvSpPr>
          <p:nvPr/>
        </p:nvSpPr>
        <p:spPr bwMode="auto">
          <a:xfrm>
            <a:off x="2843213" y="5876925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3132138" y="3309938"/>
            <a:ext cx="287337" cy="287337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5" name="AutoShape 137"/>
          <p:cNvSpPr>
            <a:spLocks noChangeArrowheads="1"/>
          </p:cNvSpPr>
          <p:nvPr/>
        </p:nvSpPr>
        <p:spPr bwMode="auto">
          <a:xfrm rot="-1562587">
            <a:off x="2771775" y="530066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" name="Group 138"/>
          <p:cNvGrpSpPr>
            <a:grpSpLocks/>
          </p:cNvGrpSpPr>
          <p:nvPr/>
        </p:nvGrpSpPr>
        <p:grpSpPr bwMode="auto">
          <a:xfrm>
            <a:off x="684213" y="4076700"/>
            <a:ext cx="2303462" cy="857250"/>
            <a:chOff x="431" y="2568"/>
            <a:chExt cx="1451" cy="540"/>
          </a:xfrm>
        </p:grpSpPr>
        <p:sp>
          <p:nvSpPr>
            <p:cNvPr id="4128" name="Text Box 139"/>
            <p:cNvSpPr txBox="1">
              <a:spLocks noChangeArrowheads="1"/>
            </p:cNvSpPr>
            <p:nvPr/>
          </p:nvSpPr>
          <p:spPr bwMode="auto">
            <a:xfrm>
              <a:off x="1020" y="2704"/>
              <a:ext cx="8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itchFamily="66" charset="0"/>
                  <a:cs typeface="Arial" pitchFamily="34" charset="0"/>
                </a:rPr>
                <a:t>New nucleus</a:t>
              </a:r>
              <a:endParaRPr lang="en-US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29" name="Line 140"/>
            <p:cNvSpPr>
              <a:spLocks noChangeShapeType="1"/>
            </p:cNvSpPr>
            <p:nvPr/>
          </p:nvSpPr>
          <p:spPr bwMode="auto">
            <a:xfrm flipH="1" flipV="1">
              <a:off x="431" y="2568"/>
              <a:ext cx="816" cy="18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Line 141"/>
            <p:cNvSpPr>
              <a:spLocks noChangeShapeType="1"/>
            </p:cNvSpPr>
            <p:nvPr/>
          </p:nvSpPr>
          <p:spPr bwMode="auto">
            <a:xfrm flipV="1">
              <a:off x="1338" y="2568"/>
              <a:ext cx="45" cy="1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2843213" y="1890713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Alpha particle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3059113" y="3670300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Beta particle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2916238" y="6216650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Gamma radiation</a:t>
            </a:r>
            <a:endParaRPr lang="en-US" altLang="en-US" sz="240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7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  <p:bldP spid="2055" grpId="0" autoUpdateAnimBg="0"/>
      <p:bldP spid="2125" grpId="0" animBg="1"/>
      <p:bldP spid="2174" grpId="0"/>
      <p:bldP spid="2175" grpId="0"/>
      <p:bldP spid="2176" grpId="0"/>
      <p:bldP spid="2177" grpId="0"/>
      <p:bldP spid="2178" grpId="0"/>
      <p:bldP spid="2179" grpId="0" animBg="1"/>
      <p:bldP spid="2180" grpId="0" animBg="1"/>
      <p:bldP spid="2181" grpId="0" animBg="1"/>
      <p:bldP spid="2182" grpId="0" animBg="1"/>
      <p:bldP spid="2183" grpId="0" animBg="1"/>
      <p:bldP spid="2184" grpId="0" animBg="1"/>
      <p:bldP spid="2185" grpId="0" animBg="1"/>
      <p:bldP spid="2190" grpId="0"/>
      <p:bldP spid="2191" grpId="0"/>
      <p:bldP spid="21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25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7030A0"/>
                </a:solidFill>
              </a:rPr>
              <a:t>Half life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pitchFamily="34" charset="0"/>
              </a:rPr>
              <a:t>The decay of radioisotopes can be used to measure the material’s age.  The HALF-LIFE of an atom is the time taken for HALF of the </a:t>
            </a:r>
            <a:r>
              <a:rPr lang="en-GB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pitchFamily="34" charset="0"/>
              </a:rPr>
              <a:t>radioactive nuclei </a:t>
            </a:r>
            <a:r>
              <a:rPr lang="en-GB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rial" pitchFamily="34" charset="0"/>
              </a:rPr>
              <a:t>in a sample to decay</a:t>
            </a:r>
            <a:r>
              <a:rPr lang="en-GB" altLang="en-US" sz="2400" dirty="0">
                <a:solidFill>
                  <a:srgbClr val="66FF99"/>
                </a:solidFill>
                <a:latin typeface="Comic Sans MS" pitchFamily="66" charset="0"/>
                <a:cs typeface="Arial" pitchFamily="34" charset="0"/>
              </a:rPr>
              <a:t>…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288" y="1680"/>
            <a:chExt cx="816" cy="864"/>
          </a:xfrm>
        </p:grpSpPr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43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38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52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57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28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33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67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72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86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67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81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57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81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62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43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1905000" y="37338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743200" y="3429000"/>
            <a:ext cx="1295400" cy="1371600"/>
            <a:chOff x="1728" y="1680"/>
            <a:chExt cx="816" cy="864"/>
          </a:xfrm>
        </p:grpSpPr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1824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67" name="Oval 27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8" name="Oval 28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19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70" name="Oval 30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1" name="Oval 31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112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73" name="Oval 33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230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2112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76" name="Oval 36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2016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78" name="Oval 38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79" name="Oval 39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6" name="Oval 40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257800" y="3429000"/>
            <a:ext cx="1295400" cy="1371600"/>
            <a:chOff x="3072" y="1680"/>
            <a:chExt cx="816" cy="864"/>
          </a:xfrm>
        </p:grpSpPr>
        <p:sp>
          <p:nvSpPr>
            <p:cNvPr id="9258" name="Oval 42"/>
            <p:cNvSpPr>
              <a:spLocks noChangeArrowheads="1"/>
            </p:cNvSpPr>
            <p:nvPr/>
          </p:nvSpPr>
          <p:spPr bwMode="auto">
            <a:xfrm>
              <a:off x="3216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50" name="Oval 43"/>
            <p:cNvSpPr>
              <a:spLocks noChangeArrowheads="1"/>
            </p:cNvSpPr>
            <p:nvPr/>
          </p:nvSpPr>
          <p:spPr bwMode="auto">
            <a:xfrm>
              <a:off x="3168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1" name="Oval 44"/>
            <p:cNvSpPr>
              <a:spLocks noChangeArrowheads="1"/>
            </p:cNvSpPr>
            <p:nvPr/>
          </p:nvSpPr>
          <p:spPr bwMode="auto">
            <a:xfrm>
              <a:off x="3312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2" name="Oval 45"/>
            <p:cNvSpPr>
              <a:spLocks noChangeArrowheads="1"/>
            </p:cNvSpPr>
            <p:nvPr/>
          </p:nvSpPr>
          <p:spPr bwMode="auto">
            <a:xfrm>
              <a:off x="3360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auto">
            <a:xfrm>
              <a:off x="3264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54" name="Oval 47"/>
            <p:cNvSpPr>
              <a:spLocks noChangeArrowheads="1"/>
            </p:cNvSpPr>
            <p:nvPr/>
          </p:nvSpPr>
          <p:spPr bwMode="auto">
            <a:xfrm>
              <a:off x="3072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5" name="Oval 48"/>
            <p:cNvSpPr>
              <a:spLocks noChangeArrowheads="1"/>
            </p:cNvSpPr>
            <p:nvPr/>
          </p:nvSpPr>
          <p:spPr bwMode="auto">
            <a:xfrm>
              <a:off x="3120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6" name="Oval 49"/>
            <p:cNvSpPr>
              <a:spLocks noChangeArrowheads="1"/>
            </p:cNvSpPr>
            <p:nvPr/>
          </p:nvSpPr>
          <p:spPr bwMode="auto">
            <a:xfrm>
              <a:off x="3456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7" name="Oval 50"/>
            <p:cNvSpPr>
              <a:spLocks noChangeArrowheads="1"/>
            </p:cNvSpPr>
            <p:nvPr/>
          </p:nvSpPr>
          <p:spPr bwMode="auto">
            <a:xfrm>
              <a:off x="3504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auto">
            <a:xfrm>
              <a:off x="3648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59" name="Oval 52"/>
            <p:cNvSpPr>
              <a:spLocks noChangeArrowheads="1"/>
            </p:cNvSpPr>
            <p:nvPr/>
          </p:nvSpPr>
          <p:spPr bwMode="auto">
            <a:xfrm>
              <a:off x="34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0" name="Oval 53"/>
            <p:cNvSpPr>
              <a:spLocks noChangeArrowheads="1"/>
            </p:cNvSpPr>
            <p:nvPr/>
          </p:nvSpPr>
          <p:spPr bwMode="auto">
            <a:xfrm>
              <a:off x="3600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auto">
            <a:xfrm>
              <a:off x="33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62" name="Oval 55"/>
            <p:cNvSpPr>
              <a:spLocks noChangeArrowheads="1"/>
            </p:cNvSpPr>
            <p:nvPr/>
          </p:nvSpPr>
          <p:spPr bwMode="auto">
            <a:xfrm>
              <a:off x="3600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3" name="Oval 56"/>
            <p:cNvSpPr>
              <a:spLocks noChangeArrowheads="1"/>
            </p:cNvSpPr>
            <p:nvPr/>
          </p:nvSpPr>
          <p:spPr bwMode="auto">
            <a:xfrm>
              <a:off x="3408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64" name="Oval 57"/>
            <p:cNvSpPr>
              <a:spLocks noChangeArrowheads="1"/>
            </p:cNvSpPr>
            <p:nvPr/>
          </p:nvSpPr>
          <p:spPr bwMode="auto">
            <a:xfrm>
              <a:off x="3216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7620000" y="3429000"/>
            <a:ext cx="1295400" cy="1371600"/>
            <a:chOff x="4320" y="1680"/>
            <a:chExt cx="816" cy="864"/>
          </a:xfrm>
        </p:grpSpPr>
        <p:sp>
          <p:nvSpPr>
            <p:cNvPr id="9275" name="Oval 59"/>
            <p:cNvSpPr>
              <a:spLocks noChangeArrowheads="1"/>
            </p:cNvSpPr>
            <p:nvPr/>
          </p:nvSpPr>
          <p:spPr bwMode="auto">
            <a:xfrm>
              <a:off x="4464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34" name="Oval 60"/>
            <p:cNvSpPr>
              <a:spLocks noChangeArrowheads="1"/>
            </p:cNvSpPr>
            <p:nvPr/>
          </p:nvSpPr>
          <p:spPr bwMode="auto">
            <a:xfrm>
              <a:off x="4416" y="196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Oval 61"/>
            <p:cNvSpPr>
              <a:spLocks noChangeArrowheads="1"/>
            </p:cNvSpPr>
            <p:nvPr/>
          </p:nvSpPr>
          <p:spPr bwMode="auto">
            <a:xfrm>
              <a:off x="4560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Oval 62"/>
            <p:cNvSpPr>
              <a:spLocks noChangeArrowheads="1"/>
            </p:cNvSpPr>
            <p:nvPr/>
          </p:nvSpPr>
          <p:spPr bwMode="auto">
            <a:xfrm>
              <a:off x="4608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Oval 63"/>
            <p:cNvSpPr>
              <a:spLocks noChangeArrowheads="1"/>
            </p:cNvSpPr>
            <p:nvPr/>
          </p:nvSpPr>
          <p:spPr bwMode="auto">
            <a:xfrm>
              <a:off x="4512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8" name="Oval 64"/>
            <p:cNvSpPr>
              <a:spLocks noChangeArrowheads="1"/>
            </p:cNvSpPr>
            <p:nvPr/>
          </p:nvSpPr>
          <p:spPr bwMode="auto">
            <a:xfrm>
              <a:off x="4320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9" name="Oval 65"/>
            <p:cNvSpPr>
              <a:spLocks noChangeArrowheads="1"/>
            </p:cNvSpPr>
            <p:nvPr/>
          </p:nvSpPr>
          <p:spPr bwMode="auto">
            <a:xfrm>
              <a:off x="4368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Oval 66"/>
            <p:cNvSpPr>
              <a:spLocks noChangeArrowheads="1"/>
            </p:cNvSpPr>
            <p:nvPr/>
          </p:nvSpPr>
          <p:spPr bwMode="auto">
            <a:xfrm>
              <a:off x="4704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Oval 67"/>
            <p:cNvSpPr>
              <a:spLocks noChangeArrowheads="1"/>
            </p:cNvSpPr>
            <p:nvPr/>
          </p:nvSpPr>
          <p:spPr bwMode="auto">
            <a:xfrm>
              <a:off x="4752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Oval 68"/>
            <p:cNvSpPr>
              <a:spLocks noChangeArrowheads="1"/>
            </p:cNvSpPr>
            <p:nvPr/>
          </p:nvSpPr>
          <p:spPr bwMode="auto">
            <a:xfrm>
              <a:off x="489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3" name="Oval 69"/>
            <p:cNvSpPr>
              <a:spLocks noChangeArrowheads="1"/>
            </p:cNvSpPr>
            <p:nvPr/>
          </p:nvSpPr>
          <p:spPr bwMode="auto">
            <a:xfrm>
              <a:off x="4704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4" name="Oval 70"/>
            <p:cNvSpPr>
              <a:spLocks noChangeArrowheads="1"/>
            </p:cNvSpPr>
            <p:nvPr/>
          </p:nvSpPr>
          <p:spPr bwMode="auto">
            <a:xfrm>
              <a:off x="484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auto">
            <a:xfrm>
              <a:off x="4608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46" name="Oval 72"/>
            <p:cNvSpPr>
              <a:spLocks noChangeArrowheads="1"/>
            </p:cNvSpPr>
            <p:nvPr/>
          </p:nvSpPr>
          <p:spPr bwMode="auto">
            <a:xfrm>
              <a:off x="4848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7" name="Oval 73"/>
            <p:cNvSpPr>
              <a:spLocks noChangeArrowheads="1"/>
            </p:cNvSpPr>
            <p:nvPr/>
          </p:nvSpPr>
          <p:spPr bwMode="auto">
            <a:xfrm>
              <a:off x="4656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8" name="Oval 74"/>
            <p:cNvSpPr>
              <a:spLocks noChangeArrowheads="1"/>
            </p:cNvSpPr>
            <p:nvPr/>
          </p:nvSpPr>
          <p:spPr bwMode="auto">
            <a:xfrm>
              <a:off x="4464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91" name="AutoShape 75"/>
          <p:cNvSpPr>
            <a:spLocks noChangeArrowheads="1"/>
          </p:cNvSpPr>
          <p:nvPr/>
        </p:nvSpPr>
        <p:spPr bwMode="auto">
          <a:xfrm>
            <a:off x="4343400" y="37338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92" name="AutoShape 76"/>
          <p:cNvSpPr>
            <a:spLocks noChangeArrowheads="1"/>
          </p:cNvSpPr>
          <p:nvPr/>
        </p:nvSpPr>
        <p:spPr bwMode="auto">
          <a:xfrm>
            <a:off x="6781800" y="37338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0" y="5334000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At start there are 16 radioisotopes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2362200" y="5029200"/>
            <a:ext cx="220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After 1 half life half have decayed (that’s 8)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6934200" y="49403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After 3 half lives another 2 have decayed (14 altogether)</a:t>
            </a: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4724400" y="49403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After 2 half lives another half have decayed (12 altogether)</a:t>
            </a: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533400" y="2514600"/>
            <a:ext cx="8305800" cy="685800"/>
            <a:chOff x="288" y="1584"/>
            <a:chExt cx="5232" cy="432"/>
          </a:xfrm>
        </p:grpSpPr>
        <p:sp>
          <p:nvSpPr>
            <p:cNvPr id="13328" name="Oval 82"/>
            <p:cNvSpPr>
              <a:spLocks noChangeArrowheads="1"/>
            </p:cNvSpPr>
            <p:nvPr/>
          </p:nvSpPr>
          <p:spPr bwMode="auto">
            <a:xfrm>
              <a:off x="2976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auto">
            <a:xfrm>
              <a:off x="528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30" name="Text Box 84"/>
            <p:cNvSpPr txBox="1">
              <a:spLocks noChangeArrowheads="1"/>
            </p:cNvSpPr>
            <p:nvPr/>
          </p:nvSpPr>
          <p:spPr bwMode="auto">
            <a:xfrm>
              <a:off x="768" y="1680"/>
              <a:ext cx="20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dirty="0">
                  <a:solidFill>
                    <a:srgbClr val="7030A0"/>
                  </a:solidFill>
                  <a:latin typeface="Comic Sans MS" pitchFamily="66" charset="0"/>
                  <a:cs typeface="Arial" pitchFamily="34" charset="0"/>
                </a:rPr>
                <a:t>= radioisotope</a:t>
              </a:r>
            </a:p>
          </p:txBody>
        </p:sp>
        <p:sp>
          <p:nvSpPr>
            <p:cNvPr id="13331" name="Text Box 85"/>
            <p:cNvSpPr txBox="1">
              <a:spLocks noChangeArrowheads="1"/>
            </p:cNvSpPr>
            <p:nvPr/>
          </p:nvSpPr>
          <p:spPr bwMode="auto">
            <a:xfrm>
              <a:off x="3264" y="1680"/>
              <a:ext cx="2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dirty="0">
                  <a:solidFill>
                    <a:srgbClr val="7030A0"/>
                  </a:solidFill>
                  <a:latin typeface="Comic Sans MS" pitchFamily="66" charset="0"/>
                  <a:cs typeface="Arial" pitchFamily="34" charset="0"/>
                </a:rPr>
                <a:t>= new atom formed</a:t>
              </a:r>
            </a:p>
          </p:txBody>
        </p:sp>
        <p:sp>
          <p:nvSpPr>
            <p:cNvPr id="13332" name="Rectangle 86"/>
            <p:cNvSpPr>
              <a:spLocks noChangeArrowheads="1"/>
            </p:cNvSpPr>
            <p:nvPr/>
          </p:nvSpPr>
          <p:spPr bwMode="auto">
            <a:xfrm>
              <a:off x="288" y="1584"/>
              <a:ext cx="4992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463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39" grpId="0" animBg="1"/>
      <p:bldP spid="9291" grpId="0" animBg="1"/>
      <p:bldP spid="9292" grpId="0" animBg="1"/>
      <p:bldP spid="9293" grpId="0" autoUpdateAnimBg="0"/>
      <p:bldP spid="9294" grpId="0" autoUpdateAnimBg="0"/>
      <p:bldP spid="9295" grpId="0" autoUpdateAnimBg="0"/>
      <p:bldP spid="92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Half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radioactive substance decays, less radioactive nuclei are present</a:t>
            </a:r>
          </a:p>
          <a:p>
            <a:r>
              <a:rPr lang="en-GB" dirty="0" smtClean="0"/>
              <a:t>So the radioactivity of the sample decreases</a:t>
            </a:r>
          </a:p>
          <a:p>
            <a:r>
              <a:rPr lang="en-GB" dirty="0" smtClean="0"/>
              <a:t>The time it takes to decay depends on the half life</a:t>
            </a:r>
          </a:p>
          <a:p>
            <a:r>
              <a:rPr lang="en-GB" dirty="0" smtClean="0"/>
              <a:t>Different radioactive elements have different half life's, ranging from a few seconds to millions of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320304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activity of a radioactive sample is 640 </a:t>
            </a:r>
            <a:r>
              <a:rPr lang="en-GB" dirty="0" err="1" smtClean="0"/>
              <a:t>Bq</a:t>
            </a:r>
            <a:r>
              <a:rPr lang="en-GB" dirty="0" smtClean="0"/>
              <a:t>. Two hours later it has fallen to 40Bq. Find its half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49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248400" cy="5334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altLang="en-US" sz="2800" smtClean="0">
                <a:solidFill>
                  <a:schemeClr val="bg1"/>
                </a:solidFill>
              </a:rPr>
              <a:t>Graphical representation of half life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828800" y="1524000"/>
            <a:ext cx="0" cy="411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600200" y="5257800"/>
            <a:ext cx="3657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Arc 5"/>
          <p:cNvSpPr>
            <a:spLocks/>
          </p:cNvSpPr>
          <p:nvPr/>
        </p:nvSpPr>
        <p:spPr bwMode="auto">
          <a:xfrm flipH="1" flipV="1">
            <a:off x="1854200" y="2057400"/>
            <a:ext cx="2794000" cy="3048000"/>
          </a:xfrm>
          <a:custGeom>
            <a:avLst/>
            <a:gdLst>
              <a:gd name="T0" fmla="*/ 0 w 21409"/>
              <a:gd name="T1" fmla="*/ 0 h 21600"/>
              <a:gd name="T2" fmla="*/ 2794000 w 21409"/>
              <a:gd name="T3" fmla="*/ 2643717 h 21600"/>
              <a:gd name="T4" fmla="*/ 0 w 21409"/>
              <a:gd name="T5" fmla="*/ 3048000 h 21600"/>
              <a:gd name="T6" fmla="*/ 0 60000 65536"/>
              <a:gd name="T7" fmla="*/ 0 60000 65536"/>
              <a:gd name="T8" fmla="*/ 0 60000 65536"/>
              <a:gd name="T9" fmla="*/ 0 w 21409"/>
              <a:gd name="T10" fmla="*/ 0 h 21600"/>
              <a:gd name="T11" fmla="*/ 21409 w 214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9" h="21600" fill="none" extrusionOk="0">
                <a:moveTo>
                  <a:pt x="-1" y="0"/>
                </a:moveTo>
                <a:cubicBezTo>
                  <a:pt x="10822" y="0"/>
                  <a:pt x="19973" y="8008"/>
                  <a:pt x="21409" y="18734"/>
                </a:cubicBezTo>
              </a:path>
              <a:path w="21409" h="21600" stroke="0" extrusionOk="0">
                <a:moveTo>
                  <a:pt x="-1" y="0"/>
                </a:moveTo>
                <a:cubicBezTo>
                  <a:pt x="10822" y="0"/>
                  <a:pt x="19973" y="8008"/>
                  <a:pt x="21409" y="1873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828800" y="4038600"/>
            <a:ext cx="68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514600" y="4038600"/>
            <a:ext cx="0" cy="1143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828800" y="4648200"/>
            <a:ext cx="13716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200400" y="4648200"/>
            <a:ext cx="0" cy="533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1371600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accent1"/>
                </a:solidFill>
                <a:latin typeface="Comic Sans MS" pitchFamily="66" charset="0"/>
              </a:rPr>
              <a:t>Decay rate (counts/min)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733800" y="57150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99FF33"/>
                </a:solidFill>
                <a:latin typeface="Comic Sans MS" pitchFamily="66" charset="0"/>
              </a:rPr>
              <a:t>Time (min)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1676400" y="5105400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62000" y="2286000"/>
            <a:ext cx="990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>
                <a:solidFill>
                  <a:srgbClr val="99CCFF"/>
                </a:solidFill>
                <a:latin typeface="Comic Sans MS" pitchFamily="66" charset="0"/>
              </a:rPr>
              <a:t>80</a:t>
            </a:r>
          </a:p>
          <a:p>
            <a:pPr algn="r">
              <a:spcBef>
                <a:spcPct val="50000"/>
              </a:spcBef>
            </a:pPr>
            <a:endParaRPr lang="en-GB" altLang="en-US" sz="1200">
              <a:solidFill>
                <a:srgbClr val="99CCFF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altLang="en-US" sz="2000">
                <a:solidFill>
                  <a:srgbClr val="99CCFF"/>
                </a:solidFill>
                <a:latin typeface="Comic Sans MS" pitchFamily="66" charset="0"/>
              </a:rPr>
              <a:t>60</a:t>
            </a:r>
          </a:p>
          <a:p>
            <a:pPr algn="r">
              <a:spcBef>
                <a:spcPct val="50000"/>
              </a:spcBef>
            </a:pPr>
            <a:endParaRPr lang="en-GB" altLang="en-US" sz="1400">
              <a:solidFill>
                <a:srgbClr val="99CCFF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altLang="en-US" sz="2000">
                <a:solidFill>
                  <a:srgbClr val="99CCFF"/>
                </a:solidFill>
                <a:latin typeface="Comic Sans MS" pitchFamily="66" charset="0"/>
              </a:rPr>
              <a:t>40</a:t>
            </a:r>
          </a:p>
          <a:p>
            <a:pPr algn="r">
              <a:spcBef>
                <a:spcPct val="50000"/>
              </a:spcBef>
            </a:pPr>
            <a:endParaRPr lang="en-GB" altLang="en-US" sz="1000">
              <a:solidFill>
                <a:srgbClr val="99CCFF"/>
              </a:solidFill>
              <a:latin typeface="Comic Sans MS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en-GB" altLang="en-US" sz="2000">
                <a:solidFill>
                  <a:srgbClr val="99CCFF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752600" y="5334000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en-GB" altLang="en-US" sz="2000">
                <a:solidFill>
                  <a:srgbClr val="99CCFF"/>
                </a:solidFill>
                <a:latin typeface="Comic Sans MS" pitchFamily="66" charset="0"/>
              </a:rPr>
              <a:t>2       4       6        8</a:t>
            </a:r>
            <a:r>
              <a:rPr lang="en-GB" altLang="en-US" sz="2000">
                <a:solidFill>
                  <a:srgbClr val="FFFF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276600" y="15240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2060"/>
                </a:solidFill>
              </a:rPr>
              <a:t>What is the half life of the radioisotope represented by the following graph?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276600" y="2514600"/>
            <a:ext cx="495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2060"/>
                </a:solidFill>
              </a:rPr>
              <a:t>The time it takes the count rate to decrease from 80 per min to 40 per min is what?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191000" y="3200400"/>
            <a:ext cx="10668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2 mins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334000" y="3886200"/>
            <a:ext cx="381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2060"/>
                </a:solidFill>
              </a:rPr>
              <a:t>Double check, the time it takes the count rate to decrease from 40 per min to 20 per min is?  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924800" y="4953000"/>
            <a:ext cx="9906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2 mins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600200" y="6172200"/>
            <a:ext cx="49530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The half life of the radioisotope is 2 mins.</a:t>
            </a:r>
          </a:p>
        </p:txBody>
      </p:sp>
    </p:spTree>
    <p:extLst>
      <p:ext uri="{BB962C8B-B14F-4D97-AF65-F5344CB8AC3E}">
        <p14:creationId xmlns:p14="http://schemas.microsoft.com/office/powerpoint/2010/main" xmlns="" val="340295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 animBg="1"/>
      <p:bldP spid="19465" grpId="0" animBg="1"/>
      <p:bldP spid="19473" grpId="0" animBg="1" autoUpdateAnimBg="0"/>
      <p:bldP spid="19474" grpId="0" autoUpdateAnimBg="0"/>
      <p:bldP spid="19475" grpId="0" animBg="1" autoUpdateAnimBg="0"/>
      <p:bldP spid="1947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Some chemical elements emit ionising radiation all the time</a:t>
            </a:r>
          </a:p>
          <a:p>
            <a:r>
              <a:rPr lang="en-GB" dirty="0" smtClean="0"/>
              <a:t>These elements are called “radioactive” elements</a:t>
            </a:r>
          </a:p>
          <a:p>
            <a:r>
              <a:rPr lang="en-GB" dirty="0" smtClean="0"/>
              <a:t>Ionising radiation – energy that can turn an atom into an ion</a:t>
            </a:r>
          </a:p>
          <a:p>
            <a:r>
              <a:rPr lang="en-GB" dirty="0" smtClean="0"/>
              <a:t>Lots of objects on the Earth emit low levels of radiation</a:t>
            </a:r>
          </a:p>
          <a:p>
            <a:r>
              <a:rPr lang="en-GB" dirty="0" smtClean="0"/>
              <a:t>This is called “background” radiation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11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atom has a nucleus, made of protons and neutrons, which is </a:t>
            </a:r>
            <a:r>
              <a:rPr lang="en-US" dirty="0" smtClean="0"/>
              <a:t>surrounded </a:t>
            </a:r>
            <a:r>
              <a:rPr lang="en-GB" dirty="0" smtClean="0"/>
              <a:t>by </a:t>
            </a:r>
            <a:r>
              <a:rPr lang="en-GB" dirty="0"/>
              <a:t>electrons</a:t>
            </a:r>
          </a:p>
          <a:p>
            <a:r>
              <a:rPr lang="en-US" dirty="0" smtClean="0"/>
              <a:t>The </a:t>
            </a:r>
            <a:r>
              <a:rPr lang="en-US" dirty="0"/>
              <a:t>results of the Rutherford-Geiger-Marsden alpha particle </a:t>
            </a:r>
            <a:r>
              <a:rPr lang="en-US" dirty="0" smtClean="0"/>
              <a:t>scattering experiment </a:t>
            </a:r>
            <a:r>
              <a:rPr lang="en-US" dirty="0"/>
              <a:t>provided evidence that a gold atom contains a small, massive, positive region (</a:t>
            </a:r>
            <a:r>
              <a:rPr lang="en-US" dirty="0" smtClean="0"/>
              <a:t>the </a:t>
            </a:r>
            <a:r>
              <a:rPr lang="en-GB" dirty="0" smtClean="0"/>
              <a:t>nucleus</a:t>
            </a:r>
            <a:r>
              <a:rPr lang="en-GB" dirty="0"/>
              <a:t>)</a:t>
            </a:r>
          </a:p>
          <a:p>
            <a:r>
              <a:rPr lang="en-US" b="1" dirty="0" smtClean="0"/>
              <a:t>Protons </a:t>
            </a:r>
            <a:r>
              <a:rPr lang="en-US" b="1" dirty="0"/>
              <a:t>and neutrons are held together in the nucleus by a </a:t>
            </a:r>
            <a:r>
              <a:rPr lang="en-US" b="1" dirty="0" smtClean="0"/>
              <a:t>strong force </a:t>
            </a:r>
            <a:r>
              <a:rPr lang="en-US" b="1" dirty="0"/>
              <a:t>which balances the repulsive electrostatic force between the protons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2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Isotopes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All atoms contain protons and neutrons in their nucleus</a:t>
            </a:r>
          </a:p>
          <a:p>
            <a:r>
              <a:rPr lang="en-GB" dirty="0" smtClean="0"/>
              <a:t>The proton number of an atom tells you which element the atom is</a:t>
            </a:r>
          </a:p>
          <a:p>
            <a:r>
              <a:rPr lang="en-GB" dirty="0" smtClean="0"/>
              <a:t>The proton number of an element is always the same </a:t>
            </a:r>
          </a:p>
          <a:p>
            <a:r>
              <a:rPr lang="en-GB" dirty="0" smtClean="0"/>
              <a:t>But the neutron number can differ</a:t>
            </a:r>
          </a:p>
          <a:p>
            <a:r>
              <a:rPr lang="en-GB" dirty="0" smtClean="0"/>
              <a:t>Some elements have different forms, called isotopes, which have the same proton number, but different neutron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402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7620000" cy="990600"/>
          </a:xfrm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Calculate the number of protons, electrons and neutrons shown below -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 	</a:t>
            </a:r>
            <a:endParaRPr lang="en-GB" b="1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3528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 	</a:t>
            </a:r>
            <a:endParaRPr lang="en-GB" b="1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6324600" y="1600200"/>
            <a:ext cx="2438400" cy="31400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66FFFF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 sz="4000"/>
              <a:t>  14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9600" b="1"/>
              <a:t>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4000"/>
              <a:t>   6</a:t>
            </a:r>
            <a:r>
              <a:rPr lang="en-GB"/>
              <a:t>	</a:t>
            </a:r>
            <a:endParaRPr lang="en-GB" b="1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52400" y="5373688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These are all the element carbon, what is the difference between them?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52400" y="5373688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They have different numbers of neutrons.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152400" y="5373688"/>
            <a:ext cx="899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What do we call atoms of the same element with different numbers of neutrons?</a:t>
            </a:r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152400" y="5638800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Isotopes</a:t>
            </a: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152400" y="5391150"/>
            <a:ext cx="899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What do we call isotopes that are unstable and emit radiation to become more stable?</a:t>
            </a: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52400" y="5661025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Arial" charset="0"/>
              </a:rPr>
              <a:t>Radioisotopes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3" grpId="0" autoUpdateAnimBg="0"/>
      <p:bldP spid="214024" grpId="0" autoUpdateAnimBg="0"/>
      <p:bldP spid="214025" grpId="0" autoUpdateAnimBg="0"/>
      <p:bldP spid="214026" grpId="0" autoUpdateAnimBg="0"/>
      <p:bldP spid="214027" grpId="0" autoUpdateAnimBg="0"/>
      <p:bldP spid="2140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Carbon isotope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scienceblogs.com/startswithabang/files/2012/06/carbon-950x53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216832" cy="521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94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Radioactive atoms are unstable – they decay (break down) to make themselves more stable</a:t>
            </a:r>
          </a:p>
          <a:p>
            <a:r>
              <a:rPr lang="en-GB" dirty="0" smtClean="0"/>
              <a:t>This decay happens randomly and you cannot predict when it will happen</a:t>
            </a:r>
          </a:p>
          <a:p>
            <a:r>
              <a:rPr lang="en-GB" dirty="0" smtClean="0"/>
              <a:t>Chemical processes (bonding) or physical processes (temperature) have no effect on radiation</a:t>
            </a:r>
          </a:p>
          <a:p>
            <a:r>
              <a:rPr lang="en-GB" dirty="0" smtClean="0"/>
              <a:t>Atoms often change into new elements as they lose particles and </a:t>
            </a:r>
            <a:r>
              <a:rPr lang="en-GB" dirty="0" err="1" smtClean="0"/>
              <a:t>becpme</a:t>
            </a:r>
            <a:r>
              <a:rPr lang="en-GB" dirty="0" smtClean="0"/>
              <a:t> new atoms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978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U238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392488" cy="6954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42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types of radiation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Alpha – 2 protons and 2 neutrons</a:t>
            </a:r>
          </a:p>
          <a:p>
            <a:r>
              <a:rPr lang="en-GB" dirty="0" smtClean="0"/>
              <a:t>Beta – identical to electrons</a:t>
            </a:r>
          </a:p>
          <a:p>
            <a:r>
              <a:rPr lang="en-GB" dirty="0" smtClean="0"/>
              <a:t>Gamma – EM wave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691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P6 - radiation</vt:lpstr>
      <vt:lpstr>Radiation </vt:lpstr>
      <vt:lpstr>Atom </vt:lpstr>
      <vt:lpstr>Isotopes </vt:lpstr>
      <vt:lpstr>Calculate the number of protons, electrons and neutrons shown below -</vt:lpstr>
      <vt:lpstr>Carbon isotope</vt:lpstr>
      <vt:lpstr>Radiation </vt:lpstr>
      <vt:lpstr>Slide 8</vt:lpstr>
      <vt:lpstr>3 types of radiation</vt:lpstr>
      <vt:lpstr>Slide 10</vt:lpstr>
      <vt:lpstr>ppt</vt:lpstr>
      <vt:lpstr>Slide 12</vt:lpstr>
      <vt:lpstr>Half life</vt:lpstr>
      <vt:lpstr>q</vt:lpstr>
      <vt:lpstr>Graphical representation of half life</vt:lpstr>
    </vt:vector>
  </TitlesOfParts>
  <Company>Sanders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P6 - radiation</dc:title>
  <dc:creator>Michelle Meyers</dc:creator>
  <cp:lastModifiedBy>mmeyers</cp:lastModifiedBy>
  <cp:revision>11</cp:revision>
  <dcterms:created xsi:type="dcterms:W3CDTF">2014-06-05T09:36:49Z</dcterms:created>
  <dcterms:modified xsi:type="dcterms:W3CDTF">2014-10-01T16:25:53Z</dcterms:modified>
</cp:coreProperties>
</file>