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9" r:id="rId4"/>
    <p:sldId id="273" r:id="rId5"/>
    <p:sldId id="274" r:id="rId6"/>
    <p:sldId id="271" r:id="rId7"/>
    <p:sldId id="270" r:id="rId8"/>
    <p:sldId id="275" r:id="rId9"/>
    <p:sldId id="265" r:id="rId10"/>
    <p:sldId id="266" r:id="rId11"/>
    <p:sldId id="276" r:id="rId12"/>
    <p:sldId id="268" r:id="rId13"/>
    <p:sldId id="258" r:id="rId14"/>
    <p:sldId id="260" r:id="rId15"/>
    <p:sldId id="277" r:id="rId16"/>
    <p:sldId id="257" r:id="rId17"/>
    <p:sldId id="267" r:id="rId18"/>
    <p:sldId id="259" r:id="rId19"/>
    <p:sldId id="278" r:id="rId20"/>
    <p:sldId id="264" r:id="rId21"/>
    <p:sldId id="280" r:id="rId22"/>
    <p:sldId id="261" r:id="rId23"/>
    <p:sldId id="279" r:id="rId24"/>
    <p:sldId id="262" r:id="rId25"/>
    <p:sldId id="26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19A0-3A13-498D-9640-EA0A1F202DEB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ABA6-2EDF-48CF-A793-1DEB2CD5D7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19A0-3A13-498D-9640-EA0A1F202DEB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ABA6-2EDF-48CF-A793-1DEB2CD5D7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19A0-3A13-498D-9640-EA0A1F202DEB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ABA6-2EDF-48CF-A793-1DEB2CD5D7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ED6D1-2BC0-4A72-B58D-FAC19ED462CE}" type="datetime1">
              <a:rPr lang="en-GB"/>
              <a:pPr>
                <a:defRPr/>
              </a:pPr>
              <a:t>10/02/2015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7B767-F9E8-497C-98DD-B34EC19B84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96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19A0-3A13-498D-9640-EA0A1F202DEB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ABA6-2EDF-48CF-A793-1DEB2CD5D7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19A0-3A13-498D-9640-EA0A1F202DEB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ABA6-2EDF-48CF-A793-1DEB2CD5D7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19A0-3A13-498D-9640-EA0A1F202DEB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ABA6-2EDF-48CF-A793-1DEB2CD5D7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19A0-3A13-498D-9640-EA0A1F202DEB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ABA6-2EDF-48CF-A793-1DEB2CD5D7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19A0-3A13-498D-9640-EA0A1F202DEB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ABA6-2EDF-48CF-A793-1DEB2CD5D7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19A0-3A13-498D-9640-EA0A1F202DEB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ABA6-2EDF-48CF-A793-1DEB2CD5D7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19A0-3A13-498D-9640-EA0A1F202DEB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ABA6-2EDF-48CF-A793-1DEB2CD5D7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19A0-3A13-498D-9640-EA0A1F202DEB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ABA6-2EDF-48CF-A793-1DEB2CD5D7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B19A0-3A13-498D-9640-EA0A1F202DEB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AABA6-2EDF-48CF-A793-1DEB2CD5D75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Pollutants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</a:t>
            </a:r>
            <a:r>
              <a:rPr lang="en-GB" dirty="0"/>
              <a:t>Q</a:t>
            </a:r>
            <a:r>
              <a:rPr lang="en-GB" dirty="0" smtClean="0"/>
              <a:t>: How are pollutants formed?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Combustion reactions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Fuel + oxygen		carbon dioxide + water</a:t>
            </a:r>
          </a:p>
          <a:p>
            <a:r>
              <a:rPr lang="en-GB" dirty="0" smtClean="0"/>
              <a:t>Fuel + oxygen		carbon monoxide + water</a:t>
            </a:r>
          </a:p>
          <a:p>
            <a:r>
              <a:rPr lang="en-GB" dirty="0" smtClean="0"/>
              <a:t>Fuel + oxygen		carbon + water</a:t>
            </a:r>
          </a:p>
          <a:p>
            <a:r>
              <a:rPr lang="en-GB" dirty="0" smtClean="0"/>
              <a:t>Nitrogen + oxygen	nitrogen oxide</a:t>
            </a:r>
          </a:p>
          <a:p>
            <a:r>
              <a:rPr lang="en-GB" dirty="0" smtClean="0"/>
              <a:t>Sulphur + oxygen	sulphur dioxide</a:t>
            </a:r>
          </a:p>
          <a:p>
            <a:r>
              <a:rPr lang="en-GB" dirty="0" smtClean="0"/>
              <a:t>Reactants		products</a:t>
            </a:r>
          </a:p>
          <a:p>
            <a:r>
              <a:rPr lang="en-GB" dirty="0" smtClean="0"/>
              <a:t>Atoms rearrange in combustion reactions but number of atoms are conserved (conserving mass)</a:t>
            </a:r>
          </a:p>
          <a:p>
            <a:r>
              <a:rPr lang="en-GB" dirty="0" smtClean="0"/>
              <a:t>Can you state where each pollutant comes from?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31840" y="184482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131840" y="242088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31165" y="335699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31081" y="292494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31165" y="386104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/>
              <a:t>COULD:</a:t>
            </a:r>
          </a:p>
          <a:p>
            <a:r>
              <a:rPr lang="en-GB" dirty="0" smtClean="0"/>
              <a:t>Use a table of information to write a paragraph explaining how the main pollutant gases are formed (A)</a:t>
            </a:r>
          </a:p>
          <a:p>
            <a:r>
              <a:rPr lang="en-GB" dirty="0" smtClean="0"/>
              <a:t>Explain why nitrogen becomes a pollutant gas (it is normally </a:t>
            </a:r>
            <a:r>
              <a:rPr lang="en-GB" dirty="0" err="1" smtClean="0"/>
              <a:t>unreactive</a:t>
            </a:r>
            <a:r>
              <a:rPr lang="en-GB" dirty="0" smtClean="0"/>
              <a:t>) (A*)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Pollutants – write molecular formula (C)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Carbon dioxide</a:t>
            </a:r>
          </a:p>
          <a:p>
            <a:r>
              <a:rPr lang="en-GB" dirty="0" smtClean="0"/>
              <a:t>Carbon monoxide</a:t>
            </a:r>
          </a:p>
          <a:p>
            <a:r>
              <a:rPr lang="en-GB" dirty="0" smtClean="0"/>
              <a:t>Sulphur dioxide</a:t>
            </a:r>
          </a:p>
          <a:p>
            <a:r>
              <a:rPr lang="en-GB" smtClean="0"/>
              <a:t>Nitrogen monoxide</a:t>
            </a:r>
            <a:endParaRPr lang="en-GB" dirty="0" smtClean="0"/>
          </a:p>
          <a:p>
            <a:r>
              <a:rPr lang="en-GB" dirty="0" smtClean="0"/>
              <a:t>Nitrogen dioxide</a:t>
            </a:r>
          </a:p>
          <a:p>
            <a:r>
              <a:rPr lang="en-GB" dirty="0" smtClean="0"/>
              <a:t>Particulates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9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64704"/>
          </a:xfrm>
        </p:spPr>
        <p:txBody>
          <a:bodyPr/>
          <a:lstStyle/>
          <a:p>
            <a:r>
              <a:rPr lang="en-GB" dirty="0" smtClean="0"/>
              <a:t>Pollutants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Formed from combustion reactions</a:t>
            </a:r>
          </a:p>
          <a:p>
            <a:r>
              <a:rPr lang="en-GB" b="1" dirty="0" smtClean="0"/>
              <a:t>Particulates - </a:t>
            </a:r>
            <a:r>
              <a:rPr lang="en-GB" dirty="0" smtClean="0"/>
              <a:t> solid pieces of </a:t>
            </a:r>
            <a:r>
              <a:rPr lang="en-GB" dirty="0" err="1" smtClean="0"/>
              <a:t>unburnt</a:t>
            </a:r>
            <a:r>
              <a:rPr lang="en-GB" dirty="0" smtClean="0"/>
              <a:t> fuel. Form soot on surfaces</a:t>
            </a:r>
          </a:p>
          <a:p>
            <a:r>
              <a:rPr lang="en-GB" b="1" dirty="0" smtClean="0"/>
              <a:t>Carbon - </a:t>
            </a:r>
            <a:r>
              <a:rPr lang="en-GB" dirty="0" smtClean="0"/>
              <a:t> chemical that coal is made of. In a plentiful supply of oxygen it burns and reacts with oxygen to form carbon dioxide</a:t>
            </a:r>
          </a:p>
          <a:p>
            <a:r>
              <a:rPr lang="en-GB" b="1" dirty="0" smtClean="0"/>
              <a:t>If there is a limited amount of oxygen then carbon monoxide is formed</a:t>
            </a:r>
          </a:p>
          <a:p>
            <a:r>
              <a:rPr lang="en-GB" b="1" dirty="0" smtClean="0"/>
              <a:t>Sulphur</a:t>
            </a:r>
            <a:r>
              <a:rPr lang="en-GB" dirty="0" smtClean="0"/>
              <a:t> – found as an impurity in coal and natural gas. </a:t>
            </a:r>
            <a:r>
              <a:rPr lang="en-GB" b="1" dirty="0" smtClean="0"/>
              <a:t>Sulphur dioxide </a:t>
            </a:r>
            <a:r>
              <a:rPr lang="en-GB" dirty="0" smtClean="0"/>
              <a:t>formed when coal is burnt</a:t>
            </a:r>
          </a:p>
          <a:p>
            <a:r>
              <a:rPr lang="en-GB" b="1" dirty="0" smtClean="0"/>
              <a:t>Nitrogen monoxide </a:t>
            </a:r>
            <a:r>
              <a:rPr lang="en-GB" dirty="0" smtClean="0"/>
              <a:t>– formed from the reaction with oxygen in the air when petrol burns</a:t>
            </a:r>
          </a:p>
          <a:p>
            <a:r>
              <a:rPr lang="en-GB" dirty="0" smtClean="0"/>
              <a:t>Further reaction with oxygen forms </a:t>
            </a:r>
            <a:r>
              <a:rPr lang="en-GB" b="1" dirty="0" smtClean="0"/>
              <a:t>nitrogen dioxide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 they go?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Sulphur dioxide – into the air. React with rainwater to form acid rain</a:t>
            </a:r>
          </a:p>
          <a:p>
            <a:r>
              <a:rPr lang="en-GB" dirty="0" smtClean="0"/>
              <a:t>Nitrogen dioxide – into the air. React with rainwater to form acid rain</a:t>
            </a:r>
          </a:p>
          <a:p>
            <a:r>
              <a:rPr lang="en-GB" dirty="0" smtClean="0"/>
              <a:t>Particulates – into the air. Forms soot on buildings and is suspended in the air</a:t>
            </a:r>
          </a:p>
          <a:p>
            <a:r>
              <a:rPr lang="en-GB" dirty="0" smtClean="0"/>
              <a:t>Carbon dioxide – into the air. Contributes to global warming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7ED8AF23-36E0-4ABE-A5C6-77B52B061AD1}" type="datetime1">
              <a:rPr lang="en-GB" altLang="en-US" sz="1800" smtClean="0">
                <a:solidFill>
                  <a:schemeClr val="folHlink"/>
                </a:solidFill>
              </a:rPr>
              <a:pPr eaLnBrk="1" hangingPunct="1"/>
              <a:t>10/02/2015</a:t>
            </a:fld>
            <a:endParaRPr lang="en-GB" altLang="en-US" sz="1800" smtClean="0">
              <a:solidFill>
                <a:schemeClr val="folHlink"/>
              </a:solidFill>
            </a:endParaRP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Pollution</a:t>
            </a:r>
            <a:endParaRPr lang="en-US" smtClean="0"/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0" y="7651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99FFCC"/>
                </a:solidFill>
              </a:rPr>
              <a:t>Humans pollute the Earth in a number of ways:</a:t>
            </a:r>
            <a:endParaRPr lang="en-US" altLang="en-US">
              <a:solidFill>
                <a:srgbClr val="99FFCC"/>
              </a:solidFill>
            </a:endParaRPr>
          </a:p>
        </p:txBody>
      </p:sp>
      <p:graphicFrame>
        <p:nvGraphicFramePr>
          <p:cNvPr id="144494" name="Group 1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306419"/>
              </p:ext>
            </p:extLst>
          </p:nvPr>
        </p:nvGraphicFramePr>
        <p:xfrm>
          <a:off x="0" y="1557338"/>
          <a:ext cx="9144000" cy="4751389"/>
        </p:xfrm>
        <a:graphic>
          <a:graphicData uri="http://schemas.openxmlformats.org/drawingml/2006/table">
            <a:tbl>
              <a:tblPr/>
              <a:tblGrid>
                <a:gridCol w="2484438"/>
                <a:gridCol w="2232025"/>
                <a:gridCol w="4427537"/>
              </a:tblGrid>
              <a:tr h="7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y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Pollutant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y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Harmful to...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y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Why?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y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Carbon dioxide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y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Environment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y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Nitrogen oxides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y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Environment + humans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y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Sulfur dioxide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y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Environment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y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Particulates (e.g. Smoke)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y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Environment + humans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y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Carbon monoxide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y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Humans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486" name="Text Box 102"/>
          <p:cNvSpPr txBox="1">
            <a:spLocks noChangeArrowheads="1"/>
          </p:cNvSpPr>
          <p:nvPr/>
        </p:nvSpPr>
        <p:spPr bwMode="auto">
          <a:xfrm>
            <a:off x="4716463" y="2349500"/>
            <a:ext cx="4427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y-GB" altLang="en-US" sz="2000" dirty="0">
                <a:solidFill>
                  <a:srgbClr val="0070C0"/>
                </a:solidFill>
              </a:rPr>
              <a:t>A greenhouse gas that causes global warming</a:t>
            </a:r>
            <a:endParaRPr lang="en-US" altLang="en-US" sz="2000" dirty="0">
              <a:solidFill>
                <a:srgbClr val="0070C0"/>
              </a:solidFill>
            </a:endParaRPr>
          </a:p>
        </p:txBody>
      </p:sp>
      <p:sp>
        <p:nvSpPr>
          <p:cNvPr id="144487" name="Text Box 103"/>
          <p:cNvSpPr txBox="1">
            <a:spLocks noChangeArrowheads="1"/>
          </p:cNvSpPr>
          <p:nvPr/>
        </p:nvSpPr>
        <p:spPr bwMode="auto">
          <a:xfrm>
            <a:off x="4642562" y="3141663"/>
            <a:ext cx="4427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y-GB" altLang="en-US" sz="2000" dirty="0">
                <a:solidFill>
                  <a:srgbClr val="0070C0"/>
                </a:solidFill>
              </a:rPr>
              <a:t>Causes acid rain and makes asthma/breathing problems worse</a:t>
            </a:r>
            <a:endParaRPr lang="en-US" altLang="en-US" sz="2000" dirty="0">
              <a:solidFill>
                <a:srgbClr val="0070C0"/>
              </a:solidFill>
            </a:endParaRPr>
          </a:p>
        </p:txBody>
      </p:sp>
      <p:sp>
        <p:nvSpPr>
          <p:cNvPr id="144488" name="Text Box 104"/>
          <p:cNvSpPr txBox="1">
            <a:spLocks noChangeArrowheads="1"/>
          </p:cNvSpPr>
          <p:nvPr/>
        </p:nvSpPr>
        <p:spPr bwMode="auto">
          <a:xfrm>
            <a:off x="4716463" y="3933825"/>
            <a:ext cx="4427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y-GB" altLang="en-US" sz="2000" dirty="0">
                <a:solidFill>
                  <a:srgbClr val="0070C0"/>
                </a:solidFill>
              </a:rPr>
              <a:t>Causes acid </a:t>
            </a:r>
            <a:r>
              <a:rPr lang="cy-GB" altLang="en-US" sz="2000" dirty="0" smtClean="0">
                <a:solidFill>
                  <a:srgbClr val="0070C0"/>
                </a:solidFill>
              </a:rPr>
              <a:t>rain/asthma</a:t>
            </a:r>
            <a:endParaRPr lang="en-US" altLang="en-US" sz="2000" dirty="0">
              <a:solidFill>
                <a:srgbClr val="0070C0"/>
              </a:solidFill>
            </a:endParaRPr>
          </a:p>
        </p:txBody>
      </p:sp>
      <p:sp>
        <p:nvSpPr>
          <p:cNvPr id="144489" name="Text Box 105"/>
          <p:cNvSpPr txBox="1">
            <a:spLocks noChangeArrowheads="1"/>
          </p:cNvSpPr>
          <p:nvPr/>
        </p:nvSpPr>
        <p:spPr bwMode="auto">
          <a:xfrm>
            <a:off x="4716463" y="4724400"/>
            <a:ext cx="4427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y-GB" altLang="en-US" sz="2000" dirty="0">
                <a:solidFill>
                  <a:srgbClr val="0070C0"/>
                </a:solidFill>
              </a:rPr>
              <a:t>Makes buildings dirty and makes asthma worse</a:t>
            </a:r>
            <a:endParaRPr lang="en-US" altLang="en-US" sz="2000" dirty="0">
              <a:solidFill>
                <a:srgbClr val="0070C0"/>
              </a:solidFill>
            </a:endParaRPr>
          </a:p>
        </p:txBody>
      </p:sp>
      <p:sp>
        <p:nvSpPr>
          <p:cNvPr id="144490" name="Text Box 106"/>
          <p:cNvSpPr txBox="1">
            <a:spLocks noChangeArrowheads="1"/>
          </p:cNvSpPr>
          <p:nvPr/>
        </p:nvSpPr>
        <p:spPr bwMode="auto">
          <a:xfrm>
            <a:off x="4716463" y="5516563"/>
            <a:ext cx="4427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y-GB" altLang="en-US" sz="2000" dirty="0">
                <a:solidFill>
                  <a:srgbClr val="0070C0"/>
                </a:solidFill>
              </a:rPr>
              <a:t>Displaces oxygen in red blood cells that can result in death</a:t>
            </a:r>
            <a:endParaRPr lang="en-US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1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autoUpdateAnimBg="0"/>
      <p:bldP spid="144486" grpId="0" autoUpdateAnimBg="0"/>
      <p:bldP spid="144487" grpId="0" autoUpdateAnimBg="0"/>
      <p:bldP spid="144488" grpId="0" autoUpdateAnimBg="0"/>
      <p:bldP spid="144489" grpId="0" autoUpdateAnimBg="0"/>
      <p:bldP spid="14449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Name three ways in which carbon dioxide was removed from the earth’s early  atmosphere.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 terms of atoms, what elements are found  in (a) coal and (b) petrol?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must a fuel react with to produce the products carbon dioxide and water?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must be supplied to a combustion reaction to burn the fuel faster?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visual evidence tells you that incomplete combustion has occurred?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 chemical reactions mass is conserved – what does this mean?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From  which combustion reaction is (a) carbon dioxide (b) carbon monoxide (c) nitrogen monoxide formed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Chemical reactions that involve the addition of oxygen to  chemicals are called </a:t>
            </a:r>
            <a:r>
              <a:rPr lang="en-GB" b="1" dirty="0" smtClean="0"/>
              <a:t>oxidation</a:t>
            </a:r>
            <a:r>
              <a:rPr lang="en-GB" dirty="0" smtClean="0"/>
              <a:t> reactions</a:t>
            </a:r>
          </a:p>
          <a:p>
            <a:r>
              <a:rPr lang="en-GB" dirty="0" smtClean="0"/>
              <a:t>Loss of oxygen from a chemical is called a </a:t>
            </a:r>
            <a:r>
              <a:rPr lang="en-GB" b="1" dirty="0" smtClean="0"/>
              <a:t>reduction</a:t>
            </a:r>
            <a:r>
              <a:rPr lang="en-GB" dirty="0" smtClean="0"/>
              <a:t> reaction- which type of reaction is a combustion reaction?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Dangers – how are the following pollutants a hazard?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Carbon dioxide – global warming</a:t>
            </a:r>
          </a:p>
          <a:p>
            <a:r>
              <a:rPr lang="en-GB" smtClean="0"/>
              <a:t>Sulphur dioxide - </a:t>
            </a:r>
            <a:endParaRPr lang="en-GB" dirty="0" smtClean="0"/>
          </a:p>
          <a:p>
            <a:r>
              <a:rPr lang="en-GB" dirty="0" smtClean="0"/>
              <a:t>Nitrogen dioxide</a:t>
            </a:r>
          </a:p>
          <a:p>
            <a:r>
              <a:rPr lang="en-GB" dirty="0" smtClean="0"/>
              <a:t>Particulates</a:t>
            </a:r>
          </a:p>
          <a:p>
            <a:r>
              <a:rPr lang="en-GB" dirty="0" smtClean="0"/>
              <a:t>Carbon monoxide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7B06B2BC-6AFF-40AF-AA3E-5C55F872D22B}" type="datetime1">
              <a:rPr lang="en-GB" altLang="en-US" sz="1800" smtClean="0">
                <a:solidFill>
                  <a:schemeClr val="folHlink"/>
                </a:solidFill>
              </a:rPr>
              <a:pPr eaLnBrk="1" hangingPunct="1"/>
              <a:t>10/02/2015</a:t>
            </a:fld>
            <a:endParaRPr lang="en-GB" altLang="en-US" sz="1800" smtClean="0">
              <a:solidFill>
                <a:schemeClr val="folHlink"/>
              </a:solidFill>
            </a:endParaRP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201447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Removing Pollution</a:t>
            </a:r>
            <a:endParaRPr lang="en-US" dirty="0" smtClean="0"/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0" y="7651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</a:rPr>
              <a:t>There are many ways pollution can be reduced: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152580" name="Picture 4" descr="Power S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9850"/>
            <a:ext cx="34925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3635375" y="1557338"/>
            <a:ext cx="5689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dirty="0">
                <a:solidFill>
                  <a:srgbClr val="99FFCC"/>
                </a:solidFill>
              </a:rPr>
              <a:t> </a:t>
            </a:r>
            <a:r>
              <a:rPr lang="en-GB" altLang="en-US" dirty="0">
                <a:solidFill>
                  <a:srgbClr val="0070C0"/>
                </a:solidFill>
              </a:rPr>
              <a:t>Use less electricity/central heating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dirty="0">
                <a:solidFill>
                  <a:srgbClr val="0070C0"/>
                </a:solidFill>
              </a:rPr>
              <a:t> Remove toxic chemicals before or after they are burnt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dirty="0">
                <a:solidFill>
                  <a:srgbClr val="0070C0"/>
                </a:solidFill>
              </a:rPr>
              <a:t> Use alternative energy sources, e.g. wind power</a:t>
            </a:r>
            <a:endParaRPr lang="en-US" altLang="en-US" baseline="-25000" dirty="0">
              <a:solidFill>
                <a:srgbClr val="0070C0"/>
              </a:solidFill>
            </a:endParaRPr>
          </a:p>
        </p:txBody>
      </p:sp>
      <p:pic>
        <p:nvPicPr>
          <p:cNvPr id="152587" name="Picture 11" descr="wind-turbine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11625"/>
            <a:ext cx="3635375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44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2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/>
      <p:bldP spid="1525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b="1" u="sng" dirty="0" smtClean="0"/>
              <a:t>MUST:</a:t>
            </a:r>
            <a:endParaRPr lang="en-GB" dirty="0" smtClean="0"/>
          </a:p>
          <a:p>
            <a:r>
              <a:rPr lang="en-GB" dirty="0" smtClean="0"/>
              <a:t>Explain combustion, in terms of loss/gain of oxygen (C)</a:t>
            </a:r>
          </a:p>
          <a:p>
            <a:r>
              <a:rPr lang="en-GB" b="1" u="sng" dirty="0" smtClean="0"/>
              <a:t>SHOULD:</a:t>
            </a:r>
            <a:endParaRPr lang="en-GB" dirty="0" smtClean="0"/>
          </a:p>
          <a:p>
            <a:r>
              <a:rPr lang="en-GB" dirty="0" smtClean="0"/>
              <a:t>Describe the origin of different pollutants (B)</a:t>
            </a:r>
          </a:p>
          <a:p>
            <a:r>
              <a:rPr lang="en-GB" b="1" u="sng" dirty="0" smtClean="0"/>
              <a:t>COULD:</a:t>
            </a:r>
          </a:p>
          <a:p>
            <a:r>
              <a:rPr lang="en-GB" dirty="0" smtClean="0"/>
              <a:t>Use a table of information to write a paragraph explaining how the main pollutant gases are formed (A)</a:t>
            </a:r>
          </a:p>
          <a:p>
            <a:r>
              <a:rPr lang="en-GB" dirty="0" smtClean="0"/>
              <a:t>Explain why nitrogen becomes a pollutant gas (it is normally unreactive) (A*)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0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50875"/>
            <a:ext cx="9144000" cy="6234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47" name="AutoShape 31"/>
          <p:cNvSpPr>
            <a:spLocks noChangeArrowheads="1"/>
          </p:cNvSpPr>
          <p:nvPr/>
        </p:nvSpPr>
        <p:spPr bwMode="auto">
          <a:xfrm>
            <a:off x="5651500" y="5899150"/>
            <a:ext cx="2368550" cy="604838"/>
          </a:xfrm>
          <a:prstGeom prst="roundRect">
            <a:avLst>
              <a:gd name="adj" fmla="val 4611"/>
            </a:avLst>
          </a:prstGeom>
          <a:solidFill>
            <a:schemeClr val="bg1">
              <a:alpha val="85097"/>
            </a:schemeClr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tIns="144000" bIns="144000" anchor="ctr">
            <a:spAutoFit/>
          </a:bodyPr>
          <a:lstStyle/>
          <a:p>
            <a:pPr marL="261938" indent="-261938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70000"/>
            </a:pPr>
            <a:r>
              <a:rPr lang="en-GB" sz="1800"/>
              <a:t>Catalytic converters</a:t>
            </a:r>
          </a:p>
        </p:txBody>
      </p:sp>
      <p:pic>
        <p:nvPicPr>
          <p:cNvPr id="6155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3997325"/>
            <a:ext cx="259715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084388"/>
            <a:ext cx="3084513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36"/>
          <p:cNvSpPr>
            <a:spLocks noChangeShapeType="1"/>
          </p:cNvSpPr>
          <p:nvPr/>
        </p:nvSpPr>
        <p:spPr bwMode="auto">
          <a:xfrm>
            <a:off x="6145213" y="3003550"/>
            <a:ext cx="0" cy="1009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51" name="Line 37"/>
          <p:cNvSpPr>
            <a:spLocks noChangeShapeType="1"/>
          </p:cNvSpPr>
          <p:nvPr/>
        </p:nvSpPr>
        <p:spPr bwMode="auto">
          <a:xfrm>
            <a:off x="6145213" y="3003550"/>
            <a:ext cx="762000" cy="7985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49" name="AutoShape 43"/>
          <p:cNvSpPr>
            <a:spLocks noChangeArrowheads="1"/>
          </p:cNvSpPr>
          <p:nvPr/>
        </p:nvSpPr>
        <p:spPr bwMode="auto">
          <a:xfrm>
            <a:off x="1259632" y="0"/>
            <a:ext cx="6822405" cy="1501160"/>
          </a:xfrm>
          <a:prstGeom prst="roundRect">
            <a:avLst>
              <a:gd name="adj" fmla="val 4611"/>
            </a:avLst>
          </a:prstGeom>
          <a:solidFill>
            <a:schemeClr val="bg1">
              <a:alpha val="85097"/>
            </a:schemeClr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square" tIns="144000" bIns="144000" anchor="ctr">
            <a:spAutoFit/>
          </a:bodyPr>
          <a:lstStyle/>
          <a:p>
            <a:pPr marL="261938" indent="-261938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70000"/>
            </a:pPr>
            <a:r>
              <a:rPr lang="en-GB" sz="3200" dirty="0"/>
              <a:t>Technology can help to reduce pollution</a:t>
            </a:r>
          </a:p>
        </p:txBody>
      </p:sp>
      <p:pic>
        <p:nvPicPr>
          <p:cNvPr id="2" name="Picture 40" descr="Untitled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628775"/>
            <a:ext cx="2365375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Line 45"/>
          <p:cNvSpPr>
            <a:spLocks noChangeShapeType="1"/>
          </p:cNvSpPr>
          <p:nvPr/>
        </p:nvSpPr>
        <p:spPr bwMode="auto">
          <a:xfrm flipV="1">
            <a:off x="638175" y="3394075"/>
            <a:ext cx="188913" cy="8794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" name="Line 46"/>
          <p:cNvSpPr>
            <a:spLocks noChangeShapeType="1"/>
          </p:cNvSpPr>
          <p:nvPr/>
        </p:nvSpPr>
        <p:spPr bwMode="auto">
          <a:xfrm flipV="1">
            <a:off x="638175" y="3813175"/>
            <a:ext cx="404813" cy="4603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53" name="AutoShape 42"/>
          <p:cNvSpPr>
            <a:spLocks noChangeArrowheads="1"/>
          </p:cNvSpPr>
          <p:nvPr/>
        </p:nvSpPr>
        <p:spPr bwMode="auto">
          <a:xfrm>
            <a:off x="827088" y="5876925"/>
            <a:ext cx="3159125" cy="647700"/>
          </a:xfrm>
          <a:prstGeom prst="roundRect">
            <a:avLst>
              <a:gd name="adj" fmla="val 4611"/>
            </a:avLst>
          </a:prstGeom>
          <a:solidFill>
            <a:schemeClr val="bg1">
              <a:alpha val="85097"/>
            </a:schemeClr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tIns="144000" bIns="144000" anchor="ctr">
            <a:spAutoFit/>
          </a:bodyPr>
          <a:lstStyle/>
          <a:p>
            <a:pPr marL="261938" indent="-261938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70000"/>
            </a:pPr>
            <a:r>
              <a:rPr lang="en-GB" sz="1800"/>
              <a:t>Flue-gas desulfurisation</a:t>
            </a:r>
          </a:p>
        </p:txBody>
      </p:sp>
      <p:pic>
        <p:nvPicPr>
          <p:cNvPr id="4" name="Picture 16" descr="C:\Users\kentp\Desktop\Jpg\nuclear pow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25" y="3860800"/>
            <a:ext cx="2924175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Rectangle 5"/>
          <p:cNvSpPr>
            <a:spLocks noChangeArrowheads="1"/>
          </p:cNvSpPr>
          <p:nvPr/>
        </p:nvSpPr>
        <p:spPr bwMode="auto">
          <a:xfrm>
            <a:off x="7596188" y="6524625"/>
            <a:ext cx="15478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>
                <a:cs typeface="Arial" charset="0"/>
              </a:rPr>
              <a:t>© Oxford University Press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AB5477F-A6B9-46F0-9486-719E8E22FB23}" type="datetime1">
              <a:rPr lang="en-GB" altLang="en-US" sz="1800" smtClean="0">
                <a:solidFill>
                  <a:schemeClr val="folHlink"/>
                </a:solidFill>
              </a:rPr>
              <a:pPr eaLnBrk="1" hangingPunct="1"/>
              <a:t>10/02/2015</a:t>
            </a:fld>
            <a:endParaRPr lang="en-GB" altLang="en-US" sz="1800" smtClean="0">
              <a:solidFill>
                <a:schemeClr val="folHlink"/>
              </a:solidFill>
            </a:endParaRPr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35368" y="-186211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y-GB" smtClean="0"/>
              <a:t>Reducing Pollution from vehicles</a:t>
            </a:r>
            <a:endParaRPr lang="en-US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31800" y="7651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y-GB" altLang="en-US" dirty="0">
                <a:solidFill>
                  <a:srgbClr val="FF0000"/>
                </a:solidFill>
              </a:rPr>
              <a:t>A number of suggestions: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0" y="1341438"/>
            <a:ext cx="723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y-GB" altLang="en-US" dirty="0">
                <a:solidFill>
                  <a:srgbClr val="CCCCFF"/>
                </a:solidFill>
              </a:rPr>
              <a:t>1)  </a:t>
            </a:r>
            <a:r>
              <a:rPr lang="cy-GB" altLang="en-US" dirty="0">
                <a:solidFill>
                  <a:srgbClr val="FF0000"/>
                </a:solidFill>
              </a:rPr>
              <a:t>Buy a new, smaller, more efficient car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0" y="2133600"/>
            <a:ext cx="4932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y-GB" altLang="en-US" dirty="0">
                <a:solidFill>
                  <a:srgbClr val="99FFCC"/>
                </a:solidFill>
              </a:rPr>
              <a:t>2)  </a:t>
            </a:r>
            <a:r>
              <a:rPr lang="cy-GB" altLang="en-US" dirty="0">
                <a:solidFill>
                  <a:srgbClr val="FF0000"/>
                </a:solidFill>
              </a:rPr>
              <a:t>Use legal limits (e.g. An MOT)  to enforce lower emissions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0" y="3284538"/>
            <a:ext cx="6804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y-GB" altLang="en-US" dirty="0">
                <a:solidFill>
                  <a:srgbClr val="FFFF99"/>
                </a:solidFill>
              </a:rPr>
              <a:t>3)  </a:t>
            </a:r>
            <a:r>
              <a:rPr lang="cy-GB" altLang="en-US" dirty="0">
                <a:solidFill>
                  <a:srgbClr val="FF0000"/>
                </a:solidFill>
              </a:rPr>
              <a:t>Use low sulfur fuels or convert your car to run on biodiesel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0" y="4365625"/>
            <a:ext cx="723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y-GB" altLang="en-US" dirty="0">
                <a:solidFill>
                  <a:srgbClr val="FFCCFF"/>
                </a:solidFill>
              </a:rPr>
              <a:t>4)  </a:t>
            </a:r>
            <a:r>
              <a:rPr lang="cy-GB" altLang="en-US" dirty="0">
                <a:solidFill>
                  <a:srgbClr val="FF0000"/>
                </a:solidFill>
              </a:rPr>
              <a:t>Make sure your car has a catalytic converter</a:t>
            </a:r>
            <a:r>
              <a:rPr lang="cy-GB" altLang="en-US" dirty="0">
                <a:solidFill>
                  <a:srgbClr val="FFCCFF"/>
                </a:solidFill>
              </a:rPr>
              <a:t>:</a:t>
            </a:r>
            <a:endParaRPr lang="en-US" altLang="en-US" dirty="0">
              <a:solidFill>
                <a:srgbClr val="FFCCFF"/>
              </a:solidFill>
            </a:endParaRPr>
          </a:p>
        </p:txBody>
      </p:sp>
      <p:sp>
        <p:nvSpPr>
          <p:cNvPr id="153609" name="Text Box 9"/>
          <p:cNvSpPr txBox="1">
            <a:spLocks noChangeArrowheads="1"/>
          </p:cNvSpPr>
          <p:nvPr/>
        </p:nvSpPr>
        <p:spPr bwMode="auto">
          <a:xfrm>
            <a:off x="0" y="5949950"/>
            <a:ext cx="723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y-GB" altLang="en-US" dirty="0">
                <a:solidFill>
                  <a:srgbClr val="FFCC99"/>
                </a:solidFill>
              </a:rPr>
              <a:t>5)  </a:t>
            </a:r>
            <a:r>
              <a:rPr lang="cy-GB" altLang="en-US" dirty="0">
                <a:solidFill>
                  <a:srgbClr val="FF0000"/>
                </a:solidFill>
              </a:rPr>
              <a:t>Use the train or a bus!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153611" name="Picture 11" descr="Foto TOYOTA AYGO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836613"/>
            <a:ext cx="13033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13" name="Picture 13" descr="2006 Toyota Prius - 2006 toyota prius release! Click HERE to see more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16113"/>
            <a:ext cx="172243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15" name="Picture 15" descr="BiodieselFu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997200"/>
            <a:ext cx="22669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50825" y="4941888"/>
            <a:ext cx="8642350" cy="879475"/>
            <a:chOff x="158" y="2886"/>
            <a:chExt cx="5444" cy="554"/>
          </a:xfrm>
        </p:grpSpPr>
        <p:sp>
          <p:nvSpPr>
            <p:cNvPr id="28686" name="Text Box 16"/>
            <p:cNvSpPr txBox="1">
              <a:spLocks noChangeArrowheads="1"/>
            </p:cNvSpPr>
            <p:nvPr/>
          </p:nvSpPr>
          <p:spPr bwMode="auto">
            <a:xfrm>
              <a:off x="158" y="2886"/>
              <a:ext cx="5444" cy="55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y-GB" altLang="en-US" sz="2000" dirty="0">
                  <a:solidFill>
                    <a:schemeClr val="accent4">
                      <a:lumMod val="75000"/>
                    </a:schemeClr>
                  </a:solidFill>
                </a:rPr>
                <a:t>Carbon monoxide + oxygen          carbon dioxide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cy-GB" altLang="en-US" sz="2000" dirty="0">
                  <a:solidFill>
                    <a:schemeClr val="accent4">
                      <a:lumMod val="75000"/>
                    </a:schemeClr>
                  </a:solidFill>
                </a:rPr>
                <a:t>Nitrogen monoxide + carbon monoxide       nitrogen + carbon monoxide</a:t>
              </a:r>
              <a:endParaRPr lang="en-US" alt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8687" name="Line 17"/>
            <p:cNvSpPr>
              <a:spLocks noChangeShapeType="1"/>
            </p:cNvSpPr>
            <p:nvPr/>
          </p:nvSpPr>
          <p:spPr bwMode="auto">
            <a:xfrm>
              <a:off x="3107" y="3022"/>
              <a:ext cx="363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88" name="Line 18"/>
            <p:cNvSpPr>
              <a:spLocks noChangeShapeType="1"/>
            </p:cNvSpPr>
            <p:nvPr/>
          </p:nvSpPr>
          <p:spPr bwMode="auto">
            <a:xfrm>
              <a:off x="3152" y="3294"/>
              <a:ext cx="27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4432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/>
      <p:bldP spid="153606" grpId="0"/>
      <p:bldP spid="153607" grpId="0"/>
      <p:bldP spid="153608" grpId="0"/>
      <p:bldP spid="15360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Use the diagram to explain how a catalytic converter reduces harmful emissions</a:t>
            </a:r>
            <a:endParaRPr lang="en-GB" sz="3600" dirty="0"/>
          </a:p>
        </p:txBody>
      </p:sp>
      <p:pic>
        <p:nvPicPr>
          <p:cNvPr id="3" name="Picture 3" descr="913814_C1H_AW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8925"/>
            <a:ext cx="6989763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0CD601B-7048-4586-9E34-804114834BD0}" type="datetime1">
              <a:rPr lang="en-GB" altLang="en-US" sz="1800" smtClean="0">
                <a:solidFill>
                  <a:schemeClr val="folHlink"/>
                </a:solidFill>
              </a:rPr>
              <a:pPr eaLnBrk="1" hangingPunct="1"/>
              <a:t>10/02/2015</a:t>
            </a:fld>
            <a:endParaRPr lang="en-GB" altLang="en-US" sz="1800" smtClean="0">
              <a:solidFill>
                <a:schemeClr val="folHlink"/>
              </a:solidFill>
            </a:endParaRPr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2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Wet Scrubbing</a:t>
            </a:r>
          </a:p>
        </p:txBody>
      </p:sp>
      <p:pic>
        <p:nvPicPr>
          <p:cNvPr id="175111" name="Picture 7" descr="venturi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836613"/>
            <a:ext cx="177006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276600" y="3573463"/>
            <a:ext cx="2447925" cy="2736850"/>
            <a:chOff x="1701" y="2205"/>
            <a:chExt cx="1542" cy="1724"/>
          </a:xfrm>
        </p:grpSpPr>
        <p:sp>
          <p:nvSpPr>
            <p:cNvPr id="27664" name="Rectangle 12"/>
            <p:cNvSpPr>
              <a:spLocks noChangeArrowheads="1"/>
            </p:cNvSpPr>
            <p:nvPr/>
          </p:nvSpPr>
          <p:spPr bwMode="auto">
            <a:xfrm>
              <a:off x="1701" y="2205"/>
              <a:ext cx="1542" cy="17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27665" name="Picture 9" descr="ventur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2296"/>
              <a:ext cx="1200" cy="1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0" y="836613"/>
            <a:ext cx="68040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CCCCFF"/>
                </a:solidFill>
              </a:rPr>
              <a:t>“</a:t>
            </a:r>
            <a:r>
              <a:rPr lang="en-GB" altLang="en-US" dirty="0">
                <a:solidFill>
                  <a:srgbClr val="0070C0"/>
                </a:solidFill>
              </a:rPr>
              <a:t>Wet scrubbing” is a term used to describe the removal of </a:t>
            </a:r>
            <a:r>
              <a:rPr lang="en-GB" altLang="en-US" dirty="0" smtClean="0">
                <a:solidFill>
                  <a:srgbClr val="0070C0"/>
                </a:solidFill>
              </a:rPr>
              <a:t>sulphur </a:t>
            </a:r>
            <a:r>
              <a:rPr lang="en-GB" altLang="en-US" dirty="0">
                <a:solidFill>
                  <a:srgbClr val="0070C0"/>
                </a:solidFill>
              </a:rPr>
              <a:t>dioxide and other particles using seawater or an alkaline spray: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0" y="2276475"/>
            <a:ext cx="3960813" cy="1331913"/>
            <a:chOff x="0" y="1434"/>
            <a:chExt cx="2495" cy="839"/>
          </a:xfrm>
        </p:grpSpPr>
        <p:sp>
          <p:nvSpPr>
            <p:cNvPr id="27662" name="Text Box 14"/>
            <p:cNvSpPr txBox="1">
              <a:spLocks noChangeArrowheads="1"/>
            </p:cNvSpPr>
            <p:nvPr/>
          </p:nvSpPr>
          <p:spPr bwMode="auto">
            <a:xfrm>
              <a:off x="0" y="1434"/>
              <a:ext cx="2109" cy="748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Step 1 – the dirty gas is fed in through the top.</a:t>
              </a:r>
            </a:p>
          </p:txBody>
        </p:sp>
        <p:sp>
          <p:nvSpPr>
            <p:cNvPr id="27663" name="AutoShape 17"/>
            <p:cNvSpPr>
              <a:spLocks noChangeArrowheads="1"/>
            </p:cNvSpPr>
            <p:nvPr/>
          </p:nvSpPr>
          <p:spPr bwMode="auto">
            <a:xfrm rot="5400000">
              <a:off x="2098" y="1876"/>
              <a:ext cx="363" cy="4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6 w 21600"/>
                <a:gd name="T13" fmla="*/ 2907 h 21600"/>
                <a:gd name="T14" fmla="*/ 18208 w 21600"/>
                <a:gd name="T15" fmla="*/ 922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0" y="4076700"/>
            <a:ext cx="3708400" cy="2282825"/>
            <a:chOff x="0" y="2568"/>
            <a:chExt cx="2336" cy="1438"/>
          </a:xfrm>
        </p:grpSpPr>
        <p:sp>
          <p:nvSpPr>
            <p:cNvPr id="27660" name="Text Box 15"/>
            <p:cNvSpPr txBox="1">
              <a:spLocks noChangeArrowheads="1"/>
            </p:cNvSpPr>
            <p:nvPr/>
          </p:nvSpPr>
          <p:spPr bwMode="auto">
            <a:xfrm>
              <a:off x="0" y="2568"/>
              <a:ext cx="1701" cy="1438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Step 2 – the “scrubbing liquid” (seawater or alkaline spray) is fed in through the side.</a:t>
              </a:r>
            </a:p>
          </p:txBody>
        </p:sp>
        <p:sp>
          <p:nvSpPr>
            <p:cNvPr id="27661" name="AutoShape 19"/>
            <p:cNvSpPr>
              <a:spLocks noChangeArrowheads="1"/>
            </p:cNvSpPr>
            <p:nvPr/>
          </p:nvSpPr>
          <p:spPr bwMode="auto">
            <a:xfrm>
              <a:off x="1655" y="2795"/>
              <a:ext cx="681" cy="181"/>
            </a:xfrm>
            <a:prstGeom prst="rightArrow">
              <a:avLst>
                <a:gd name="adj1" fmla="val 50000"/>
                <a:gd name="adj2" fmla="val 94061"/>
              </a:avLst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219700" y="3357563"/>
            <a:ext cx="3673475" cy="3013075"/>
            <a:chOff x="3288" y="2115"/>
            <a:chExt cx="2314" cy="1898"/>
          </a:xfrm>
        </p:grpSpPr>
        <p:sp>
          <p:nvSpPr>
            <p:cNvPr id="27658" name="Text Box 16"/>
            <p:cNvSpPr txBox="1">
              <a:spLocks noChangeArrowheads="1"/>
            </p:cNvSpPr>
            <p:nvPr/>
          </p:nvSpPr>
          <p:spPr bwMode="auto">
            <a:xfrm>
              <a:off x="3878" y="2115"/>
              <a:ext cx="1724" cy="189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Step 3 – the mixture is fed into a cyclone area where the slurry is collected at the bottom of the device.</a:t>
              </a:r>
            </a:p>
          </p:txBody>
        </p:sp>
        <p:sp>
          <p:nvSpPr>
            <p:cNvPr id="27659" name="AutoShape 21"/>
            <p:cNvSpPr>
              <a:spLocks noChangeArrowheads="1"/>
            </p:cNvSpPr>
            <p:nvPr/>
          </p:nvSpPr>
          <p:spPr bwMode="auto">
            <a:xfrm>
              <a:off x="3288" y="3385"/>
              <a:ext cx="635" cy="136"/>
            </a:xfrm>
            <a:prstGeom prst="leftArrow">
              <a:avLst>
                <a:gd name="adj1" fmla="val 50000"/>
                <a:gd name="adj2" fmla="val 116728"/>
              </a:avLst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4839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Use the diagram to explain how wet scrubbing reduces harmful gases from power stations</a:t>
            </a:r>
            <a:endParaRPr lang="en-GB" sz="3600" dirty="0"/>
          </a:p>
        </p:txBody>
      </p:sp>
      <p:pic>
        <p:nvPicPr>
          <p:cNvPr id="3" name="Picture 3" descr="913814_C1H_AW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1693173"/>
            <a:ext cx="5544616" cy="516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Use the diagram to explain how static electricity reduces harmful gases from power stations</a:t>
            </a:r>
            <a:endParaRPr lang="en-GB" sz="3200" dirty="0"/>
          </a:p>
        </p:txBody>
      </p:sp>
      <p:pic>
        <p:nvPicPr>
          <p:cNvPr id="3" name="Picture 3" descr="913814_C1H_AW_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27175"/>
            <a:ext cx="5453063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Elements, atoms, molecules, compounds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/>
              <a:t>Elements</a:t>
            </a:r>
            <a:r>
              <a:rPr lang="en-GB" dirty="0" smtClean="0"/>
              <a:t> –pure chemicals, e.g. Carbon, Oxygen, Nitrogen, Sulphur, Hydrogen</a:t>
            </a:r>
          </a:p>
          <a:p>
            <a:r>
              <a:rPr lang="en-GB" dirty="0" smtClean="0"/>
              <a:t>Consist of tiny particles called</a:t>
            </a:r>
            <a:r>
              <a:rPr lang="en-GB" u="sng" dirty="0" smtClean="0"/>
              <a:t> </a:t>
            </a:r>
            <a:r>
              <a:rPr lang="en-GB" b="1" u="sng" dirty="0" smtClean="0"/>
              <a:t>atoms</a:t>
            </a:r>
          </a:p>
          <a:p>
            <a:r>
              <a:rPr lang="en-GB" dirty="0" smtClean="0"/>
              <a:t>In liquids and gases, if two or more atoms are joined together they are called </a:t>
            </a:r>
            <a:r>
              <a:rPr lang="en-GB" b="1" u="sng" dirty="0" smtClean="0"/>
              <a:t>molecules</a:t>
            </a:r>
          </a:p>
          <a:p>
            <a:r>
              <a:rPr lang="en-GB" b="1" u="sng" dirty="0" smtClean="0"/>
              <a:t>Compounds – </a:t>
            </a:r>
            <a:r>
              <a:rPr lang="en-GB" dirty="0" smtClean="0"/>
              <a:t>when two or more </a:t>
            </a:r>
            <a:r>
              <a:rPr lang="en-GB" b="1" u="sng" dirty="0" smtClean="0"/>
              <a:t>different</a:t>
            </a:r>
            <a:r>
              <a:rPr lang="en-GB" dirty="0" smtClean="0"/>
              <a:t> atoms chemically join together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7262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Which of the following are elements, mixtures, compounds? And which are/contain molecules? What is the state of matter at room temperature for each chemical?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Air</a:t>
            </a:r>
          </a:p>
          <a:p>
            <a:r>
              <a:rPr lang="en-GB" dirty="0" smtClean="0"/>
              <a:t>Nitrogen</a:t>
            </a:r>
          </a:p>
          <a:p>
            <a:r>
              <a:rPr lang="en-GB" dirty="0" smtClean="0"/>
              <a:t>Carbon</a:t>
            </a:r>
          </a:p>
          <a:p>
            <a:r>
              <a:rPr lang="en-GB" dirty="0" smtClean="0"/>
              <a:t>Carbon monoxide</a:t>
            </a:r>
          </a:p>
          <a:p>
            <a:r>
              <a:rPr lang="en-GB" dirty="0" smtClean="0"/>
              <a:t>Carbon dioxide</a:t>
            </a:r>
          </a:p>
          <a:p>
            <a:r>
              <a:rPr lang="en-GB" dirty="0" smtClean="0"/>
              <a:t>Nitrogen dioxide</a:t>
            </a:r>
          </a:p>
          <a:p>
            <a:r>
              <a:rPr lang="en-GB" dirty="0" smtClean="0"/>
              <a:t>Sulphur</a:t>
            </a:r>
          </a:p>
          <a:p>
            <a:r>
              <a:rPr lang="en-GB" dirty="0" smtClean="0"/>
              <a:t>Sulphur dioxide</a:t>
            </a:r>
          </a:p>
          <a:p>
            <a:r>
              <a:rPr lang="en-GB" dirty="0" smtClean="0"/>
              <a:t>Petrol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/>
              <a:t>MUST:</a:t>
            </a:r>
            <a:endParaRPr lang="en-GB" dirty="0" smtClean="0"/>
          </a:p>
          <a:p>
            <a:r>
              <a:rPr lang="en-GB" dirty="0" smtClean="0"/>
              <a:t>Explain combustion, in terms of loss/gain of oxygen (C)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Combustion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Oxidation – addition of oxygen to a chemical</a:t>
            </a:r>
          </a:p>
          <a:p>
            <a:r>
              <a:rPr lang="en-GB" dirty="0" smtClean="0"/>
              <a:t>Reduction – removal of oxygen from a chemical</a:t>
            </a:r>
          </a:p>
          <a:p>
            <a:endParaRPr lang="en-GB" dirty="0" smtClean="0"/>
          </a:p>
          <a:p>
            <a:r>
              <a:rPr lang="en-GB" dirty="0" smtClean="0"/>
              <a:t>Which of the above two types of reaction is combustion?</a:t>
            </a:r>
          </a:p>
          <a:p>
            <a:r>
              <a:rPr lang="en-GB" dirty="0" smtClean="0"/>
              <a:t>Explain why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Candle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Which candle </a:t>
            </a:r>
            <a:r>
              <a:rPr lang="en-GB" smtClean="0"/>
              <a:t>went out first</a:t>
            </a:r>
          </a:p>
          <a:p>
            <a:r>
              <a:rPr lang="en-GB" dirty="0" smtClean="0"/>
              <a:t>How has the composition of our air now changed?</a:t>
            </a:r>
          </a:p>
          <a:p>
            <a:r>
              <a:rPr lang="en-GB" dirty="0" smtClean="0"/>
              <a:t>How does this impact on our global atmosphere?</a:t>
            </a:r>
          </a:p>
          <a:p>
            <a:r>
              <a:rPr lang="en-GB" dirty="0" smtClean="0"/>
              <a:t>What effect does diffusion cause to happen, in terms of pollution?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2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/>
              <a:t>SHOULD:</a:t>
            </a:r>
            <a:endParaRPr lang="en-GB" dirty="0" smtClean="0"/>
          </a:p>
          <a:p>
            <a:r>
              <a:rPr lang="en-GB" dirty="0" smtClean="0"/>
              <a:t>Describe the origin of different pollutants (B)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fuels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Coal-contains carbon</a:t>
            </a:r>
          </a:p>
          <a:p>
            <a:r>
              <a:rPr lang="en-GB" dirty="0" smtClean="0"/>
              <a:t>Petrol/oil/gas – contain hydrocarbons</a:t>
            </a:r>
          </a:p>
          <a:p>
            <a:r>
              <a:rPr lang="en-GB" dirty="0" smtClean="0"/>
              <a:t>Coal/gas also contains impurities of sulphur</a:t>
            </a:r>
          </a:p>
          <a:p>
            <a:r>
              <a:rPr lang="en-GB" dirty="0" smtClean="0"/>
              <a:t>Nitrogen also reacts with??? In???</a:t>
            </a:r>
          </a:p>
          <a:p>
            <a:r>
              <a:rPr lang="en-GB" dirty="0" smtClean="0"/>
              <a:t>Burn in a chemical reaction called combustion</a:t>
            </a:r>
          </a:p>
          <a:p>
            <a:r>
              <a:rPr lang="en-GB" dirty="0" smtClean="0"/>
              <a:t>Need oxygen – therefore fuels burn much stronger in pure oxygen than in air (obtain pure O</a:t>
            </a:r>
            <a:r>
              <a:rPr lang="en-GB" baseline="-25000" dirty="0" smtClean="0"/>
              <a:t>2</a:t>
            </a:r>
            <a:r>
              <a:rPr lang="en-GB" dirty="0" smtClean="0"/>
              <a:t> for using to weld things – oxyacetylene torch)</a:t>
            </a:r>
          </a:p>
          <a:p>
            <a:r>
              <a:rPr lang="en-GB" dirty="0" smtClean="0"/>
              <a:t>Complete combustion occurs when there is a plentiful supply of oxygen present-water and carbon dioxide are products</a:t>
            </a:r>
          </a:p>
          <a:p>
            <a:r>
              <a:rPr lang="en-GB" dirty="0" smtClean="0"/>
              <a:t>Incomplete combustion occurs when there is a limited supply of oxygen present-either carbon or carbon monoxide are products. Both these reactions will also produce water</a:t>
            </a:r>
          </a:p>
          <a:p>
            <a:r>
              <a:rPr lang="en-GB" dirty="0" smtClean="0"/>
              <a:t>Particulates? What are they?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1091</Words>
  <Application>Microsoft Office PowerPoint</Application>
  <PresentationFormat>On-screen Show (4:3)</PresentationFormat>
  <Paragraphs>148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Pollutants</vt:lpstr>
      <vt:lpstr>Learning outcomes….</vt:lpstr>
      <vt:lpstr>Elements, atoms, molecules, compounds</vt:lpstr>
      <vt:lpstr>Which of the following are elements, mixtures, compounds? And which are/contain molecules? What is the state of matter at room temperature for each chemical?</vt:lpstr>
      <vt:lpstr>PowerPoint Presentation</vt:lpstr>
      <vt:lpstr>Combustion </vt:lpstr>
      <vt:lpstr>Candle</vt:lpstr>
      <vt:lpstr>PowerPoint Presentation</vt:lpstr>
      <vt:lpstr>fuels</vt:lpstr>
      <vt:lpstr>Combustion reactions</vt:lpstr>
      <vt:lpstr>PowerPoint Presentation</vt:lpstr>
      <vt:lpstr>Pollutants – write molecular formula (C)</vt:lpstr>
      <vt:lpstr>Pollutants </vt:lpstr>
      <vt:lpstr>Where do they go?</vt:lpstr>
      <vt:lpstr>Pollution</vt:lpstr>
      <vt:lpstr>PowerPoint Presentation</vt:lpstr>
      <vt:lpstr>PowerPoint Presentation</vt:lpstr>
      <vt:lpstr>Dangers – how are the following pollutants a hazard?</vt:lpstr>
      <vt:lpstr>Removing Pollution</vt:lpstr>
      <vt:lpstr>PowerPoint Presentation</vt:lpstr>
      <vt:lpstr>Reducing Pollution from vehicles</vt:lpstr>
      <vt:lpstr>Use the diagram to explain how a catalytic converter reduces harmful emissions</vt:lpstr>
      <vt:lpstr>Wet Scrubbing</vt:lpstr>
      <vt:lpstr>Use the diagram to explain how wet scrubbing reduces harmful gases from power stations</vt:lpstr>
      <vt:lpstr>Use the diagram to explain how static electricity reduces harmful gases from power stations</vt:lpstr>
    </vt:vector>
  </TitlesOfParts>
  <Company>London Borough of Havering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Pollutants (II)</dc:title>
  <dc:creator>mmeyers</dc:creator>
  <cp:lastModifiedBy>Michelle Meyers</cp:lastModifiedBy>
  <cp:revision>44</cp:revision>
  <dcterms:created xsi:type="dcterms:W3CDTF">2013-05-01T07:14:13Z</dcterms:created>
  <dcterms:modified xsi:type="dcterms:W3CDTF">2015-02-10T10:14:17Z</dcterms:modified>
</cp:coreProperties>
</file>