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8" r:id="rId6"/>
    <p:sldId id="269" r:id="rId7"/>
    <p:sldId id="266" r:id="rId8"/>
    <p:sldId id="267" r:id="rId9"/>
    <p:sldId id="258" r:id="rId10"/>
    <p:sldId id="260" r:id="rId11"/>
    <p:sldId id="261" r:id="rId12"/>
    <p:sldId id="262" r:id="rId13"/>
    <p:sldId id="263" r:id="rId14"/>
    <p:sldId id="270" r:id="rId15"/>
    <p:sldId id="271" r:id="rId16"/>
    <p:sldId id="277" r:id="rId17"/>
    <p:sldId id="278" r:id="rId18"/>
    <p:sldId id="276" r:id="rId19"/>
    <p:sldId id="275" r:id="rId20"/>
    <p:sldId id="279" r:id="rId21"/>
    <p:sldId id="272" r:id="rId22"/>
    <p:sldId id="273" r:id="rId23"/>
    <p:sldId id="274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6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4B12-DE89-4C15-9F3F-FE190E3F6661}" type="datetimeFigureOut">
              <a:rPr lang="en-GB" smtClean="0"/>
              <a:pPr/>
              <a:t>06/05/2015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5D0E-9357-4436-AAF2-94DD312B991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4B12-DE89-4C15-9F3F-FE190E3F6661}" type="datetimeFigureOut">
              <a:rPr lang="en-GB" smtClean="0"/>
              <a:pPr/>
              <a:t>06/05/2015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5D0E-9357-4436-AAF2-94DD312B991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4B12-DE89-4C15-9F3F-FE190E3F6661}" type="datetimeFigureOut">
              <a:rPr lang="en-GB" smtClean="0"/>
              <a:pPr/>
              <a:t>06/05/2015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5D0E-9357-4436-AAF2-94DD312B991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4B12-DE89-4C15-9F3F-FE190E3F6661}" type="datetimeFigureOut">
              <a:rPr lang="en-GB" smtClean="0"/>
              <a:pPr/>
              <a:t>06/05/2015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5D0E-9357-4436-AAF2-94DD312B991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4B12-DE89-4C15-9F3F-FE190E3F6661}" type="datetimeFigureOut">
              <a:rPr lang="en-GB" smtClean="0"/>
              <a:pPr/>
              <a:t>06/05/2015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5D0E-9357-4436-AAF2-94DD312B991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4B12-DE89-4C15-9F3F-FE190E3F6661}" type="datetimeFigureOut">
              <a:rPr lang="en-GB" smtClean="0"/>
              <a:pPr/>
              <a:t>06/05/2015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5D0E-9357-4436-AAF2-94DD312B991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4B12-DE89-4C15-9F3F-FE190E3F6661}" type="datetimeFigureOut">
              <a:rPr lang="en-GB" smtClean="0"/>
              <a:pPr/>
              <a:t>06/05/2015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5D0E-9357-4436-AAF2-94DD312B991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4B12-DE89-4C15-9F3F-FE190E3F6661}" type="datetimeFigureOut">
              <a:rPr lang="en-GB" smtClean="0"/>
              <a:pPr/>
              <a:t>06/05/2015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5D0E-9357-4436-AAF2-94DD312B991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4B12-DE89-4C15-9F3F-FE190E3F6661}" type="datetimeFigureOut">
              <a:rPr lang="en-GB" smtClean="0"/>
              <a:pPr/>
              <a:t>06/05/2015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5D0E-9357-4436-AAF2-94DD312B991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4B12-DE89-4C15-9F3F-FE190E3F6661}" type="datetimeFigureOut">
              <a:rPr lang="en-GB" smtClean="0"/>
              <a:pPr/>
              <a:t>06/05/2015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5D0E-9357-4436-AAF2-94DD312B991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4B12-DE89-4C15-9F3F-FE190E3F6661}" type="datetimeFigureOut">
              <a:rPr lang="en-GB" smtClean="0"/>
              <a:pPr/>
              <a:t>06/05/2015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5D0E-9357-4436-AAF2-94DD312B991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74B12-DE89-4C15-9F3F-FE190E3F6661}" type="datetimeFigureOut">
              <a:rPr lang="en-GB" smtClean="0"/>
              <a:pPr/>
              <a:t>06/05/2015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15D0E-9357-4436-AAF2-94DD312B991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Radioactive waste and risk to  health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L.O: explain how time and source is a factor in disposing of waste</a:t>
            </a:r>
          </a:p>
          <a:p>
            <a:r>
              <a:rPr lang="en-GB" dirty="0" smtClean="0"/>
              <a:t>Define the risk of radiation doses to health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Level of risk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Waste is categorised as:</a:t>
            </a:r>
          </a:p>
          <a:p>
            <a:r>
              <a:rPr lang="en-GB" dirty="0" smtClean="0"/>
              <a:t>High level waste (HLW)</a:t>
            </a:r>
          </a:p>
          <a:p>
            <a:r>
              <a:rPr lang="en-GB" dirty="0" smtClean="0"/>
              <a:t>Intermediate level waste (ILW)</a:t>
            </a:r>
          </a:p>
          <a:p>
            <a:r>
              <a:rPr lang="en-GB" dirty="0" smtClean="0"/>
              <a:t>Low level waste (LLW)</a:t>
            </a:r>
          </a:p>
          <a:p>
            <a:r>
              <a:rPr lang="en-GB" dirty="0" smtClean="0"/>
              <a:t>HLW: waste from nuclear power stations (generates heat, stored in glass and steel and cooled before storage)</a:t>
            </a:r>
          </a:p>
          <a:p>
            <a:r>
              <a:rPr lang="en-GB" dirty="0" smtClean="0"/>
              <a:t>ILW: metal casing of fuel rods/medical (sealed in concrete/steel and stored)</a:t>
            </a:r>
          </a:p>
          <a:p>
            <a:r>
              <a:rPr lang="en-GB" dirty="0" smtClean="0"/>
              <a:t>LLW: medical/power stations (buried) 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en-GB" dirty="0" smtClean="0"/>
              <a:t>Risk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Ionising radiation – breaks down atoms/molecules into ions. Very reactive chemically</a:t>
            </a:r>
          </a:p>
          <a:p>
            <a:r>
              <a:rPr lang="en-GB" dirty="0" smtClean="0"/>
              <a:t>Cause damage to cells in body</a:t>
            </a:r>
          </a:p>
          <a:p>
            <a:r>
              <a:rPr lang="en-GB" dirty="0" smtClean="0"/>
              <a:t>High dose kills cells causing radiation sickness, lower dose causes cancer</a:t>
            </a:r>
          </a:p>
          <a:p>
            <a:r>
              <a:rPr lang="en-GB" b="1" dirty="0" smtClean="0"/>
              <a:t>IRRADIATION: </a:t>
            </a:r>
            <a:r>
              <a:rPr lang="en-GB" dirty="0" smtClean="0"/>
              <a:t>exposed to radiation but not in direct contact. Once you move away from source you are no longer exposed and damage to cells stops</a:t>
            </a:r>
          </a:p>
          <a:p>
            <a:r>
              <a:rPr lang="en-GB" b="1" dirty="0" smtClean="0"/>
              <a:t>CONTAMINATION: </a:t>
            </a:r>
            <a:r>
              <a:rPr lang="en-GB" dirty="0" smtClean="0"/>
              <a:t>absorbing radiation e.g. Drinking, breathing, on skin. Exposed to radiation damage even after you have left area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Sieverts</a:t>
            </a:r>
            <a:r>
              <a:rPr lang="en-GB" dirty="0" smtClean="0"/>
              <a:t> (</a:t>
            </a:r>
            <a:r>
              <a:rPr lang="en-GB" dirty="0" err="1" smtClean="0"/>
              <a:t>Sv</a:t>
            </a:r>
            <a:r>
              <a:rPr lang="en-GB" dirty="0" smtClean="0"/>
              <a:t>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Measure of radiation dose – also in </a:t>
            </a:r>
            <a:r>
              <a:rPr lang="en-GB" dirty="0" err="1" smtClean="0"/>
              <a:t>millisieverts</a:t>
            </a:r>
            <a:r>
              <a:rPr lang="en-GB" dirty="0" smtClean="0"/>
              <a:t> (1/1000</a:t>
            </a:r>
            <a:r>
              <a:rPr lang="en-GB" baseline="30000" dirty="0" smtClean="0"/>
              <a:t>th</a:t>
            </a:r>
            <a:r>
              <a:rPr lang="en-GB" dirty="0" smtClean="0"/>
              <a:t>)</a:t>
            </a: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59632" y="3284984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Dose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Effect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Background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Airline staff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Causes cancer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Radiation sickness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10 000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Death within weeks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risk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Uranium miners</a:t>
            </a:r>
          </a:p>
          <a:p>
            <a:r>
              <a:rPr lang="en-GB" dirty="0" smtClean="0"/>
              <a:t>Nuclear power plant workers</a:t>
            </a:r>
          </a:p>
          <a:p>
            <a:r>
              <a:rPr lang="en-GB" dirty="0" smtClean="0"/>
              <a:t>Airline staff</a:t>
            </a:r>
          </a:p>
          <a:p>
            <a:r>
              <a:rPr lang="en-GB" dirty="0" smtClean="0"/>
              <a:t>Radiographers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6" t="11827" r="7695" b="4487"/>
          <a:stretch/>
        </p:blipFill>
        <p:spPr bwMode="auto">
          <a:xfrm>
            <a:off x="323528" y="324619"/>
            <a:ext cx="7725821" cy="599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6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8" t="24193" r="8743" b="10821"/>
          <a:stretch/>
        </p:blipFill>
        <p:spPr bwMode="auto">
          <a:xfrm>
            <a:off x="187870" y="476672"/>
            <a:ext cx="8812369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0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1" t="16570" r="8316" b="54371"/>
          <a:stretch/>
        </p:blipFill>
        <p:spPr bwMode="auto">
          <a:xfrm>
            <a:off x="683568" y="1412776"/>
            <a:ext cx="8035998" cy="217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4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3" t="21178" r="8032" b="17521"/>
          <a:stretch/>
        </p:blipFill>
        <p:spPr bwMode="auto">
          <a:xfrm>
            <a:off x="233509" y="980728"/>
            <a:ext cx="8548542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8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t="11452" r="11486" b="6301"/>
          <a:stretch/>
        </p:blipFill>
        <p:spPr bwMode="auto">
          <a:xfrm>
            <a:off x="899592" y="260648"/>
            <a:ext cx="7457684" cy="600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17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8" t="22441" r="9625" b="4769"/>
          <a:stretch/>
        </p:blipFill>
        <p:spPr bwMode="auto">
          <a:xfrm>
            <a:off x="107504" y="476672"/>
            <a:ext cx="8840953" cy="608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5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outcomes....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explain the link between half-life and the time taken for a radioactive source to become safe</a:t>
            </a:r>
          </a:p>
          <a:p>
            <a:r>
              <a:rPr lang="en-GB" dirty="0"/>
              <a:t>describe the three categories of radioactive waste and how they relate to disposal methods</a:t>
            </a:r>
          </a:p>
          <a:p>
            <a:r>
              <a:rPr lang="en-GB" dirty="0"/>
              <a:t>debate options for the long-term disposal of radioactive waste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19988" r="7695" b="44694"/>
          <a:stretch/>
        </p:blipFill>
        <p:spPr bwMode="auto">
          <a:xfrm>
            <a:off x="86994" y="1700808"/>
            <a:ext cx="930775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22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9" t="17689" r="19653" b="8728"/>
          <a:stretch/>
        </p:blipFill>
        <p:spPr bwMode="auto">
          <a:xfrm>
            <a:off x="539552" y="353044"/>
            <a:ext cx="7272808" cy="65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43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56" b="19922"/>
          <a:stretch/>
        </p:blipFill>
        <p:spPr bwMode="auto">
          <a:xfrm>
            <a:off x="-1487932" y="10288"/>
            <a:ext cx="11810499" cy="176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8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3" t="16938" r="16654" b="6500"/>
          <a:stretch/>
        </p:blipFill>
        <p:spPr bwMode="auto">
          <a:xfrm>
            <a:off x="755576" y="462447"/>
            <a:ext cx="6480720" cy="61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00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6" t="19311" r="7883" b="40345"/>
          <a:stretch/>
        </p:blipFill>
        <p:spPr bwMode="auto">
          <a:xfrm>
            <a:off x="241042" y="1772816"/>
            <a:ext cx="844848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13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Polonium-210 emits alpha particles and is poisonous. The fact that it is radioactive would not help doctors detect that it was in a patient’s body. Explain why.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Alpha particles would be absorbed by the body, so a detector outside the body would not detect them.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Why is it that alpha particles do not move very far?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Alpha particles are most ionising as they are largest and so more likely to collide with an atom as they pass through materials.</a:t>
            </a:r>
          </a:p>
          <a:p>
            <a:r>
              <a:rPr lang="en-GB" dirty="0" smtClean="0"/>
              <a:t> When they cause ionisation they lose kinetic energy and slow down. </a:t>
            </a:r>
          </a:p>
          <a:p>
            <a:r>
              <a:rPr lang="en-GB" dirty="0" smtClean="0"/>
              <a:t>Eventually, they do not have enough energy to ionise. (They attract electrons and are then just like any other helium atom.)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Explain why beta radiation is most suitable for measuring the thickness of paper.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Alpha radiation would be stopped and so not detected at all.</a:t>
            </a:r>
          </a:p>
          <a:p>
            <a:r>
              <a:rPr lang="en-GB" dirty="0" smtClean="0"/>
              <a:t>Gamma radiation would pass through, almost unchanged. </a:t>
            </a:r>
            <a:endParaRPr lang="en-GB" smtClean="0"/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is better?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Uranium fuel – half life 4.5x10</a:t>
            </a:r>
            <a:r>
              <a:rPr lang="en-GB" baseline="30000" dirty="0" smtClean="0"/>
              <a:t>9</a:t>
            </a:r>
            <a:r>
              <a:rPr lang="en-GB" dirty="0" smtClean="0"/>
              <a:t> years</a:t>
            </a:r>
          </a:p>
          <a:p>
            <a:r>
              <a:rPr lang="en-GB" dirty="0" smtClean="0"/>
              <a:t>Polonium – 3.05 minutes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437</Words>
  <Application>Microsoft Office PowerPoint</Application>
  <PresentationFormat>On-screen Show (4:3)</PresentationFormat>
  <Paragraphs>52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Radioactive waste and risk to  health</vt:lpstr>
      <vt:lpstr>Learning outcomes....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is better?</vt:lpstr>
      <vt:lpstr>Level of risk</vt:lpstr>
      <vt:lpstr>Risk </vt:lpstr>
      <vt:lpstr>Sieverts (Sv) </vt:lpstr>
      <vt:lpstr>High risk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London Borough of Havering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Radioactive waste</dc:title>
  <dc:creator>mmeyers</dc:creator>
  <cp:lastModifiedBy>Michelle Meyers</cp:lastModifiedBy>
  <cp:revision>17</cp:revision>
  <dcterms:created xsi:type="dcterms:W3CDTF">2012-11-13T17:28:01Z</dcterms:created>
  <dcterms:modified xsi:type="dcterms:W3CDTF">2015-05-06T16:23:27Z</dcterms:modified>
</cp:coreProperties>
</file>