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6" r:id="rId8"/>
    <p:sldId id="265" r:id="rId9"/>
    <p:sldId id="264"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3" d="100"/>
          <a:sy n="83" d="100"/>
        </p:scale>
        <p:origin x="-1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759" y="1"/>
            <a:ext cx="8915399" cy="1334530"/>
          </a:xfrm>
        </p:spPr>
        <p:txBody>
          <a:bodyPr/>
          <a:lstStyle/>
          <a:p>
            <a:r>
              <a:rPr lang="en-GB" dirty="0" smtClean="0"/>
              <a:t>Reactions of Alkalis</a:t>
            </a:r>
            <a:endParaRPr lang="en-GB" dirty="0"/>
          </a:p>
        </p:txBody>
      </p:sp>
      <p:sp>
        <p:nvSpPr>
          <p:cNvPr id="3" name="Subtitle 2"/>
          <p:cNvSpPr>
            <a:spLocks noGrp="1"/>
          </p:cNvSpPr>
          <p:nvPr>
            <p:ph type="subTitle" idx="1"/>
          </p:nvPr>
        </p:nvSpPr>
        <p:spPr>
          <a:xfrm>
            <a:off x="2218510" y="1844709"/>
            <a:ext cx="8915399" cy="2175356"/>
          </a:xfrm>
        </p:spPr>
        <p:txBody>
          <a:bodyPr>
            <a:normAutofit/>
          </a:bodyPr>
          <a:lstStyle/>
          <a:p>
            <a:r>
              <a:rPr lang="en-GB" dirty="0"/>
              <a:t>3. understand that alkalis neutralise acids to make salts</a:t>
            </a:r>
          </a:p>
          <a:p>
            <a:r>
              <a:rPr lang="en-GB" b="1" dirty="0"/>
              <a:t>4. recall that soluble hydroxides and carbonates are </a:t>
            </a:r>
            <a:r>
              <a:rPr lang="en-GB" b="1" dirty="0" smtClean="0"/>
              <a:t>alkalis (Higher)</a:t>
            </a:r>
            <a:endParaRPr lang="en-GB" b="1" dirty="0"/>
          </a:p>
          <a:p>
            <a:r>
              <a:rPr lang="en-GB" b="1" dirty="0"/>
              <a:t>5. predict the products of the reactions of soluble hydroxides and carbonates with </a:t>
            </a:r>
            <a:r>
              <a:rPr lang="en-GB" b="1" dirty="0" smtClean="0"/>
              <a:t>acids (Higher)</a:t>
            </a:r>
            <a:endParaRPr lang="en-GB" b="1" dirty="0"/>
          </a:p>
          <a:p>
            <a:endParaRPr lang="en-GB" dirty="0"/>
          </a:p>
        </p:txBody>
      </p:sp>
    </p:spTree>
    <p:extLst>
      <p:ext uri="{BB962C8B-B14F-4D97-AF65-F5344CB8AC3E}">
        <p14:creationId xmlns:p14="http://schemas.microsoft.com/office/powerpoint/2010/main" val="4104144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96" y="0"/>
            <a:ext cx="8911687" cy="1280890"/>
          </a:xfrm>
        </p:spPr>
        <p:txBody>
          <a:bodyPr/>
          <a:lstStyle/>
          <a:p>
            <a:r>
              <a:rPr lang="en-GB" dirty="0" smtClean="0"/>
              <a:t>Exam Questions</a:t>
            </a:r>
            <a:endParaRPr lang="en-GB" dirty="0"/>
          </a:p>
        </p:txBody>
      </p:sp>
      <p:pic>
        <p:nvPicPr>
          <p:cNvPr id="4" name="Picture 3"/>
          <p:cNvPicPr>
            <a:picLocks noChangeAspect="1"/>
          </p:cNvPicPr>
          <p:nvPr/>
        </p:nvPicPr>
        <p:blipFill>
          <a:blip r:embed="rId2"/>
          <a:stretch>
            <a:fillRect/>
          </a:stretch>
        </p:blipFill>
        <p:spPr>
          <a:xfrm>
            <a:off x="1825718" y="831195"/>
            <a:ext cx="7453775" cy="3041558"/>
          </a:xfrm>
          <a:prstGeom prst="rect">
            <a:avLst/>
          </a:prstGeom>
        </p:spPr>
      </p:pic>
      <p:sp>
        <p:nvSpPr>
          <p:cNvPr id="5" name="TextBox 4"/>
          <p:cNvSpPr txBox="1"/>
          <p:nvPr/>
        </p:nvSpPr>
        <p:spPr>
          <a:xfrm>
            <a:off x="5952565" y="1228161"/>
            <a:ext cx="1828800" cy="830997"/>
          </a:xfrm>
          <a:prstGeom prst="rect">
            <a:avLst/>
          </a:prstGeom>
          <a:noFill/>
        </p:spPr>
        <p:txBody>
          <a:bodyPr wrap="square" rtlCol="0">
            <a:spAutoFit/>
          </a:bodyPr>
          <a:lstStyle/>
          <a:p>
            <a:pPr>
              <a:lnSpc>
                <a:spcPct val="150000"/>
              </a:lnSpc>
            </a:pPr>
            <a:r>
              <a:rPr lang="en-GB" sz="1600" dirty="0" smtClean="0">
                <a:solidFill>
                  <a:schemeClr val="bg1"/>
                </a:solidFill>
              </a:rPr>
              <a:t>Potassium </a:t>
            </a:r>
          </a:p>
          <a:p>
            <a:pPr>
              <a:lnSpc>
                <a:spcPct val="150000"/>
              </a:lnSpc>
            </a:pPr>
            <a:r>
              <a:rPr lang="en-GB" sz="1600" dirty="0" smtClean="0">
                <a:solidFill>
                  <a:schemeClr val="bg1"/>
                </a:solidFill>
              </a:rPr>
              <a:t>chloride</a:t>
            </a:r>
            <a:endParaRPr lang="en-GB" sz="1600" dirty="0">
              <a:solidFill>
                <a:schemeClr val="bg1"/>
              </a:solidFill>
            </a:endParaRPr>
          </a:p>
        </p:txBody>
      </p:sp>
      <p:sp>
        <p:nvSpPr>
          <p:cNvPr id="7" name="TextBox 6"/>
          <p:cNvSpPr txBox="1"/>
          <p:nvPr/>
        </p:nvSpPr>
        <p:spPr>
          <a:xfrm>
            <a:off x="6400800" y="2405764"/>
            <a:ext cx="1828800" cy="830997"/>
          </a:xfrm>
          <a:prstGeom prst="rect">
            <a:avLst/>
          </a:prstGeom>
          <a:noFill/>
        </p:spPr>
        <p:txBody>
          <a:bodyPr wrap="square" rtlCol="0">
            <a:spAutoFit/>
          </a:bodyPr>
          <a:lstStyle/>
          <a:p>
            <a:pPr>
              <a:lnSpc>
                <a:spcPct val="150000"/>
              </a:lnSpc>
            </a:pPr>
            <a:r>
              <a:rPr lang="en-GB" sz="1600" dirty="0" smtClean="0">
                <a:solidFill>
                  <a:schemeClr val="bg1"/>
                </a:solidFill>
              </a:rPr>
              <a:t>Carbon</a:t>
            </a:r>
          </a:p>
          <a:p>
            <a:pPr>
              <a:lnSpc>
                <a:spcPct val="150000"/>
              </a:lnSpc>
            </a:pPr>
            <a:r>
              <a:rPr lang="en-GB" sz="1600" dirty="0" smtClean="0">
                <a:solidFill>
                  <a:schemeClr val="bg1"/>
                </a:solidFill>
              </a:rPr>
              <a:t>Dioxide</a:t>
            </a:r>
            <a:endParaRPr lang="en-GB" sz="1600" dirty="0">
              <a:solidFill>
                <a:schemeClr val="bg1"/>
              </a:solidFill>
            </a:endParaRPr>
          </a:p>
        </p:txBody>
      </p:sp>
      <p:pic>
        <p:nvPicPr>
          <p:cNvPr id="8" name="Picture 7"/>
          <p:cNvPicPr>
            <a:picLocks noChangeAspect="1"/>
          </p:cNvPicPr>
          <p:nvPr/>
        </p:nvPicPr>
        <p:blipFill>
          <a:blip r:embed="rId3"/>
          <a:stretch>
            <a:fillRect/>
          </a:stretch>
        </p:blipFill>
        <p:spPr>
          <a:xfrm>
            <a:off x="1825718" y="4120414"/>
            <a:ext cx="8860441" cy="482441"/>
          </a:xfrm>
          <a:prstGeom prst="rect">
            <a:avLst/>
          </a:prstGeom>
        </p:spPr>
      </p:pic>
    </p:spTree>
    <p:extLst>
      <p:ext uri="{BB962C8B-B14F-4D97-AF65-F5344CB8AC3E}">
        <p14:creationId xmlns:p14="http://schemas.microsoft.com/office/powerpoint/2010/main" val="62525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20" y="0"/>
            <a:ext cx="8911687" cy="1280890"/>
          </a:xfrm>
        </p:spPr>
        <p:txBody>
          <a:bodyPr/>
          <a:lstStyle/>
          <a:p>
            <a:r>
              <a:rPr lang="en-GB" dirty="0" smtClean="0"/>
              <a:t>What are alkalis?</a:t>
            </a:r>
            <a:endParaRPr lang="en-GB" dirty="0"/>
          </a:p>
        </p:txBody>
      </p:sp>
      <p:sp>
        <p:nvSpPr>
          <p:cNvPr id="3" name="Content Placeholder 2"/>
          <p:cNvSpPr>
            <a:spLocks noGrp="1"/>
          </p:cNvSpPr>
          <p:nvPr>
            <p:ph idx="1"/>
          </p:nvPr>
        </p:nvSpPr>
        <p:spPr>
          <a:xfrm>
            <a:off x="1856045" y="697632"/>
            <a:ext cx="8915400" cy="3777622"/>
          </a:xfrm>
          <a:prstGeom prst="roundRect">
            <a:avLst/>
          </a:prstGeo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GB" dirty="0" smtClean="0"/>
              <a:t>Alkalis are a substance which have a pH greater than 7 when dissolved in water. </a:t>
            </a:r>
          </a:p>
          <a:p>
            <a:pPr marL="0" indent="0">
              <a:buNone/>
            </a:pPr>
            <a:endParaRPr lang="en-GB" dirty="0"/>
          </a:p>
          <a:p>
            <a:pPr marL="0" indent="0">
              <a:buNone/>
            </a:pPr>
            <a:r>
              <a:rPr lang="en-GB" dirty="0" smtClean="0"/>
              <a:t>Examples include:</a:t>
            </a:r>
          </a:p>
          <a:p>
            <a:pPr marL="0" indent="0">
              <a:buNone/>
            </a:pPr>
            <a:r>
              <a:rPr lang="en-GB" dirty="0" smtClean="0"/>
              <a:t>Sodium carbonate (Na</a:t>
            </a:r>
            <a:r>
              <a:rPr lang="en-GB" baseline="-25000" dirty="0" smtClean="0"/>
              <a:t>2</a:t>
            </a:r>
            <a:r>
              <a:rPr lang="en-GB" dirty="0" smtClean="0"/>
              <a:t>CO</a:t>
            </a:r>
            <a:r>
              <a:rPr lang="en-GB" baseline="-25000" dirty="0" smtClean="0"/>
              <a:t>3</a:t>
            </a:r>
            <a:r>
              <a:rPr lang="en-GB" dirty="0" smtClean="0"/>
              <a:t>)</a:t>
            </a:r>
          </a:p>
          <a:p>
            <a:pPr marL="0" indent="0">
              <a:buNone/>
            </a:pPr>
            <a:r>
              <a:rPr lang="en-GB" dirty="0" smtClean="0"/>
              <a:t>Sodium Hydroxide (</a:t>
            </a:r>
            <a:r>
              <a:rPr lang="en-GB" dirty="0" err="1" smtClean="0"/>
              <a:t>NaOH</a:t>
            </a:r>
            <a:r>
              <a:rPr lang="en-GB" dirty="0" smtClean="0"/>
              <a:t>)</a:t>
            </a:r>
          </a:p>
          <a:p>
            <a:pPr marL="0" indent="0">
              <a:buNone/>
            </a:pPr>
            <a:r>
              <a:rPr lang="en-GB" dirty="0" smtClean="0"/>
              <a:t>Calcium Hydroxide (</a:t>
            </a:r>
            <a:r>
              <a:rPr lang="en-GB" dirty="0" err="1" smtClean="0"/>
              <a:t>Ca</a:t>
            </a:r>
            <a:r>
              <a:rPr lang="en-GB" dirty="0" smtClean="0"/>
              <a:t>(OH)</a:t>
            </a:r>
            <a:r>
              <a:rPr lang="en-GB" baseline="-25000" dirty="0" smtClean="0"/>
              <a:t>2</a:t>
            </a:r>
            <a:r>
              <a:rPr lang="en-GB" dirty="0" smtClean="0"/>
              <a:t>)</a:t>
            </a:r>
          </a:p>
          <a:p>
            <a:pPr marL="0" indent="0">
              <a:buNone/>
            </a:pPr>
            <a:r>
              <a:rPr lang="en-GB" dirty="0" smtClean="0"/>
              <a:t>Potassium Hydroxide (KOH)</a:t>
            </a:r>
          </a:p>
          <a:p>
            <a:pPr marL="0" indent="0">
              <a:buNone/>
            </a:pPr>
            <a:endParaRPr lang="en-GB" dirty="0"/>
          </a:p>
          <a:p>
            <a:pPr marL="0" indent="0">
              <a:buNone/>
            </a:pPr>
            <a:endParaRPr lang="en-GB" dirty="0"/>
          </a:p>
          <a:p>
            <a:pPr marL="0" indent="0">
              <a:buNone/>
            </a:pPr>
            <a:endParaRPr lang="en-GB" dirty="0" smtClean="0"/>
          </a:p>
        </p:txBody>
      </p:sp>
      <p:grpSp>
        <p:nvGrpSpPr>
          <p:cNvPr id="11" name="Group 10"/>
          <p:cNvGrpSpPr/>
          <p:nvPr/>
        </p:nvGrpSpPr>
        <p:grpSpPr>
          <a:xfrm>
            <a:off x="8798011" y="1367481"/>
            <a:ext cx="3212757" cy="4514335"/>
            <a:chOff x="8789773" y="1079157"/>
            <a:chExt cx="3212757" cy="4514335"/>
          </a:xfrm>
        </p:grpSpPr>
        <p:sp>
          <p:nvSpPr>
            <p:cNvPr id="10" name="Rounded Rectangle 9"/>
            <p:cNvSpPr/>
            <p:nvPr/>
          </p:nvSpPr>
          <p:spPr>
            <a:xfrm>
              <a:off x="8789773" y="1079157"/>
              <a:ext cx="3212757" cy="4514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p:nvGrpSpPr>
          <p:grpSpPr>
            <a:xfrm>
              <a:off x="8950095" y="1280890"/>
              <a:ext cx="2692115" cy="3962401"/>
              <a:chOff x="8950095" y="1280890"/>
              <a:chExt cx="2692115" cy="3962401"/>
            </a:xfrm>
          </p:grpSpPr>
          <p:pic>
            <p:nvPicPr>
              <p:cNvPr id="4" name="Picture 2" descr="https://upload.wikimedia.org/wikipedia/commons/thumb/a/a1/PH_Scale.svg/220px-PH_Scal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6710" y="1280890"/>
                <a:ext cx="2095500" cy="39624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50095" y="1843424"/>
                <a:ext cx="461665" cy="923330"/>
              </a:xfrm>
              <a:prstGeom prst="rect">
                <a:avLst/>
              </a:prstGeom>
              <a:noFill/>
            </p:spPr>
            <p:txBody>
              <a:bodyPr vert="vert" wrap="square" rtlCol="0">
                <a:spAutoFit/>
              </a:bodyPr>
              <a:lstStyle/>
              <a:p>
                <a:r>
                  <a:rPr lang="en-GB" dirty="0" smtClean="0"/>
                  <a:t>alkalis</a:t>
                </a:r>
                <a:endParaRPr lang="en-GB" dirty="0"/>
              </a:p>
            </p:txBody>
          </p:sp>
          <p:sp>
            <p:nvSpPr>
              <p:cNvPr id="6" name="TextBox 5"/>
              <p:cNvSpPr txBox="1"/>
              <p:nvPr/>
            </p:nvSpPr>
            <p:spPr>
              <a:xfrm>
                <a:off x="8950095" y="3891996"/>
                <a:ext cx="461665" cy="923330"/>
              </a:xfrm>
              <a:prstGeom prst="rect">
                <a:avLst/>
              </a:prstGeom>
              <a:noFill/>
            </p:spPr>
            <p:txBody>
              <a:bodyPr vert="vert" wrap="square" rtlCol="0">
                <a:spAutoFit/>
              </a:bodyPr>
              <a:lstStyle/>
              <a:p>
                <a:r>
                  <a:rPr lang="en-GB" dirty="0" smtClean="0"/>
                  <a:t>acids</a:t>
                </a:r>
                <a:endParaRPr lang="en-GB" dirty="0"/>
              </a:p>
            </p:txBody>
          </p:sp>
          <p:sp>
            <p:nvSpPr>
              <p:cNvPr id="7" name="Left Brace 6"/>
              <p:cNvSpPr/>
              <p:nvPr/>
            </p:nvSpPr>
            <p:spPr>
              <a:xfrm>
                <a:off x="9333470" y="1340916"/>
                <a:ext cx="198557" cy="170885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n w="12700">
                    <a:solidFill>
                      <a:schemeClr val="tx1"/>
                    </a:solidFill>
                  </a:ln>
                </a:endParaRPr>
              </a:p>
            </p:txBody>
          </p:sp>
          <p:sp>
            <p:nvSpPr>
              <p:cNvPr id="8" name="Left Brace 7"/>
              <p:cNvSpPr/>
              <p:nvPr/>
            </p:nvSpPr>
            <p:spPr>
              <a:xfrm>
                <a:off x="9348153" y="3480980"/>
                <a:ext cx="198557" cy="170885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n w="12700">
                    <a:solidFill>
                      <a:schemeClr val="tx1"/>
                    </a:solidFill>
                  </a:ln>
                </a:endParaRPr>
              </a:p>
            </p:txBody>
          </p:sp>
        </p:grpSp>
      </p:grpSp>
      <p:sp>
        <p:nvSpPr>
          <p:cNvPr id="12" name="TextBox 11"/>
          <p:cNvSpPr txBox="1"/>
          <p:nvPr/>
        </p:nvSpPr>
        <p:spPr>
          <a:xfrm>
            <a:off x="1515762" y="4975654"/>
            <a:ext cx="7101016" cy="646331"/>
          </a:xfrm>
          <a:prstGeom prst="rect">
            <a:avLst/>
          </a:prstGeom>
          <a:noFill/>
        </p:spPr>
        <p:txBody>
          <a:bodyPr wrap="square" rtlCol="0">
            <a:spAutoFit/>
          </a:bodyPr>
          <a:lstStyle/>
          <a:p>
            <a:r>
              <a:rPr lang="en-GB" dirty="0" smtClean="0"/>
              <a:t>When an </a:t>
            </a:r>
            <a:r>
              <a:rPr lang="en-GB" b="1" dirty="0" smtClean="0"/>
              <a:t>acid</a:t>
            </a:r>
            <a:r>
              <a:rPr lang="en-GB" dirty="0" smtClean="0"/>
              <a:t> reacts with an </a:t>
            </a:r>
            <a:r>
              <a:rPr lang="en-GB" b="1" dirty="0" smtClean="0"/>
              <a:t>alkali</a:t>
            </a:r>
            <a:r>
              <a:rPr lang="en-GB" dirty="0" smtClean="0"/>
              <a:t> it forms a </a:t>
            </a:r>
            <a:r>
              <a:rPr lang="en-GB" b="1" dirty="0" smtClean="0"/>
              <a:t>salt</a:t>
            </a:r>
            <a:r>
              <a:rPr lang="en-GB" dirty="0" smtClean="0"/>
              <a:t> and </a:t>
            </a:r>
            <a:r>
              <a:rPr lang="en-GB" b="1" dirty="0" smtClean="0"/>
              <a:t>water</a:t>
            </a:r>
            <a:r>
              <a:rPr lang="en-GB" dirty="0" smtClean="0"/>
              <a:t>.</a:t>
            </a:r>
          </a:p>
          <a:p>
            <a:r>
              <a:rPr lang="en-GB" dirty="0" smtClean="0"/>
              <a:t>This is called </a:t>
            </a:r>
            <a:r>
              <a:rPr lang="en-GB" b="1" dirty="0" smtClean="0"/>
              <a:t>neutralisation</a:t>
            </a:r>
            <a:r>
              <a:rPr lang="en-GB" dirty="0" smtClean="0"/>
              <a:t>.</a:t>
            </a:r>
            <a:endParaRPr lang="en-GB" dirty="0"/>
          </a:p>
        </p:txBody>
      </p:sp>
    </p:spTree>
    <p:extLst>
      <p:ext uri="{BB962C8B-B14F-4D97-AF65-F5344CB8AC3E}">
        <p14:creationId xmlns:p14="http://schemas.microsoft.com/office/powerpoint/2010/main" val="2122729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579" y="138077"/>
            <a:ext cx="8911687" cy="1280890"/>
          </a:xfrm>
        </p:spPr>
        <p:txBody>
          <a:bodyPr/>
          <a:lstStyle/>
          <a:p>
            <a:r>
              <a:rPr lang="en-GB" dirty="0" smtClean="0"/>
              <a:t>More key terms</a:t>
            </a:r>
            <a:endParaRPr lang="en-GB" dirty="0"/>
          </a:p>
        </p:txBody>
      </p:sp>
      <p:sp>
        <p:nvSpPr>
          <p:cNvPr id="3" name="Content Placeholder 2"/>
          <p:cNvSpPr>
            <a:spLocks noGrp="1"/>
          </p:cNvSpPr>
          <p:nvPr>
            <p:ph idx="1"/>
          </p:nvPr>
        </p:nvSpPr>
        <p:spPr>
          <a:xfrm>
            <a:off x="2012564" y="980303"/>
            <a:ext cx="8915400" cy="3777622"/>
          </a:xfrm>
        </p:spPr>
        <p:txBody>
          <a:bodyPr/>
          <a:lstStyle/>
          <a:p>
            <a:r>
              <a:rPr lang="en-GB" dirty="0" smtClean="0"/>
              <a:t>Alkali – substance which when dissolved in water has a pH greater than 7.</a:t>
            </a:r>
          </a:p>
          <a:p>
            <a:r>
              <a:rPr lang="en-GB" dirty="0" smtClean="0"/>
              <a:t>Acid – Something which when dissolved gives away hydrogen and has a pH lower than 7.</a:t>
            </a:r>
          </a:p>
          <a:p>
            <a:r>
              <a:rPr lang="en-GB" dirty="0" smtClean="0"/>
              <a:t>Salt – When the hydrogen in an acid is replaced with the metal from an alkali.</a:t>
            </a:r>
          </a:p>
          <a:p>
            <a:r>
              <a:rPr lang="en-GB" dirty="0" smtClean="0"/>
              <a:t>Water – H</a:t>
            </a:r>
            <a:r>
              <a:rPr lang="en-GB" baseline="-25000" dirty="0" smtClean="0"/>
              <a:t>2</a:t>
            </a:r>
            <a:r>
              <a:rPr lang="en-GB" dirty="0" smtClean="0"/>
              <a:t>O </a:t>
            </a:r>
          </a:p>
          <a:p>
            <a:r>
              <a:rPr lang="en-GB" dirty="0" smtClean="0"/>
              <a:t>Carbon Dioxide – CO</a:t>
            </a:r>
            <a:r>
              <a:rPr lang="en-GB" baseline="-25000" dirty="0" smtClean="0"/>
              <a:t>2</a:t>
            </a:r>
            <a:r>
              <a:rPr lang="en-GB" dirty="0" smtClean="0"/>
              <a:t> </a:t>
            </a:r>
          </a:p>
          <a:p>
            <a:endParaRPr lang="en-GB" dirty="0"/>
          </a:p>
        </p:txBody>
      </p:sp>
    </p:spTree>
    <p:extLst>
      <p:ext uri="{BB962C8B-B14F-4D97-AF65-F5344CB8AC3E}">
        <p14:creationId xmlns:p14="http://schemas.microsoft.com/office/powerpoint/2010/main" val="2069993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71" y="72175"/>
            <a:ext cx="8911687" cy="1280890"/>
          </a:xfrm>
        </p:spPr>
        <p:txBody>
          <a:bodyPr/>
          <a:lstStyle/>
          <a:p>
            <a:r>
              <a:rPr lang="en-GB" dirty="0" smtClean="0"/>
              <a:t>Reactions of Alkalis – Hydrochloric Acid</a:t>
            </a:r>
            <a:endParaRPr lang="en-GB" dirty="0"/>
          </a:p>
        </p:txBody>
      </p:sp>
      <p:sp>
        <p:nvSpPr>
          <p:cNvPr id="3" name="Content Placeholder 2"/>
          <p:cNvSpPr>
            <a:spLocks noGrp="1"/>
          </p:cNvSpPr>
          <p:nvPr>
            <p:ph idx="1"/>
          </p:nvPr>
        </p:nvSpPr>
        <p:spPr>
          <a:xfrm>
            <a:off x="1790142" y="881449"/>
            <a:ext cx="8915400" cy="1680519"/>
          </a:xfrm>
          <a:prstGeom prst="roundRect">
            <a:avLst/>
          </a:prstGeom>
        </p:spPr>
        <p:style>
          <a:lnRef idx="2">
            <a:schemeClr val="accent5"/>
          </a:lnRef>
          <a:fillRef idx="1">
            <a:schemeClr val="lt1"/>
          </a:fillRef>
          <a:effectRef idx="0">
            <a:schemeClr val="accent5"/>
          </a:effectRef>
          <a:fontRef idx="minor">
            <a:schemeClr val="dk1"/>
          </a:fontRef>
        </p:style>
        <p:txBody>
          <a:bodyPr/>
          <a:lstStyle/>
          <a:p>
            <a:pPr marL="0" indent="0">
              <a:buNone/>
            </a:pPr>
            <a:r>
              <a:rPr lang="en-GB" dirty="0" smtClean="0"/>
              <a:t>Sodium Hydroxide</a:t>
            </a:r>
          </a:p>
          <a:p>
            <a:pPr marL="0" indent="0">
              <a:buNone/>
            </a:pPr>
            <a:endParaRPr lang="en-GB" dirty="0"/>
          </a:p>
          <a:p>
            <a:pPr marL="0" indent="0">
              <a:buNone/>
            </a:pPr>
            <a:r>
              <a:rPr lang="en-GB" dirty="0" smtClean="0"/>
              <a:t>Sodium Hydroxide + Hydrochloric acid </a:t>
            </a:r>
            <a:r>
              <a:rPr lang="en-GB" dirty="0" smtClean="0">
                <a:sym typeface="Wingdings" panose="05000000000000000000" pitchFamily="2" charset="2"/>
              </a:rPr>
              <a:t> Sodium Chloride + Water</a:t>
            </a:r>
          </a:p>
          <a:p>
            <a:pPr marL="0" indent="0">
              <a:buNone/>
            </a:pPr>
            <a:endParaRPr lang="en-GB" dirty="0" smtClean="0"/>
          </a:p>
          <a:p>
            <a:pPr marL="0" indent="0">
              <a:buNone/>
            </a:pPr>
            <a:endParaRPr lang="en-GB" dirty="0"/>
          </a:p>
        </p:txBody>
      </p:sp>
      <p:sp>
        <p:nvSpPr>
          <p:cNvPr id="4" name="Content Placeholder 2"/>
          <p:cNvSpPr txBox="1">
            <a:spLocks/>
          </p:cNvSpPr>
          <p:nvPr/>
        </p:nvSpPr>
        <p:spPr>
          <a:xfrm>
            <a:off x="1790142" y="2631991"/>
            <a:ext cx="8915400" cy="597242"/>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r>
              <a:rPr lang="en-GB" dirty="0" smtClean="0"/>
              <a:t>	</a:t>
            </a:r>
            <a:r>
              <a:rPr lang="en-GB" dirty="0" err="1" smtClean="0"/>
              <a:t>NaOH</a:t>
            </a:r>
            <a:r>
              <a:rPr lang="en-GB" dirty="0" smtClean="0"/>
              <a:t>                +		</a:t>
            </a:r>
            <a:r>
              <a:rPr lang="en-GB" dirty="0" err="1" smtClean="0"/>
              <a:t>HCl</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NaCl</a:t>
            </a:r>
            <a:r>
              <a:rPr lang="en-GB" dirty="0" smtClean="0">
                <a:sym typeface="Wingdings" panose="05000000000000000000" pitchFamily="2" charset="2"/>
              </a:rPr>
              <a:t>  		+ H</a:t>
            </a:r>
            <a:r>
              <a:rPr lang="en-GB" baseline="-25000" dirty="0" smtClean="0">
                <a:sym typeface="Wingdings" panose="05000000000000000000" pitchFamily="2" charset="2"/>
              </a:rPr>
              <a:t>2</a:t>
            </a:r>
            <a:r>
              <a:rPr lang="en-GB" dirty="0" smtClean="0">
                <a:sym typeface="Wingdings" panose="05000000000000000000" pitchFamily="2" charset="2"/>
              </a:rPr>
              <a:t>O</a:t>
            </a:r>
          </a:p>
          <a:p>
            <a:pPr marL="0" indent="0">
              <a:buFont typeface="Wingdings 3" charset="2"/>
              <a:buNone/>
            </a:pPr>
            <a:endParaRPr lang="en-GB" dirty="0" smtClean="0"/>
          </a:p>
          <a:p>
            <a:pPr marL="0" indent="0">
              <a:buFont typeface="Wingdings 3" charset="2"/>
              <a:buNone/>
            </a:pPr>
            <a:endParaRPr lang="en-GB" dirty="0"/>
          </a:p>
        </p:txBody>
      </p:sp>
      <p:sp>
        <p:nvSpPr>
          <p:cNvPr id="6" name="Content Placeholder 2"/>
          <p:cNvSpPr txBox="1">
            <a:spLocks/>
          </p:cNvSpPr>
          <p:nvPr/>
        </p:nvSpPr>
        <p:spPr>
          <a:xfrm>
            <a:off x="1790142" y="3299257"/>
            <a:ext cx="8915400" cy="877328"/>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endParaRPr lang="en-GB" dirty="0" smtClean="0"/>
          </a:p>
          <a:p>
            <a:pPr marL="0" indent="0">
              <a:buFont typeface="Wingdings 3" charset="2"/>
              <a:buNone/>
            </a:pPr>
            <a:endParaRPr lang="en-GB" dirty="0"/>
          </a:p>
        </p:txBody>
      </p:sp>
      <p:sp>
        <p:nvSpPr>
          <p:cNvPr id="7" name="Oval 6"/>
          <p:cNvSpPr/>
          <p:nvPr/>
        </p:nvSpPr>
        <p:spPr>
          <a:xfrm>
            <a:off x="2364260" y="3610234"/>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652584" y="3487697"/>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2652584" y="3764181"/>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87476" y="6079524"/>
            <a:ext cx="5669626"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NB – Chemists usually use red to denote oxygen and white to denote hydrogen</a:t>
            </a:r>
            <a:endParaRPr lang="en-GB" dirty="0"/>
          </a:p>
        </p:txBody>
      </p:sp>
      <p:sp>
        <p:nvSpPr>
          <p:cNvPr id="12" name="Oval 11"/>
          <p:cNvSpPr/>
          <p:nvPr/>
        </p:nvSpPr>
        <p:spPr>
          <a:xfrm>
            <a:off x="4930346" y="3610234"/>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5218670" y="3610234"/>
            <a:ext cx="288324" cy="255373"/>
          </a:xfrm>
          <a:prstGeom prst="ellipse">
            <a:avLst/>
          </a:prstGeom>
          <a:solidFill>
            <a:srgbClr val="92D05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790142" y="4338918"/>
            <a:ext cx="8915400" cy="132802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In this reaction the hydrogen from the acid reacts with the OH group from the alkali to form water. The hydrogen from the acid is replaced by the sodium from the hydroxide to form a salt, sodium chloride. Hydrochloric acid ALWAYS forms Chloride salts.</a:t>
            </a:r>
            <a:endParaRPr lang="en-GB" dirty="0"/>
          </a:p>
        </p:txBody>
      </p:sp>
    </p:spTree>
    <p:extLst>
      <p:ext uri="{BB962C8B-B14F-4D97-AF65-F5344CB8AC3E}">
        <p14:creationId xmlns:p14="http://schemas.microsoft.com/office/powerpoint/2010/main" val="321433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75E-6 2.59259E-6 L 0.21159 0.00092 " pathEditMode="relative" rAng="0" ptsTypes="AA">
                                      <p:cBhvr>
                                        <p:cTn id="6" dur="2000" fill="hold"/>
                                        <p:tgtEl>
                                          <p:spTgt spid="13"/>
                                        </p:tgtEl>
                                        <p:attrNameLst>
                                          <p:attrName>ppt_x</p:attrName>
                                          <p:attrName>ppt_y</p:attrName>
                                        </p:attrNameLst>
                                      </p:cBhvr>
                                      <p:rCtr x="10573" y="46"/>
                                    </p:animMotion>
                                  </p:childTnLst>
                                </p:cTn>
                              </p:par>
                              <p:par>
                                <p:cTn id="7" presetID="42" presetClass="path" presetSubtype="0" accel="50000" decel="50000" fill="hold" grpId="0" nodeType="withEffect">
                                  <p:stCondLst>
                                    <p:cond delay="0"/>
                                  </p:stCondLst>
                                  <p:childTnLst>
                                    <p:animMotion origin="layout" path="M 8.33333E-7 2.59259E-6 L 0.42226 0.00092 " pathEditMode="relative" rAng="0" ptsTypes="AA">
                                      <p:cBhvr>
                                        <p:cTn id="8" dur="2000" fill="hold"/>
                                        <p:tgtEl>
                                          <p:spTgt spid="7"/>
                                        </p:tgtEl>
                                        <p:attrNameLst>
                                          <p:attrName>ppt_x</p:attrName>
                                          <p:attrName>ppt_y</p:attrName>
                                        </p:attrNameLst>
                                      </p:cBhvr>
                                      <p:rCtr x="21107" y="46"/>
                                    </p:animMotion>
                                  </p:childTnLst>
                                </p:cTn>
                              </p:par>
                              <p:par>
                                <p:cTn id="9" presetID="42" presetClass="path" presetSubtype="0" accel="50000" decel="50000" fill="hold" grpId="0" nodeType="withEffect">
                                  <p:stCondLst>
                                    <p:cond delay="0"/>
                                  </p:stCondLst>
                                  <p:childTnLst>
                                    <p:animMotion origin="layout" path="M 2.91667E-6 -3.33333E-6 L 0.52356 0.01875 " pathEditMode="relative" rAng="0" ptsTypes="AA">
                                      <p:cBhvr>
                                        <p:cTn id="10" dur="2000" fill="hold"/>
                                        <p:tgtEl>
                                          <p:spTgt spid="9"/>
                                        </p:tgtEl>
                                        <p:attrNameLst>
                                          <p:attrName>ppt_x</p:attrName>
                                          <p:attrName>ppt_y</p:attrName>
                                        </p:attrNameLst>
                                      </p:cBhvr>
                                      <p:rCtr x="26172" y="926"/>
                                    </p:animMotion>
                                  </p:childTnLst>
                                </p:cTn>
                              </p:par>
                              <p:par>
                                <p:cTn id="11" presetID="42" presetClass="path" presetSubtype="0" accel="50000" decel="50000" fill="hold" grpId="0" nodeType="withEffect">
                                  <p:stCondLst>
                                    <p:cond delay="0"/>
                                  </p:stCondLst>
                                  <p:childTnLst>
                                    <p:animMotion origin="layout" path="M 2.91667E-6 -1.11111E-6 L 0.49856 -0.02153 " pathEditMode="relative" rAng="0" ptsTypes="AA">
                                      <p:cBhvr>
                                        <p:cTn id="12" dur="2000" fill="hold"/>
                                        <p:tgtEl>
                                          <p:spTgt spid="10"/>
                                        </p:tgtEl>
                                        <p:attrNameLst>
                                          <p:attrName>ppt_x</p:attrName>
                                          <p:attrName>ppt_y</p:attrName>
                                        </p:attrNameLst>
                                      </p:cBhvr>
                                      <p:rCtr x="24922" y="-1088"/>
                                    </p:animMotion>
                                  </p:childTnLst>
                                </p:cTn>
                              </p:par>
                              <p:par>
                                <p:cTn id="13" presetID="42" presetClass="path" presetSubtype="0" accel="50000" decel="50000" fill="hold" grpId="0" nodeType="withEffect">
                                  <p:stCondLst>
                                    <p:cond delay="0"/>
                                  </p:stCondLst>
                                  <p:childTnLst>
                                    <p:animMotion origin="layout" path="M 4.16667E-6 2.59259E-6 L 0.36106 0.00092 " pathEditMode="relative" rAng="0" ptsTypes="AA">
                                      <p:cBhvr>
                                        <p:cTn id="14" dur="2000" fill="hold"/>
                                        <p:tgtEl>
                                          <p:spTgt spid="12"/>
                                        </p:tgtEl>
                                        <p:attrNameLst>
                                          <p:attrName>ppt_x</p:attrName>
                                          <p:attrName>ppt_y</p:attrName>
                                        </p:attrNameLst>
                                      </p:cBhvr>
                                      <p:rCtr x="18047" y="46"/>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71" y="72175"/>
            <a:ext cx="8911687" cy="1280890"/>
          </a:xfrm>
        </p:spPr>
        <p:txBody>
          <a:bodyPr/>
          <a:lstStyle/>
          <a:p>
            <a:r>
              <a:rPr lang="en-GB" dirty="0" smtClean="0"/>
              <a:t>Reactions of Alkalis – Hydrochloric Acid</a:t>
            </a:r>
            <a:endParaRPr lang="en-GB" dirty="0"/>
          </a:p>
        </p:txBody>
      </p:sp>
      <p:sp>
        <p:nvSpPr>
          <p:cNvPr id="3" name="Content Placeholder 2"/>
          <p:cNvSpPr>
            <a:spLocks noGrp="1"/>
          </p:cNvSpPr>
          <p:nvPr>
            <p:ph idx="1"/>
          </p:nvPr>
        </p:nvSpPr>
        <p:spPr>
          <a:xfrm>
            <a:off x="1013011" y="881449"/>
            <a:ext cx="10291483" cy="1680519"/>
          </a:xfrm>
          <a:prstGeom prst="roundRect">
            <a:avLst/>
          </a:prstGeom>
        </p:spPr>
        <p:style>
          <a:lnRef idx="2">
            <a:schemeClr val="accent5"/>
          </a:lnRef>
          <a:fillRef idx="1">
            <a:schemeClr val="lt1"/>
          </a:fillRef>
          <a:effectRef idx="0">
            <a:schemeClr val="accent5"/>
          </a:effectRef>
          <a:fontRef idx="minor">
            <a:schemeClr val="dk1"/>
          </a:fontRef>
        </p:style>
        <p:txBody>
          <a:bodyPr/>
          <a:lstStyle/>
          <a:p>
            <a:pPr marL="0" indent="0">
              <a:buNone/>
            </a:pPr>
            <a:r>
              <a:rPr lang="en-GB" dirty="0" smtClean="0"/>
              <a:t>Sodium Carbonate</a:t>
            </a:r>
          </a:p>
          <a:p>
            <a:pPr marL="0" indent="0">
              <a:buNone/>
            </a:pPr>
            <a:endParaRPr lang="en-GB" dirty="0"/>
          </a:p>
          <a:p>
            <a:pPr marL="0" indent="0">
              <a:buNone/>
            </a:pPr>
            <a:r>
              <a:rPr lang="en-GB" dirty="0" smtClean="0"/>
              <a:t>Sodium Carbonate + Hydrochloric acid </a:t>
            </a:r>
            <a:r>
              <a:rPr lang="en-GB" dirty="0" smtClean="0">
                <a:sym typeface="Wingdings" panose="05000000000000000000" pitchFamily="2" charset="2"/>
              </a:rPr>
              <a:t> Sodium Chloride + Carbon Dioxide + Water</a:t>
            </a:r>
          </a:p>
          <a:p>
            <a:pPr marL="0" indent="0">
              <a:buNone/>
            </a:pPr>
            <a:endParaRPr lang="en-GB" dirty="0" smtClean="0"/>
          </a:p>
          <a:p>
            <a:pPr marL="0" indent="0">
              <a:buNone/>
            </a:pPr>
            <a:endParaRPr lang="en-GB" dirty="0"/>
          </a:p>
        </p:txBody>
      </p:sp>
      <p:sp>
        <p:nvSpPr>
          <p:cNvPr id="4" name="Content Placeholder 2"/>
          <p:cNvSpPr txBox="1">
            <a:spLocks/>
          </p:cNvSpPr>
          <p:nvPr/>
        </p:nvSpPr>
        <p:spPr>
          <a:xfrm>
            <a:off x="1013011" y="2631991"/>
            <a:ext cx="10291483" cy="597242"/>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r>
              <a:rPr lang="en-GB" dirty="0" smtClean="0"/>
              <a:t>	Na</a:t>
            </a:r>
            <a:r>
              <a:rPr lang="en-GB" baseline="-25000" dirty="0" smtClean="0"/>
              <a:t>2</a:t>
            </a:r>
            <a:r>
              <a:rPr lang="en-GB" dirty="0" smtClean="0"/>
              <a:t>CO</a:t>
            </a:r>
            <a:r>
              <a:rPr lang="en-GB" baseline="-25000" dirty="0" smtClean="0"/>
              <a:t>3</a:t>
            </a:r>
            <a:r>
              <a:rPr lang="en-GB" dirty="0" smtClean="0"/>
              <a:t>                +	2HCl			   </a:t>
            </a:r>
            <a:r>
              <a:rPr lang="en-GB" dirty="0" smtClean="0">
                <a:sym typeface="Wingdings" panose="05000000000000000000" pitchFamily="2" charset="2"/>
              </a:rPr>
              <a:t> 	2NaCl  </a:t>
            </a:r>
            <a:r>
              <a:rPr lang="en-GB" dirty="0">
                <a:sym typeface="Wingdings" panose="05000000000000000000" pitchFamily="2" charset="2"/>
              </a:rPr>
              <a:t>	 </a:t>
            </a:r>
            <a:r>
              <a:rPr lang="en-GB" dirty="0" smtClean="0">
                <a:sym typeface="Wingdings" panose="05000000000000000000" pitchFamily="2" charset="2"/>
              </a:rPr>
              <a:t>  +        CO</a:t>
            </a:r>
            <a:r>
              <a:rPr lang="en-GB" baseline="-25000" dirty="0" smtClean="0">
                <a:sym typeface="Wingdings" panose="05000000000000000000" pitchFamily="2" charset="2"/>
              </a:rPr>
              <a:t>2</a:t>
            </a:r>
            <a:r>
              <a:rPr lang="en-GB" dirty="0" smtClean="0">
                <a:sym typeface="Wingdings" panose="05000000000000000000" pitchFamily="2" charset="2"/>
              </a:rPr>
              <a:t>                +    H</a:t>
            </a:r>
            <a:r>
              <a:rPr lang="en-GB" baseline="-25000" dirty="0" smtClean="0">
                <a:sym typeface="Wingdings" panose="05000000000000000000" pitchFamily="2" charset="2"/>
              </a:rPr>
              <a:t>2</a:t>
            </a:r>
            <a:r>
              <a:rPr lang="en-GB" dirty="0" smtClean="0">
                <a:sym typeface="Wingdings" panose="05000000000000000000" pitchFamily="2" charset="2"/>
              </a:rPr>
              <a:t>O</a:t>
            </a:r>
          </a:p>
          <a:p>
            <a:pPr marL="0" indent="0">
              <a:buFont typeface="Wingdings 3" charset="2"/>
              <a:buNone/>
            </a:pPr>
            <a:endParaRPr lang="en-GB" dirty="0" smtClean="0"/>
          </a:p>
          <a:p>
            <a:pPr marL="0" indent="0">
              <a:buFont typeface="Wingdings 3" charset="2"/>
              <a:buNone/>
            </a:pPr>
            <a:endParaRPr lang="en-GB" dirty="0"/>
          </a:p>
        </p:txBody>
      </p:sp>
      <p:sp>
        <p:nvSpPr>
          <p:cNvPr id="6" name="Content Placeholder 2"/>
          <p:cNvSpPr txBox="1">
            <a:spLocks/>
          </p:cNvSpPr>
          <p:nvPr/>
        </p:nvSpPr>
        <p:spPr>
          <a:xfrm>
            <a:off x="1013011" y="3299257"/>
            <a:ext cx="10291483" cy="877328"/>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endParaRPr lang="en-GB" dirty="0" smtClean="0"/>
          </a:p>
          <a:p>
            <a:pPr marL="0" indent="0">
              <a:buFont typeface="Wingdings 3" charset="2"/>
              <a:buNone/>
            </a:pPr>
            <a:endParaRPr lang="en-GB" dirty="0"/>
          </a:p>
        </p:txBody>
      </p:sp>
      <p:sp>
        <p:nvSpPr>
          <p:cNvPr id="7" name="Oval 6"/>
          <p:cNvSpPr/>
          <p:nvPr/>
        </p:nvSpPr>
        <p:spPr>
          <a:xfrm>
            <a:off x="1584331" y="3496946"/>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87476" y="6079524"/>
            <a:ext cx="5669626"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NB – Chemists usually use red to denote oxygen and white to denote hydrogen</a:t>
            </a:r>
            <a:endParaRPr lang="en-GB" dirty="0"/>
          </a:p>
        </p:txBody>
      </p:sp>
      <p:sp>
        <p:nvSpPr>
          <p:cNvPr id="12" name="Oval 11"/>
          <p:cNvSpPr/>
          <p:nvPr/>
        </p:nvSpPr>
        <p:spPr>
          <a:xfrm>
            <a:off x="3888987" y="3403649"/>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187972" y="3414759"/>
            <a:ext cx="288324" cy="255373"/>
          </a:xfrm>
          <a:prstGeom prst="ellipse">
            <a:avLst/>
          </a:prstGeom>
          <a:solidFill>
            <a:srgbClr val="92D05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790142" y="4338918"/>
            <a:ext cx="8915400" cy="132802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In this reaction the hydrogen from the acid reacts with the CO</a:t>
            </a:r>
            <a:r>
              <a:rPr lang="en-GB" baseline="-25000" dirty="0" smtClean="0"/>
              <a:t>3</a:t>
            </a:r>
            <a:r>
              <a:rPr lang="en-GB" dirty="0" smtClean="0"/>
              <a:t> group from the carbonate to form water and carbon dioxide. The hydrogen from the acid is replaced by the sodium from the carbonate to form a salt, sodium chloride. Hydrochloric acid ALWAYS forms Chloride salts.</a:t>
            </a:r>
            <a:endParaRPr lang="en-GB" dirty="0"/>
          </a:p>
        </p:txBody>
      </p:sp>
      <p:sp>
        <p:nvSpPr>
          <p:cNvPr id="16" name="Oval 15"/>
          <p:cNvSpPr/>
          <p:nvPr/>
        </p:nvSpPr>
        <p:spPr>
          <a:xfrm>
            <a:off x="1863690" y="3610234"/>
            <a:ext cx="288324" cy="255373"/>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7" name="Oval 16"/>
          <p:cNvSpPr/>
          <p:nvPr/>
        </p:nvSpPr>
        <p:spPr>
          <a:xfrm>
            <a:off x="1863690" y="3874486"/>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8" name="Oval 17"/>
          <p:cNvSpPr/>
          <p:nvPr/>
        </p:nvSpPr>
        <p:spPr>
          <a:xfrm>
            <a:off x="2162675" y="3610234"/>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9" name="Oval 18"/>
          <p:cNvSpPr/>
          <p:nvPr/>
        </p:nvSpPr>
        <p:spPr>
          <a:xfrm>
            <a:off x="1863690" y="3356594"/>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0" name="Oval 19"/>
          <p:cNvSpPr/>
          <p:nvPr/>
        </p:nvSpPr>
        <p:spPr>
          <a:xfrm>
            <a:off x="3888987" y="3823434"/>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4187972" y="3834544"/>
            <a:ext cx="288324" cy="255373"/>
          </a:xfrm>
          <a:prstGeom prst="ellipse">
            <a:avLst/>
          </a:prstGeom>
          <a:solidFill>
            <a:srgbClr val="92D05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1586027" y="3757753"/>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2455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125E-6 -2.22222E-6 L 0.41705 -0.01944 " pathEditMode="relative" rAng="0" ptsTypes="AA">
                                      <p:cBhvr>
                                        <p:cTn id="6" dur="2000" fill="hold"/>
                                        <p:tgtEl>
                                          <p:spTgt spid="7"/>
                                        </p:tgtEl>
                                        <p:attrNameLst>
                                          <p:attrName>ppt_x</p:attrName>
                                          <p:attrName>ppt_y</p:attrName>
                                        </p:attrNameLst>
                                      </p:cBhvr>
                                      <p:rCtr x="20846" y="-972"/>
                                    </p:animMotion>
                                  </p:childTnLst>
                                </p:cTn>
                              </p:par>
                              <p:par>
                                <p:cTn id="7" presetID="42" presetClass="path" presetSubtype="0" accel="50000" decel="50000" fill="hold" grpId="0" nodeType="withEffect">
                                  <p:stCondLst>
                                    <p:cond delay="0"/>
                                  </p:stCondLst>
                                  <p:childTnLst>
                                    <p:animMotion origin="layout" path="M 2.91667E-6 4.81481E-6 L 0.41914 0.0074 " pathEditMode="relative" rAng="0" ptsTypes="AA">
                                      <p:cBhvr>
                                        <p:cTn id="8" dur="2000" fill="hold"/>
                                        <p:tgtEl>
                                          <p:spTgt spid="22"/>
                                        </p:tgtEl>
                                        <p:attrNameLst>
                                          <p:attrName>ppt_x</p:attrName>
                                          <p:attrName>ppt_y</p:attrName>
                                        </p:attrNameLst>
                                      </p:cBhvr>
                                      <p:rCtr x="20951" y="370"/>
                                    </p:animMotion>
                                  </p:childTnLst>
                                </p:cTn>
                              </p:par>
                              <p:par>
                                <p:cTn id="9" presetID="42" presetClass="path" presetSubtype="0" accel="50000" decel="50000" fill="hold" grpId="0" nodeType="withEffect">
                                  <p:stCondLst>
                                    <p:cond delay="0"/>
                                  </p:stCondLst>
                                  <p:childTnLst>
                                    <p:animMotion origin="layout" path="M 1.45833E-6 3.7037E-6 L 0.22917 -0.0051 " pathEditMode="relative" rAng="0" ptsTypes="AA">
                                      <p:cBhvr>
                                        <p:cTn id="10" dur="2000" fill="hold"/>
                                        <p:tgtEl>
                                          <p:spTgt spid="21"/>
                                        </p:tgtEl>
                                        <p:attrNameLst>
                                          <p:attrName>ppt_x</p:attrName>
                                          <p:attrName>ppt_y</p:attrName>
                                        </p:attrNameLst>
                                      </p:cBhvr>
                                      <p:rCtr x="11458" y="-255"/>
                                    </p:animMotion>
                                  </p:childTnLst>
                                </p:cTn>
                              </p:par>
                              <p:par>
                                <p:cTn id="11" presetID="42" presetClass="path" presetSubtype="0" accel="50000" decel="50000" fill="hold" grpId="0" nodeType="withEffect">
                                  <p:stCondLst>
                                    <p:cond delay="0"/>
                                  </p:stCondLst>
                                  <p:childTnLst>
                                    <p:animMotion origin="layout" path="M 1.45833E-6 4.81481E-6 L 0.22851 -0.00649 " pathEditMode="relative" rAng="0" ptsTypes="AA">
                                      <p:cBhvr>
                                        <p:cTn id="12" dur="2000" fill="hold"/>
                                        <p:tgtEl>
                                          <p:spTgt spid="13"/>
                                        </p:tgtEl>
                                        <p:attrNameLst>
                                          <p:attrName>ppt_x</p:attrName>
                                          <p:attrName>ppt_y</p:attrName>
                                        </p:attrNameLst>
                                      </p:cBhvr>
                                      <p:rCtr x="11419" y="-324"/>
                                    </p:animMotion>
                                  </p:childTnLst>
                                </p:cTn>
                              </p:par>
                              <p:par>
                                <p:cTn id="13" presetID="42" presetClass="path" presetSubtype="0" accel="50000" decel="50000" fill="hold" grpId="0" nodeType="withEffect">
                                  <p:stCondLst>
                                    <p:cond delay="0"/>
                                  </p:stCondLst>
                                  <p:childTnLst>
                                    <p:animMotion origin="layout" path="M -3.54167E-6 2.59259E-6 L 0.54193 -0.00371 " pathEditMode="relative" rAng="0" ptsTypes="AA">
                                      <p:cBhvr>
                                        <p:cTn id="14" dur="2000" fill="hold"/>
                                        <p:tgtEl>
                                          <p:spTgt spid="16"/>
                                        </p:tgtEl>
                                        <p:attrNameLst>
                                          <p:attrName>ppt_x</p:attrName>
                                          <p:attrName>ppt_y</p:attrName>
                                        </p:attrNameLst>
                                      </p:cBhvr>
                                      <p:rCtr x="27096" y="-185"/>
                                    </p:animMotion>
                                  </p:childTnLst>
                                </p:cTn>
                              </p:par>
                              <p:par>
                                <p:cTn id="15" presetID="42" presetClass="path" presetSubtype="0" accel="50000" decel="50000" fill="hold" grpId="0" nodeType="withEffect">
                                  <p:stCondLst>
                                    <p:cond delay="0"/>
                                  </p:stCondLst>
                                  <p:childTnLst>
                                    <p:animMotion origin="layout" path="M -3.54167E-6 -3.7037E-7 L 0.56615 0.03333 " pathEditMode="relative" rAng="0" ptsTypes="AA">
                                      <p:cBhvr>
                                        <p:cTn id="16" dur="2000" fill="hold"/>
                                        <p:tgtEl>
                                          <p:spTgt spid="19"/>
                                        </p:tgtEl>
                                        <p:attrNameLst>
                                          <p:attrName>ppt_x</p:attrName>
                                          <p:attrName>ppt_y</p:attrName>
                                        </p:attrNameLst>
                                      </p:cBhvr>
                                      <p:rCtr x="28307" y="1667"/>
                                    </p:animMotion>
                                  </p:childTnLst>
                                </p:cTn>
                              </p:par>
                              <p:par>
                                <p:cTn id="17" presetID="42" presetClass="path" presetSubtype="0" accel="50000" decel="50000" fill="hold" grpId="0" nodeType="withEffect">
                                  <p:stCondLst>
                                    <p:cond delay="0"/>
                                  </p:stCondLst>
                                  <p:childTnLst>
                                    <p:animMotion origin="layout" path="M -3.54167E-6 -4.81481E-6 L 0.51693 -0.04236 " pathEditMode="relative" rAng="0" ptsTypes="AA">
                                      <p:cBhvr>
                                        <p:cTn id="18" dur="2000" fill="hold"/>
                                        <p:tgtEl>
                                          <p:spTgt spid="17"/>
                                        </p:tgtEl>
                                        <p:attrNameLst>
                                          <p:attrName>ppt_x</p:attrName>
                                          <p:attrName>ppt_y</p:attrName>
                                        </p:attrNameLst>
                                      </p:cBhvr>
                                      <p:rCtr x="25846" y="-2130"/>
                                    </p:animMotion>
                                  </p:childTnLst>
                                </p:cTn>
                              </p:par>
                              <p:par>
                                <p:cTn id="19" presetID="42" presetClass="path" presetSubtype="0" accel="50000" decel="50000" fill="hold" grpId="0" nodeType="withEffect">
                                  <p:stCondLst>
                                    <p:cond delay="0"/>
                                  </p:stCondLst>
                                  <p:childTnLst>
                                    <p:animMotion origin="layout" path="M -2.70833E-6 2.59259E-6 L 0.67188 -0.00162 " pathEditMode="relative" rAng="0" ptsTypes="AA">
                                      <p:cBhvr>
                                        <p:cTn id="20" dur="2000" fill="hold"/>
                                        <p:tgtEl>
                                          <p:spTgt spid="18"/>
                                        </p:tgtEl>
                                        <p:attrNameLst>
                                          <p:attrName>ppt_x</p:attrName>
                                          <p:attrName>ppt_y</p:attrName>
                                        </p:attrNameLst>
                                      </p:cBhvr>
                                      <p:rCtr x="33594" y="-93"/>
                                    </p:animMotion>
                                  </p:childTnLst>
                                </p:cTn>
                              </p:par>
                              <p:par>
                                <p:cTn id="21" presetID="42" presetClass="path" presetSubtype="0" accel="50000" decel="50000" fill="hold" grpId="0" nodeType="withEffect">
                                  <p:stCondLst>
                                    <p:cond delay="0"/>
                                  </p:stCondLst>
                                  <p:childTnLst>
                                    <p:animMotion origin="layout" path="M 8.33333E-7 -4.81481E-6 L 0.50599 0.02848 " pathEditMode="relative" rAng="0" ptsTypes="AA">
                                      <p:cBhvr>
                                        <p:cTn id="22" dur="2000" fill="hold"/>
                                        <p:tgtEl>
                                          <p:spTgt spid="12"/>
                                        </p:tgtEl>
                                        <p:attrNameLst>
                                          <p:attrName>ppt_x</p:attrName>
                                          <p:attrName>ppt_y</p:attrName>
                                        </p:attrNameLst>
                                      </p:cBhvr>
                                      <p:rCtr x="25299" y="1412"/>
                                    </p:animMotion>
                                  </p:childTnLst>
                                </p:cTn>
                              </p:par>
                              <p:par>
                                <p:cTn id="23" presetID="42" presetClass="path" presetSubtype="0" accel="50000" decel="50000" fill="hold" grpId="0" nodeType="withEffect">
                                  <p:stCondLst>
                                    <p:cond delay="0"/>
                                  </p:stCondLst>
                                  <p:childTnLst>
                                    <p:animMotion origin="layout" path="M 8.33333E-7 4.07407E-6 L 0.55378 -0.03264 " pathEditMode="relative" rAng="0" ptsTypes="AA">
                                      <p:cBhvr>
                                        <p:cTn id="24" dur="2000" fill="hold"/>
                                        <p:tgtEl>
                                          <p:spTgt spid="20"/>
                                        </p:tgtEl>
                                        <p:attrNameLst>
                                          <p:attrName>ppt_x</p:attrName>
                                          <p:attrName>ppt_y</p:attrName>
                                        </p:attrNameLst>
                                      </p:cBhvr>
                                      <p:rCtr x="27682" y="-1644"/>
                                    </p:animMotion>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6" grpId="0" animBg="1"/>
      <p:bldP spid="17"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84" y="0"/>
            <a:ext cx="8911687" cy="1280890"/>
          </a:xfrm>
        </p:spPr>
        <p:txBody>
          <a:bodyPr/>
          <a:lstStyle/>
          <a:p>
            <a:r>
              <a:rPr lang="en-GB" dirty="0" smtClean="0"/>
              <a:t>Your Turn</a:t>
            </a:r>
            <a:endParaRPr lang="en-GB" dirty="0"/>
          </a:p>
        </p:txBody>
      </p:sp>
      <p:sp>
        <p:nvSpPr>
          <p:cNvPr id="3" name="Content Placeholder 2"/>
          <p:cNvSpPr>
            <a:spLocks noGrp="1"/>
          </p:cNvSpPr>
          <p:nvPr>
            <p:ph idx="1"/>
          </p:nvPr>
        </p:nvSpPr>
        <p:spPr>
          <a:xfrm>
            <a:off x="330105" y="1280890"/>
            <a:ext cx="11548129" cy="2296028"/>
          </a:xfrm>
          <a:prstGeom prst="roundRect">
            <a:avLst/>
          </a:prstGeom>
        </p:spPr>
        <p:style>
          <a:lnRef idx="1">
            <a:schemeClr val="accent4"/>
          </a:lnRef>
          <a:fillRef idx="2">
            <a:schemeClr val="accent4"/>
          </a:fillRef>
          <a:effectRef idx="1">
            <a:schemeClr val="accent4"/>
          </a:effectRef>
          <a:fontRef idx="minor">
            <a:schemeClr val="dk1"/>
          </a:fontRef>
        </p:style>
        <p:txBody>
          <a:bodyPr/>
          <a:lstStyle/>
          <a:p>
            <a:r>
              <a:rPr lang="en-GB" dirty="0" smtClean="0"/>
              <a:t>Complete the following word equations</a:t>
            </a:r>
          </a:p>
          <a:p>
            <a:endParaRPr lang="en-GB" dirty="0"/>
          </a:p>
          <a:p>
            <a:pPr marL="0" indent="0">
              <a:buNone/>
            </a:pPr>
            <a:r>
              <a:rPr lang="en-GB" dirty="0" smtClean="0"/>
              <a:t>Lithium Hydroxide + Hydrochloric Acid </a:t>
            </a:r>
            <a:r>
              <a:rPr lang="en-GB" dirty="0" smtClean="0">
                <a:sym typeface="Wingdings" panose="05000000000000000000" pitchFamily="2" charset="2"/>
              </a:rPr>
              <a:t></a:t>
            </a:r>
          </a:p>
          <a:p>
            <a:pPr marL="0" indent="0">
              <a:buNone/>
            </a:pPr>
            <a:endParaRPr lang="en-GB" dirty="0">
              <a:sym typeface="Wingdings" panose="05000000000000000000" pitchFamily="2" charset="2"/>
            </a:endParaRPr>
          </a:p>
          <a:p>
            <a:pPr marL="0" indent="0">
              <a:buNone/>
            </a:pPr>
            <a:r>
              <a:rPr lang="en-GB" dirty="0" smtClean="0">
                <a:sym typeface="Wingdings" panose="05000000000000000000" pitchFamily="2" charset="2"/>
              </a:rPr>
              <a:t>Potassium Carbonate + Hydrochloric acid </a:t>
            </a:r>
            <a:endParaRPr lang="en-GB" dirty="0"/>
          </a:p>
        </p:txBody>
      </p:sp>
      <p:sp>
        <p:nvSpPr>
          <p:cNvPr id="4" name="TextBox 3"/>
          <p:cNvSpPr txBox="1"/>
          <p:nvPr/>
        </p:nvSpPr>
        <p:spPr>
          <a:xfrm>
            <a:off x="5459506" y="2187390"/>
            <a:ext cx="6069106" cy="369332"/>
          </a:xfrm>
          <a:prstGeom prst="rect">
            <a:avLst/>
          </a:prstGeom>
          <a:noFill/>
        </p:spPr>
        <p:txBody>
          <a:bodyPr wrap="square" rtlCol="0">
            <a:spAutoFit/>
          </a:bodyPr>
          <a:lstStyle/>
          <a:p>
            <a:r>
              <a:rPr lang="en-GB" dirty="0" smtClean="0"/>
              <a:t>Lithium Chloride + Water</a:t>
            </a:r>
            <a:endParaRPr lang="en-GB" dirty="0"/>
          </a:p>
        </p:txBody>
      </p:sp>
      <p:sp>
        <p:nvSpPr>
          <p:cNvPr id="5" name="TextBox 4"/>
          <p:cNvSpPr txBox="1"/>
          <p:nvPr/>
        </p:nvSpPr>
        <p:spPr>
          <a:xfrm>
            <a:off x="5459506" y="2976284"/>
            <a:ext cx="6069106" cy="369332"/>
          </a:xfrm>
          <a:prstGeom prst="rect">
            <a:avLst/>
          </a:prstGeom>
          <a:noFill/>
        </p:spPr>
        <p:txBody>
          <a:bodyPr wrap="square" rtlCol="0">
            <a:spAutoFit/>
          </a:bodyPr>
          <a:lstStyle/>
          <a:p>
            <a:r>
              <a:rPr lang="en-GB" dirty="0" smtClean="0"/>
              <a:t>Potassium Chloride + Carbon Dioxide + Water</a:t>
            </a:r>
            <a:endParaRPr lang="en-GB" dirty="0"/>
          </a:p>
        </p:txBody>
      </p:sp>
      <p:sp>
        <p:nvSpPr>
          <p:cNvPr id="6" name="TextBox 5"/>
          <p:cNvSpPr txBox="1"/>
          <p:nvPr/>
        </p:nvSpPr>
        <p:spPr>
          <a:xfrm>
            <a:off x="1801905" y="4123765"/>
            <a:ext cx="4769224" cy="13280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smtClean="0"/>
              <a:t>Bonus Question:</a:t>
            </a:r>
          </a:p>
          <a:p>
            <a:r>
              <a:rPr lang="en-GB" dirty="0" smtClean="0"/>
              <a:t>How could you tell by looking at the reaction whether the acid was reacting with a carbonate or a hydroxide?</a:t>
            </a:r>
            <a:endParaRPr lang="en-GB" dirty="0"/>
          </a:p>
        </p:txBody>
      </p:sp>
      <p:sp>
        <p:nvSpPr>
          <p:cNvPr id="7" name="TextBox 6"/>
          <p:cNvSpPr txBox="1"/>
          <p:nvPr/>
        </p:nvSpPr>
        <p:spPr>
          <a:xfrm>
            <a:off x="5827058" y="5118847"/>
            <a:ext cx="4769224"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Answer</a:t>
            </a:r>
          </a:p>
          <a:p>
            <a:r>
              <a:rPr lang="en-GB" dirty="0" smtClean="0"/>
              <a:t>If it was reacting with a carbonate it would fizz, effervesce. </a:t>
            </a:r>
            <a:endParaRPr lang="en-GB" dirty="0"/>
          </a:p>
        </p:txBody>
      </p:sp>
      <p:pic>
        <p:nvPicPr>
          <p:cNvPr id="1026" name="Picture 2" descr="http://www.sciencephoto.com/image/4673/350wm/A5000758-Reaction_of_sodium_carbonate_in_acid-SP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84" y="4123765"/>
            <a:ext cx="1513923" cy="23342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3865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71" y="72175"/>
            <a:ext cx="8911687" cy="1280890"/>
          </a:xfrm>
        </p:spPr>
        <p:txBody>
          <a:bodyPr/>
          <a:lstStyle/>
          <a:p>
            <a:r>
              <a:rPr lang="en-GB" dirty="0" smtClean="0"/>
              <a:t>Reactions of Alkalis – Sulphuric Acid</a:t>
            </a:r>
            <a:endParaRPr lang="en-GB" dirty="0"/>
          </a:p>
        </p:txBody>
      </p:sp>
      <p:sp>
        <p:nvSpPr>
          <p:cNvPr id="3" name="Content Placeholder 2"/>
          <p:cNvSpPr>
            <a:spLocks noGrp="1"/>
          </p:cNvSpPr>
          <p:nvPr>
            <p:ph idx="1"/>
          </p:nvPr>
        </p:nvSpPr>
        <p:spPr>
          <a:xfrm>
            <a:off x="1790142" y="881449"/>
            <a:ext cx="8915400" cy="1680519"/>
          </a:xfrm>
          <a:prstGeom prst="roundRect">
            <a:avLst/>
          </a:prstGeom>
        </p:spPr>
        <p:style>
          <a:lnRef idx="2">
            <a:schemeClr val="accent5"/>
          </a:lnRef>
          <a:fillRef idx="1">
            <a:schemeClr val="lt1"/>
          </a:fillRef>
          <a:effectRef idx="0">
            <a:schemeClr val="accent5"/>
          </a:effectRef>
          <a:fontRef idx="minor">
            <a:schemeClr val="dk1"/>
          </a:fontRef>
        </p:style>
        <p:txBody>
          <a:bodyPr/>
          <a:lstStyle/>
          <a:p>
            <a:pPr marL="0" indent="0">
              <a:buNone/>
            </a:pPr>
            <a:r>
              <a:rPr lang="en-GB" dirty="0" smtClean="0"/>
              <a:t>Sodium Hydroxide</a:t>
            </a:r>
          </a:p>
          <a:p>
            <a:pPr marL="0" indent="0">
              <a:buNone/>
            </a:pPr>
            <a:endParaRPr lang="en-GB" dirty="0"/>
          </a:p>
          <a:p>
            <a:pPr marL="0" indent="0">
              <a:buNone/>
            </a:pPr>
            <a:r>
              <a:rPr lang="en-GB" dirty="0" smtClean="0"/>
              <a:t>Sodium Hydroxide + Sulphuric acid     </a:t>
            </a:r>
            <a:r>
              <a:rPr lang="en-GB" dirty="0" smtClean="0">
                <a:sym typeface="Wingdings" panose="05000000000000000000" pitchFamily="2" charset="2"/>
              </a:rPr>
              <a:t> Sodium Sulphate + Water</a:t>
            </a:r>
          </a:p>
          <a:p>
            <a:pPr marL="0" indent="0">
              <a:buNone/>
            </a:pPr>
            <a:endParaRPr lang="en-GB" dirty="0" smtClean="0"/>
          </a:p>
          <a:p>
            <a:pPr marL="0" indent="0">
              <a:buNone/>
            </a:pPr>
            <a:endParaRPr lang="en-GB" dirty="0"/>
          </a:p>
        </p:txBody>
      </p:sp>
      <p:sp>
        <p:nvSpPr>
          <p:cNvPr id="4" name="Content Placeholder 2"/>
          <p:cNvSpPr txBox="1">
            <a:spLocks/>
          </p:cNvSpPr>
          <p:nvPr/>
        </p:nvSpPr>
        <p:spPr>
          <a:xfrm>
            <a:off x="1790142" y="2631991"/>
            <a:ext cx="8915400" cy="597242"/>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r>
              <a:rPr lang="en-GB" dirty="0" smtClean="0"/>
              <a:t>	2NaOH                +	H</a:t>
            </a:r>
            <a:r>
              <a:rPr lang="en-GB" baseline="-25000" dirty="0" smtClean="0"/>
              <a:t>2</a:t>
            </a:r>
            <a:r>
              <a:rPr lang="en-GB" dirty="0" smtClean="0"/>
              <a:t>SO</a:t>
            </a:r>
            <a:r>
              <a:rPr lang="en-GB" baseline="-25000" dirty="0" smtClean="0"/>
              <a:t>4</a:t>
            </a:r>
            <a:r>
              <a:rPr lang="en-GB" dirty="0" smtClean="0"/>
              <a:t>	         </a:t>
            </a:r>
            <a:r>
              <a:rPr lang="en-GB" dirty="0" smtClean="0">
                <a:sym typeface="Wingdings" panose="05000000000000000000" pitchFamily="2" charset="2"/>
              </a:rPr>
              <a:t>   	Na</a:t>
            </a:r>
            <a:r>
              <a:rPr lang="en-GB" baseline="-25000" dirty="0" smtClean="0">
                <a:sym typeface="Wingdings" panose="05000000000000000000" pitchFamily="2" charset="2"/>
              </a:rPr>
              <a:t>2</a:t>
            </a:r>
            <a:r>
              <a:rPr lang="en-GB" dirty="0" smtClean="0">
                <a:sym typeface="Wingdings" panose="05000000000000000000" pitchFamily="2" charset="2"/>
              </a:rPr>
              <a:t>SO</a:t>
            </a:r>
            <a:r>
              <a:rPr lang="en-GB" baseline="-25000" dirty="0" smtClean="0">
                <a:sym typeface="Wingdings" panose="05000000000000000000" pitchFamily="2" charset="2"/>
              </a:rPr>
              <a:t>4</a:t>
            </a:r>
            <a:r>
              <a:rPr lang="en-GB" dirty="0" smtClean="0">
                <a:sym typeface="Wingdings" panose="05000000000000000000" pitchFamily="2" charset="2"/>
              </a:rPr>
              <a:t>  </a:t>
            </a:r>
            <a:r>
              <a:rPr lang="en-GB" dirty="0">
                <a:sym typeface="Wingdings" panose="05000000000000000000" pitchFamily="2" charset="2"/>
              </a:rPr>
              <a:t>	</a:t>
            </a:r>
            <a:r>
              <a:rPr lang="en-GB" dirty="0" smtClean="0">
                <a:sym typeface="Wingdings" panose="05000000000000000000" pitchFamily="2" charset="2"/>
              </a:rPr>
              <a:t>  + 2H</a:t>
            </a:r>
            <a:r>
              <a:rPr lang="en-GB" baseline="-25000" dirty="0" smtClean="0">
                <a:sym typeface="Wingdings" panose="05000000000000000000" pitchFamily="2" charset="2"/>
              </a:rPr>
              <a:t>2</a:t>
            </a:r>
            <a:r>
              <a:rPr lang="en-GB" dirty="0" smtClean="0">
                <a:sym typeface="Wingdings" panose="05000000000000000000" pitchFamily="2" charset="2"/>
              </a:rPr>
              <a:t>O</a:t>
            </a:r>
          </a:p>
          <a:p>
            <a:pPr marL="0" indent="0">
              <a:buFont typeface="Wingdings 3" charset="2"/>
              <a:buNone/>
            </a:pPr>
            <a:endParaRPr lang="en-GB" dirty="0" smtClean="0"/>
          </a:p>
          <a:p>
            <a:pPr marL="0" indent="0">
              <a:buFont typeface="Wingdings 3" charset="2"/>
              <a:buNone/>
            </a:pPr>
            <a:endParaRPr lang="en-GB" dirty="0"/>
          </a:p>
        </p:txBody>
      </p:sp>
      <p:sp>
        <p:nvSpPr>
          <p:cNvPr id="6" name="Content Placeholder 2"/>
          <p:cNvSpPr txBox="1">
            <a:spLocks/>
          </p:cNvSpPr>
          <p:nvPr/>
        </p:nvSpPr>
        <p:spPr>
          <a:xfrm>
            <a:off x="1790142" y="3299256"/>
            <a:ext cx="8915400" cy="1192061"/>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endParaRPr lang="en-GB" dirty="0" smtClean="0"/>
          </a:p>
          <a:p>
            <a:pPr marL="0" indent="0">
              <a:buFont typeface="Wingdings 3" charset="2"/>
              <a:buNone/>
            </a:pPr>
            <a:endParaRPr lang="en-GB" dirty="0"/>
          </a:p>
        </p:txBody>
      </p:sp>
      <p:sp>
        <p:nvSpPr>
          <p:cNvPr id="7" name="Oval 6"/>
          <p:cNvSpPr/>
          <p:nvPr/>
        </p:nvSpPr>
        <p:spPr>
          <a:xfrm>
            <a:off x="2443004" y="3529366"/>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652584" y="3333235"/>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2744170" y="3578951"/>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87476" y="6079524"/>
            <a:ext cx="5669626"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NB – Chemists usually use red to denote oxygen and white to denote hydrogen</a:t>
            </a:r>
            <a:endParaRPr lang="en-GB" dirty="0"/>
          </a:p>
        </p:txBody>
      </p:sp>
      <p:sp>
        <p:nvSpPr>
          <p:cNvPr id="12" name="Oval 11"/>
          <p:cNvSpPr/>
          <p:nvPr/>
        </p:nvSpPr>
        <p:spPr>
          <a:xfrm>
            <a:off x="4254111" y="3597086"/>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790142" y="4627392"/>
            <a:ext cx="8915400" cy="132802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In this reaction the hydrogen from the acid reacts with the OH group from the alkali to form water. The hydrogen from the acid is replaced by the sodium from the hydroxide to form a salt, sodium sulphate. Sulphuric acid ALWAYS forms sulphate salts. </a:t>
            </a:r>
            <a:endParaRPr lang="en-GB" dirty="0"/>
          </a:p>
        </p:txBody>
      </p:sp>
      <p:grpSp>
        <p:nvGrpSpPr>
          <p:cNvPr id="8" name="Group 7"/>
          <p:cNvGrpSpPr/>
          <p:nvPr/>
        </p:nvGrpSpPr>
        <p:grpSpPr>
          <a:xfrm>
            <a:off x="4555277" y="3347854"/>
            <a:ext cx="864972" cy="768943"/>
            <a:chOff x="4555277" y="3347854"/>
            <a:chExt cx="864972" cy="768943"/>
          </a:xfrm>
        </p:grpSpPr>
        <p:sp>
          <p:nvSpPr>
            <p:cNvPr id="17" name="Oval 16"/>
            <p:cNvSpPr/>
            <p:nvPr/>
          </p:nvSpPr>
          <p:spPr>
            <a:xfrm>
              <a:off x="4843601" y="3861424"/>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p:cNvGrpSpPr/>
            <p:nvPr/>
          </p:nvGrpSpPr>
          <p:grpSpPr>
            <a:xfrm>
              <a:off x="4555277" y="3347854"/>
              <a:ext cx="864972" cy="514565"/>
              <a:chOff x="4895935" y="3356191"/>
              <a:chExt cx="864972" cy="514565"/>
            </a:xfrm>
          </p:grpSpPr>
          <p:sp>
            <p:nvSpPr>
              <p:cNvPr id="13" name="Oval 12"/>
              <p:cNvSpPr/>
              <p:nvPr/>
            </p:nvSpPr>
            <p:spPr>
              <a:xfrm>
                <a:off x="5184259" y="3605423"/>
                <a:ext cx="288324" cy="255373"/>
              </a:xfrm>
              <a:prstGeom prst="ellipse">
                <a:avLst/>
              </a:prstGeom>
              <a:solidFill>
                <a:srgbClr val="FFFF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5185442" y="3356191"/>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4895935" y="3606174"/>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5472583" y="3615383"/>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9" name="Oval 18"/>
          <p:cNvSpPr/>
          <p:nvPr/>
        </p:nvSpPr>
        <p:spPr>
          <a:xfrm>
            <a:off x="5428031" y="3606051"/>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2428276" y="4085217"/>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2637856" y="3889086"/>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2729442" y="4134802"/>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Callout 23"/>
          <p:cNvSpPr/>
          <p:nvPr/>
        </p:nvSpPr>
        <p:spPr>
          <a:xfrm>
            <a:off x="5235388" y="1721224"/>
            <a:ext cx="2474259" cy="1721223"/>
          </a:xfrm>
          <a:prstGeom prst="wedgeEllipseCallout">
            <a:avLst>
              <a:gd name="adj1" fmla="val 38538"/>
              <a:gd name="adj2" fmla="val 550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smtClean="0"/>
              <a:t>This is the </a:t>
            </a:r>
            <a:r>
              <a:rPr lang="en-GB" sz="1600" b="1" dirty="0" smtClean="0"/>
              <a:t>sulphate</a:t>
            </a:r>
            <a:r>
              <a:rPr lang="en-GB" sz="1600" dirty="0" smtClean="0"/>
              <a:t> group, SO</a:t>
            </a:r>
            <a:r>
              <a:rPr lang="en-GB" sz="1600" baseline="-25000" dirty="0" smtClean="0"/>
              <a:t>4</a:t>
            </a:r>
            <a:r>
              <a:rPr lang="en-GB" sz="1600" dirty="0" smtClean="0"/>
              <a:t>. Note this stays together in the reaction</a:t>
            </a:r>
            <a:endParaRPr lang="en-GB" sz="1600" dirty="0"/>
          </a:p>
        </p:txBody>
      </p:sp>
    </p:spTree>
    <p:extLst>
      <p:ext uri="{BB962C8B-B14F-4D97-AF65-F5344CB8AC3E}">
        <p14:creationId xmlns:p14="http://schemas.microsoft.com/office/powerpoint/2010/main" val="42732036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7 -1.85185E-6 L 0.34583 0.01875 " pathEditMode="relative" rAng="0" ptsTypes="AA">
                                      <p:cBhvr>
                                        <p:cTn id="6" dur="2000" fill="hold"/>
                                        <p:tgtEl>
                                          <p:spTgt spid="7"/>
                                        </p:tgtEl>
                                        <p:attrNameLst>
                                          <p:attrName>ppt_x</p:attrName>
                                          <p:attrName>ppt_y</p:attrName>
                                        </p:attrNameLst>
                                      </p:cBhvr>
                                      <p:rCtr x="17292" y="926"/>
                                    </p:animMotion>
                                  </p:childTnLst>
                                </p:cTn>
                              </p:par>
                              <p:par>
                                <p:cTn id="7" presetID="42" presetClass="path" presetSubtype="0" accel="50000" decel="50000" fill="hold" nodeType="withEffect">
                                  <p:stCondLst>
                                    <p:cond delay="0"/>
                                  </p:stCondLst>
                                  <p:childTnLst>
                                    <p:animMotion origin="layout" path="M -4.375E-6 -2.96296E-6 L 0.19688 0.00764 " pathEditMode="relative" rAng="0" ptsTypes="AA">
                                      <p:cBhvr>
                                        <p:cTn id="8" dur="2000" fill="hold"/>
                                        <p:tgtEl>
                                          <p:spTgt spid="8"/>
                                        </p:tgtEl>
                                        <p:attrNameLst>
                                          <p:attrName>ppt_x</p:attrName>
                                          <p:attrName>ppt_y</p:attrName>
                                        </p:attrNameLst>
                                      </p:cBhvr>
                                      <p:rCtr x="9844" y="370"/>
                                    </p:animMotion>
                                  </p:childTnLst>
                                </p:cTn>
                              </p:par>
                              <p:par>
                                <p:cTn id="9" presetID="42" presetClass="path" presetSubtype="0" accel="50000" decel="50000" fill="hold" grpId="0" nodeType="withEffect">
                                  <p:stCondLst>
                                    <p:cond delay="0"/>
                                  </p:stCondLst>
                                  <p:childTnLst>
                                    <p:animMotion origin="layout" path="M 2.5E-6 -3.7037E-7 L 0.44205 -0.06088 " pathEditMode="relative" rAng="0" ptsTypes="AA">
                                      <p:cBhvr>
                                        <p:cTn id="10" dur="2000" fill="hold"/>
                                        <p:tgtEl>
                                          <p:spTgt spid="21"/>
                                        </p:tgtEl>
                                        <p:attrNameLst>
                                          <p:attrName>ppt_x</p:attrName>
                                          <p:attrName>ppt_y</p:attrName>
                                        </p:attrNameLst>
                                      </p:cBhvr>
                                      <p:rCtr x="22096" y="-3056"/>
                                    </p:animMotion>
                                  </p:childTnLst>
                                </p:cTn>
                              </p:par>
                              <p:par>
                                <p:cTn id="11" presetID="42" presetClass="path" presetSubtype="0" accel="50000" decel="50000" fill="hold" grpId="0" nodeType="withEffect">
                                  <p:stCondLst>
                                    <p:cond delay="0"/>
                                  </p:stCondLst>
                                  <p:childTnLst>
                                    <p:animMotion origin="layout" path="M 2.91667E-6 3.7037E-7 L 0.50729 0.02893 " pathEditMode="relative" rAng="0" ptsTypes="AA">
                                      <p:cBhvr>
                                        <p:cTn id="12" dur="2000" fill="hold"/>
                                        <p:tgtEl>
                                          <p:spTgt spid="9"/>
                                        </p:tgtEl>
                                        <p:attrNameLst>
                                          <p:attrName>ppt_x</p:attrName>
                                          <p:attrName>ppt_y</p:attrName>
                                        </p:attrNameLst>
                                      </p:cBhvr>
                                      <p:rCtr x="25365" y="1435"/>
                                    </p:animMotion>
                                  </p:childTnLst>
                                </p:cTn>
                              </p:par>
                              <p:par>
                                <p:cTn id="13" presetID="42" presetClass="path" presetSubtype="0" accel="50000" decel="50000" fill="hold" grpId="0" nodeType="withEffect">
                                  <p:stCondLst>
                                    <p:cond delay="0"/>
                                  </p:stCondLst>
                                  <p:childTnLst>
                                    <p:animMotion origin="layout" path="M 5E-6 1.85185E-6 L 0.5086 0.02477 " pathEditMode="relative" rAng="0" ptsTypes="AA">
                                      <p:cBhvr>
                                        <p:cTn id="14" dur="2000" fill="hold"/>
                                        <p:tgtEl>
                                          <p:spTgt spid="22"/>
                                        </p:tgtEl>
                                        <p:attrNameLst>
                                          <p:attrName>ppt_x</p:attrName>
                                          <p:attrName>ppt_y</p:attrName>
                                        </p:attrNameLst>
                                      </p:cBhvr>
                                      <p:rCtr x="25430" y="1227"/>
                                    </p:animMotion>
                                  </p:childTnLst>
                                </p:cTn>
                              </p:par>
                              <p:par>
                                <p:cTn id="15" presetID="42" presetClass="path" presetSubtype="0" accel="50000" decel="50000" fill="hold" grpId="0" nodeType="withEffect">
                                  <p:stCondLst>
                                    <p:cond delay="0"/>
                                  </p:stCondLst>
                                  <p:childTnLst>
                                    <p:animMotion origin="layout" path="M -1.25E-6 -4.44444E-6 L 0.30352 -0.00856 " pathEditMode="relative" rAng="0" ptsTypes="AA">
                                      <p:cBhvr>
                                        <p:cTn id="16" dur="2000" fill="hold"/>
                                        <p:tgtEl>
                                          <p:spTgt spid="19"/>
                                        </p:tgtEl>
                                        <p:attrNameLst>
                                          <p:attrName>ppt_x</p:attrName>
                                          <p:attrName>ppt_y</p:attrName>
                                        </p:attrNameLst>
                                      </p:cBhvr>
                                      <p:rCtr x="15169" y="-440"/>
                                    </p:animMotion>
                                  </p:childTnLst>
                                </p:cTn>
                              </p:par>
                              <p:par>
                                <p:cTn id="17" presetID="42" presetClass="path" presetSubtype="0" accel="50000" decel="50000" fill="hold" grpId="0" nodeType="withEffect">
                                  <p:stCondLst>
                                    <p:cond delay="0"/>
                                  </p:stCondLst>
                                  <p:childTnLst>
                                    <p:animMotion origin="layout" path="M 1.04167E-6 2.22222E-6 L 0.47565 -0.00579 " pathEditMode="relative" rAng="0" ptsTypes="AA">
                                      <p:cBhvr>
                                        <p:cTn id="18" dur="2000" fill="hold"/>
                                        <p:tgtEl>
                                          <p:spTgt spid="10"/>
                                        </p:tgtEl>
                                        <p:attrNameLst>
                                          <p:attrName>ppt_x</p:attrName>
                                          <p:attrName>ppt_y</p:attrName>
                                        </p:attrNameLst>
                                      </p:cBhvr>
                                      <p:rCtr x="23776" y="-301"/>
                                    </p:animMotion>
                                  </p:childTnLst>
                                </p:cTn>
                              </p:par>
                              <p:par>
                                <p:cTn id="19" presetID="42" presetClass="path" presetSubtype="0" accel="50000" decel="50000" fill="hold" grpId="0" nodeType="withEffect">
                                  <p:stCondLst>
                                    <p:cond delay="0"/>
                                  </p:stCondLst>
                                  <p:childTnLst>
                                    <p:animMotion origin="layout" path="M 2.91667E-6 4.44444E-6 L 0.39987 0.06481 " pathEditMode="relative" rAng="0" ptsTypes="AA">
                                      <p:cBhvr>
                                        <p:cTn id="20" dur="2000" fill="hold"/>
                                        <p:tgtEl>
                                          <p:spTgt spid="12"/>
                                        </p:tgtEl>
                                        <p:attrNameLst>
                                          <p:attrName>ppt_x</p:attrName>
                                          <p:attrName>ppt_y</p:attrName>
                                        </p:attrNameLst>
                                      </p:cBhvr>
                                      <p:rCtr x="19987" y="3241"/>
                                    </p:animMotion>
                                  </p:childTnLst>
                                </p:cTn>
                              </p:par>
                              <p:par>
                                <p:cTn id="21" presetID="42" presetClass="path" presetSubtype="0" accel="50000" decel="50000" fill="hold" grpId="0" nodeType="withEffect">
                                  <p:stCondLst>
                                    <p:cond delay="0"/>
                                  </p:stCondLst>
                                  <p:childTnLst>
                                    <p:animMotion origin="layout" path="M 2.91667E-6 2.22222E-6 L 0.47682 -0.01111 " pathEditMode="relative" rAng="0" ptsTypes="AA">
                                      <p:cBhvr>
                                        <p:cTn id="22" dur="2000" fill="hold"/>
                                        <p:tgtEl>
                                          <p:spTgt spid="23"/>
                                        </p:tgtEl>
                                        <p:attrNameLst>
                                          <p:attrName>ppt_x</p:attrName>
                                          <p:attrName>ppt_y</p:attrName>
                                        </p:attrNameLst>
                                      </p:cBhvr>
                                      <p:rCtr x="23841" y="-556"/>
                                    </p:animMotion>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P spid="15" grpId="0" animBg="1"/>
      <p:bldP spid="19"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71" y="72175"/>
            <a:ext cx="8911687" cy="1280890"/>
          </a:xfrm>
        </p:spPr>
        <p:txBody>
          <a:bodyPr/>
          <a:lstStyle/>
          <a:p>
            <a:r>
              <a:rPr lang="en-GB" dirty="0" smtClean="0"/>
              <a:t>Reactions of Alkalis – Sulphuric Acid</a:t>
            </a:r>
            <a:endParaRPr lang="en-GB" dirty="0"/>
          </a:p>
        </p:txBody>
      </p:sp>
      <p:sp>
        <p:nvSpPr>
          <p:cNvPr id="3" name="Content Placeholder 2"/>
          <p:cNvSpPr>
            <a:spLocks noGrp="1"/>
          </p:cNvSpPr>
          <p:nvPr>
            <p:ph idx="1"/>
          </p:nvPr>
        </p:nvSpPr>
        <p:spPr>
          <a:xfrm>
            <a:off x="1013011" y="881449"/>
            <a:ext cx="10291483" cy="1680519"/>
          </a:xfrm>
          <a:prstGeom prst="roundRect">
            <a:avLst/>
          </a:prstGeom>
        </p:spPr>
        <p:style>
          <a:lnRef idx="2">
            <a:schemeClr val="accent5"/>
          </a:lnRef>
          <a:fillRef idx="1">
            <a:schemeClr val="lt1"/>
          </a:fillRef>
          <a:effectRef idx="0">
            <a:schemeClr val="accent5"/>
          </a:effectRef>
          <a:fontRef idx="minor">
            <a:schemeClr val="dk1"/>
          </a:fontRef>
        </p:style>
        <p:txBody>
          <a:bodyPr/>
          <a:lstStyle/>
          <a:p>
            <a:pPr marL="0" indent="0">
              <a:buNone/>
            </a:pPr>
            <a:r>
              <a:rPr lang="en-GB" dirty="0" smtClean="0"/>
              <a:t>Sodium Carbonate</a:t>
            </a:r>
          </a:p>
          <a:p>
            <a:pPr marL="0" indent="0">
              <a:buNone/>
            </a:pPr>
            <a:endParaRPr lang="en-GB" dirty="0"/>
          </a:p>
          <a:p>
            <a:pPr marL="0" indent="0">
              <a:buNone/>
            </a:pPr>
            <a:r>
              <a:rPr lang="en-GB" dirty="0" smtClean="0"/>
              <a:t>Sodium Carbonate + Sulphuric acid </a:t>
            </a:r>
            <a:r>
              <a:rPr lang="en-GB" dirty="0" smtClean="0">
                <a:sym typeface="Wingdings" panose="05000000000000000000" pitchFamily="2" charset="2"/>
              </a:rPr>
              <a:t> Sodium Sulphate + Carbon Dioxide + Water</a:t>
            </a:r>
          </a:p>
          <a:p>
            <a:pPr marL="0" indent="0">
              <a:buNone/>
            </a:pPr>
            <a:endParaRPr lang="en-GB" dirty="0" smtClean="0"/>
          </a:p>
          <a:p>
            <a:pPr marL="0" indent="0">
              <a:buNone/>
            </a:pPr>
            <a:endParaRPr lang="en-GB" dirty="0"/>
          </a:p>
        </p:txBody>
      </p:sp>
      <p:sp>
        <p:nvSpPr>
          <p:cNvPr id="4" name="Content Placeholder 2"/>
          <p:cNvSpPr txBox="1">
            <a:spLocks/>
          </p:cNvSpPr>
          <p:nvPr/>
        </p:nvSpPr>
        <p:spPr>
          <a:xfrm>
            <a:off x="1013011" y="2631991"/>
            <a:ext cx="10291483" cy="597242"/>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r>
              <a:rPr lang="en-GB" dirty="0" smtClean="0"/>
              <a:t>	Na</a:t>
            </a:r>
            <a:r>
              <a:rPr lang="en-GB" baseline="-25000" dirty="0" smtClean="0"/>
              <a:t>2</a:t>
            </a:r>
            <a:r>
              <a:rPr lang="en-GB" dirty="0" smtClean="0"/>
              <a:t>CO</a:t>
            </a:r>
            <a:r>
              <a:rPr lang="en-GB" baseline="-25000" dirty="0" smtClean="0"/>
              <a:t>3</a:t>
            </a:r>
            <a:r>
              <a:rPr lang="en-GB" dirty="0" smtClean="0"/>
              <a:t>                +	H</a:t>
            </a:r>
            <a:r>
              <a:rPr lang="en-GB" baseline="-25000" dirty="0" smtClean="0"/>
              <a:t>2</a:t>
            </a:r>
            <a:r>
              <a:rPr lang="en-GB" dirty="0" smtClean="0"/>
              <a:t>SO</a:t>
            </a:r>
            <a:r>
              <a:rPr lang="en-GB" baseline="-25000" dirty="0" smtClean="0"/>
              <a:t>4</a:t>
            </a:r>
            <a:r>
              <a:rPr lang="en-GB" dirty="0" smtClean="0"/>
              <a:t>	</a:t>
            </a:r>
            <a:r>
              <a:rPr lang="en-GB" dirty="0"/>
              <a:t> </a:t>
            </a:r>
            <a:r>
              <a:rPr lang="en-GB" dirty="0" smtClean="0"/>
              <a:t>      </a:t>
            </a:r>
            <a:r>
              <a:rPr lang="en-GB" dirty="0" smtClean="0">
                <a:sym typeface="Wingdings" panose="05000000000000000000" pitchFamily="2" charset="2"/>
              </a:rPr>
              <a:t> 	Na</a:t>
            </a:r>
            <a:r>
              <a:rPr lang="en-GB" baseline="-25000" dirty="0" smtClean="0">
                <a:sym typeface="Wingdings" panose="05000000000000000000" pitchFamily="2" charset="2"/>
              </a:rPr>
              <a:t>2</a:t>
            </a:r>
            <a:r>
              <a:rPr lang="en-GB" dirty="0" smtClean="0">
                <a:sym typeface="Wingdings" panose="05000000000000000000" pitchFamily="2" charset="2"/>
              </a:rPr>
              <a:t>SO</a:t>
            </a:r>
            <a:r>
              <a:rPr lang="en-GB" baseline="-25000" dirty="0" smtClean="0">
                <a:sym typeface="Wingdings" panose="05000000000000000000" pitchFamily="2" charset="2"/>
              </a:rPr>
              <a:t>4</a:t>
            </a:r>
            <a:r>
              <a:rPr lang="en-GB" dirty="0" smtClean="0">
                <a:sym typeface="Wingdings" panose="05000000000000000000" pitchFamily="2" charset="2"/>
              </a:rPr>
              <a:t>   </a:t>
            </a:r>
            <a:r>
              <a:rPr lang="en-GB" dirty="0">
                <a:sym typeface="Wingdings" panose="05000000000000000000" pitchFamily="2" charset="2"/>
              </a:rPr>
              <a:t>	</a:t>
            </a:r>
            <a:r>
              <a:rPr lang="en-GB" dirty="0" smtClean="0">
                <a:sym typeface="Wingdings" panose="05000000000000000000" pitchFamily="2" charset="2"/>
              </a:rPr>
              <a:t>      +        CO</a:t>
            </a:r>
            <a:r>
              <a:rPr lang="en-GB" baseline="-25000" dirty="0" smtClean="0">
                <a:sym typeface="Wingdings" panose="05000000000000000000" pitchFamily="2" charset="2"/>
              </a:rPr>
              <a:t>2</a:t>
            </a:r>
            <a:r>
              <a:rPr lang="en-GB" dirty="0" smtClean="0">
                <a:sym typeface="Wingdings" panose="05000000000000000000" pitchFamily="2" charset="2"/>
              </a:rPr>
              <a:t>              +    H</a:t>
            </a:r>
            <a:r>
              <a:rPr lang="en-GB" baseline="-25000" dirty="0" smtClean="0">
                <a:sym typeface="Wingdings" panose="05000000000000000000" pitchFamily="2" charset="2"/>
              </a:rPr>
              <a:t>2</a:t>
            </a:r>
            <a:r>
              <a:rPr lang="en-GB" dirty="0" smtClean="0">
                <a:sym typeface="Wingdings" panose="05000000000000000000" pitchFamily="2" charset="2"/>
              </a:rPr>
              <a:t>O</a:t>
            </a:r>
          </a:p>
          <a:p>
            <a:pPr marL="0" indent="0">
              <a:buFont typeface="Wingdings 3" charset="2"/>
              <a:buNone/>
            </a:pPr>
            <a:endParaRPr lang="en-GB" dirty="0" smtClean="0"/>
          </a:p>
          <a:p>
            <a:pPr marL="0" indent="0">
              <a:buFont typeface="Wingdings 3" charset="2"/>
              <a:buNone/>
            </a:pPr>
            <a:endParaRPr lang="en-GB" dirty="0"/>
          </a:p>
        </p:txBody>
      </p:sp>
      <p:sp>
        <p:nvSpPr>
          <p:cNvPr id="6" name="Content Placeholder 2"/>
          <p:cNvSpPr txBox="1">
            <a:spLocks/>
          </p:cNvSpPr>
          <p:nvPr/>
        </p:nvSpPr>
        <p:spPr>
          <a:xfrm>
            <a:off x="1013011" y="3299257"/>
            <a:ext cx="10291483" cy="877328"/>
          </a:xfrm>
          <a:prstGeom prst="round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pPr marL="0" indent="0">
              <a:buFont typeface="Wingdings 3" charset="2"/>
              <a:buNone/>
            </a:pPr>
            <a:endParaRPr lang="en-GB" dirty="0" smtClean="0"/>
          </a:p>
          <a:p>
            <a:pPr marL="0" indent="0">
              <a:buFont typeface="Wingdings 3" charset="2"/>
              <a:buNone/>
            </a:pPr>
            <a:endParaRPr lang="en-GB" dirty="0"/>
          </a:p>
        </p:txBody>
      </p:sp>
      <p:sp>
        <p:nvSpPr>
          <p:cNvPr id="7" name="Oval 6"/>
          <p:cNvSpPr/>
          <p:nvPr/>
        </p:nvSpPr>
        <p:spPr>
          <a:xfrm>
            <a:off x="1584331" y="3496946"/>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013011" y="4338918"/>
            <a:ext cx="10291483" cy="1328023"/>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dirty="0" smtClean="0"/>
              <a:t>In this reaction the hydrogen from the acid reacts with the CO</a:t>
            </a:r>
            <a:r>
              <a:rPr lang="en-GB" baseline="-25000" dirty="0" smtClean="0"/>
              <a:t>3</a:t>
            </a:r>
            <a:r>
              <a:rPr lang="en-GB" dirty="0" smtClean="0"/>
              <a:t> group from the carbonate to form water and carbon dioxide. The hydrogen from the acid is replaced by the sodium from the carbonate to form a salt, sodium sulphate. </a:t>
            </a:r>
            <a:r>
              <a:rPr lang="en-GB" b="1" dirty="0" smtClean="0"/>
              <a:t>Sulphuric acid </a:t>
            </a:r>
            <a:r>
              <a:rPr lang="en-GB" dirty="0" smtClean="0"/>
              <a:t>ALWAYS forms </a:t>
            </a:r>
            <a:r>
              <a:rPr lang="en-GB" b="1" dirty="0" smtClean="0"/>
              <a:t>sulphate</a:t>
            </a:r>
            <a:r>
              <a:rPr lang="en-GB" dirty="0" smtClean="0"/>
              <a:t> salts.</a:t>
            </a:r>
            <a:endParaRPr lang="en-GB" dirty="0"/>
          </a:p>
        </p:txBody>
      </p:sp>
      <p:sp>
        <p:nvSpPr>
          <p:cNvPr id="16" name="Oval 15"/>
          <p:cNvSpPr/>
          <p:nvPr/>
        </p:nvSpPr>
        <p:spPr>
          <a:xfrm>
            <a:off x="1863690" y="3610234"/>
            <a:ext cx="288324" cy="255373"/>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7" name="Oval 16"/>
          <p:cNvSpPr/>
          <p:nvPr/>
        </p:nvSpPr>
        <p:spPr>
          <a:xfrm>
            <a:off x="1863690" y="3874486"/>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8" name="Oval 17"/>
          <p:cNvSpPr/>
          <p:nvPr/>
        </p:nvSpPr>
        <p:spPr>
          <a:xfrm>
            <a:off x="2162675" y="3610234"/>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9" name="Oval 18"/>
          <p:cNvSpPr/>
          <p:nvPr/>
        </p:nvSpPr>
        <p:spPr>
          <a:xfrm>
            <a:off x="1863690" y="3356594"/>
            <a:ext cx="288324" cy="25537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2" name="Oval 21"/>
          <p:cNvSpPr/>
          <p:nvPr/>
        </p:nvSpPr>
        <p:spPr>
          <a:xfrm>
            <a:off x="1586027" y="3757753"/>
            <a:ext cx="288324" cy="25537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3472724" y="3605825"/>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p:cNvGrpSpPr/>
          <p:nvPr/>
        </p:nvGrpSpPr>
        <p:grpSpPr>
          <a:xfrm>
            <a:off x="3771709" y="3356594"/>
            <a:ext cx="864972" cy="768943"/>
            <a:chOff x="4555277" y="3347854"/>
            <a:chExt cx="864972" cy="768943"/>
          </a:xfrm>
        </p:grpSpPr>
        <p:sp>
          <p:nvSpPr>
            <p:cNvPr id="25" name="Oval 24"/>
            <p:cNvSpPr/>
            <p:nvPr/>
          </p:nvSpPr>
          <p:spPr>
            <a:xfrm>
              <a:off x="4843601" y="3861424"/>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6" name="Group 25"/>
            <p:cNvGrpSpPr/>
            <p:nvPr/>
          </p:nvGrpSpPr>
          <p:grpSpPr>
            <a:xfrm>
              <a:off x="4555277" y="3347854"/>
              <a:ext cx="864972" cy="514565"/>
              <a:chOff x="4895935" y="3356191"/>
              <a:chExt cx="864972" cy="514565"/>
            </a:xfrm>
          </p:grpSpPr>
          <p:sp>
            <p:nvSpPr>
              <p:cNvPr id="27" name="Oval 26"/>
              <p:cNvSpPr/>
              <p:nvPr/>
            </p:nvSpPr>
            <p:spPr>
              <a:xfrm>
                <a:off x="5184259" y="3605423"/>
                <a:ext cx="288324" cy="255373"/>
              </a:xfrm>
              <a:prstGeom prst="ellipse">
                <a:avLst/>
              </a:prstGeom>
              <a:solidFill>
                <a:srgbClr val="FFFF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5185442" y="3356191"/>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4895935" y="3606174"/>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5472583" y="3615383"/>
                <a:ext cx="288324" cy="255373"/>
              </a:xfrm>
              <a:prstGeom prst="ellipse">
                <a:avLst/>
              </a:prstGeom>
              <a:solidFill>
                <a:srgbClr val="FF000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1" name="Oval 30"/>
          <p:cNvSpPr/>
          <p:nvPr/>
        </p:nvSpPr>
        <p:spPr>
          <a:xfrm>
            <a:off x="4649540" y="3605825"/>
            <a:ext cx="288324" cy="255373"/>
          </a:xfrm>
          <a:prstGeom prst="ellipse">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187475" y="6052629"/>
            <a:ext cx="6419513"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NB – Chemists usually use red to denote oxygen, white to denote hydrogen and black to denote carbon</a:t>
            </a:r>
            <a:endParaRPr lang="en-GB" dirty="0"/>
          </a:p>
        </p:txBody>
      </p:sp>
    </p:spTree>
    <p:extLst>
      <p:ext uri="{BB962C8B-B14F-4D97-AF65-F5344CB8AC3E}">
        <p14:creationId xmlns:p14="http://schemas.microsoft.com/office/powerpoint/2010/main" val="87779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125E-6 -2.22222E-6 L 0.32656 0.01875 " pathEditMode="relative" rAng="0" ptsTypes="AA">
                                      <p:cBhvr>
                                        <p:cTn id="6" dur="2000" fill="hold"/>
                                        <p:tgtEl>
                                          <p:spTgt spid="7"/>
                                        </p:tgtEl>
                                        <p:attrNameLst>
                                          <p:attrName>ppt_x</p:attrName>
                                          <p:attrName>ppt_y</p:attrName>
                                        </p:attrNameLst>
                                      </p:cBhvr>
                                      <p:rCtr x="16328" y="926"/>
                                    </p:animMotion>
                                  </p:childTnLst>
                                </p:cTn>
                              </p:par>
                              <p:par>
                                <p:cTn id="7" presetID="42" presetClass="path" presetSubtype="0" accel="50000" decel="50000" fill="hold" grpId="0" nodeType="withEffect">
                                  <p:stCondLst>
                                    <p:cond delay="0"/>
                                  </p:stCondLst>
                                  <p:childTnLst>
                                    <p:animMotion origin="layout" path="M 2.91667E-6 4.81481E-6 L 0.42422 -0.01922 " pathEditMode="relative" rAng="0" ptsTypes="AA">
                                      <p:cBhvr>
                                        <p:cTn id="8" dur="2000" fill="hold"/>
                                        <p:tgtEl>
                                          <p:spTgt spid="22"/>
                                        </p:tgtEl>
                                        <p:attrNameLst>
                                          <p:attrName>ppt_x</p:attrName>
                                          <p:attrName>ppt_y</p:attrName>
                                        </p:attrNameLst>
                                      </p:cBhvr>
                                      <p:rCtr x="21211" y="-972"/>
                                    </p:animMotion>
                                  </p:childTnLst>
                                </p:cTn>
                              </p:par>
                              <p:par>
                                <p:cTn id="9" presetID="42" presetClass="path" presetSubtype="0" accel="50000" decel="50000" fill="hold" grpId="0" nodeType="withEffect">
                                  <p:stCondLst>
                                    <p:cond delay="0"/>
                                  </p:stCondLst>
                                  <p:childTnLst>
                                    <p:animMotion origin="layout" path="M -3.54167E-6 2.59259E-6 L 0.54193 -0.00371 " pathEditMode="relative" rAng="0" ptsTypes="AA">
                                      <p:cBhvr>
                                        <p:cTn id="10" dur="2000" fill="hold"/>
                                        <p:tgtEl>
                                          <p:spTgt spid="16"/>
                                        </p:tgtEl>
                                        <p:attrNameLst>
                                          <p:attrName>ppt_x</p:attrName>
                                          <p:attrName>ppt_y</p:attrName>
                                        </p:attrNameLst>
                                      </p:cBhvr>
                                      <p:rCtr x="27096" y="-185"/>
                                    </p:animMotion>
                                  </p:childTnLst>
                                </p:cTn>
                              </p:par>
                              <p:par>
                                <p:cTn id="11" presetID="42" presetClass="path" presetSubtype="0" accel="50000" decel="50000" fill="hold" grpId="0" nodeType="withEffect">
                                  <p:stCondLst>
                                    <p:cond delay="0"/>
                                  </p:stCondLst>
                                  <p:childTnLst>
                                    <p:animMotion origin="layout" path="M -3.54167E-6 -3.7037E-7 L 0.56615 0.03333 " pathEditMode="relative" rAng="0" ptsTypes="AA">
                                      <p:cBhvr>
                                        <p:cTn id="12" dur="2000" fill="hold"/>
                                        <p:tgtEl>
                                          <p:spTgt spid="19"/>
                                        </p:tgtEl>
                                        <p:attrNameLst>
                                          <p:attrName>ppt_x</p:attrName>
                                          <p:attrName>ppt_y</p:attrName>
                                        </p:attrNameLst>
                                      </p:cBhvr>
                                      <p:rCtr x="28307" y="1667"/>
                                    </p:animMotion>
                                  </p:childTnLst>
                                </p:cTn>
                              </p:par>
                              <p:par>
                                <p:cTn id="13" presetID="42" presetClass="path" presetSubtype="0" accel="50000" decel="50000" fill="hold" grpId="0" nodeType="withEffect">
                                  <p:stCondLst>
                                    <p:cond delay="0"/>
                                  </p:stCondLst>
                                  <p:childTnLst>
                                    <p:animMotion origin="layout" path="M -3.54167E-6 -4.81481E-6 L 0.51693 -0.04236 " pathEditMode="relative" rAng="0" ptsTypes="AA">
                                      <p:cBhvr>
                                        <p:cTn id="14" dur="2000" fill="hold"/>
                                        <p:tgtEl>
                                          <p:spTgt spid="17"/>
                                        </p:tgtEl>
                                        <p:attrNameLst>
                                          <p:attrName>ppt_x</p:attrName>
                                          <p:attrName>ppt_y</p:attrName>
                                        </p:attrNameLst>
                                      </p:cBhvr>
                                      <p:rCtr x="25846" y="-2130"/>
                                    </p:animMotion>
                                  </p:childTnLst>
                                </p:cTn>
                              </p:par>
                              <p:par>
                                <p:cTn id="15" presetID="42" presetClass="path" presetSubtype="0" accel="50000" decel="50000" fill="hold" grpId="0" nodeType="withEffect">
                                  <p:stCondLst>
                                    <p:cond delay="0"/>
                                  </p:stCondLst>
                                  <p:childTnLst>
                                    <p:animMotion origin="layout" path="M -2.70833E-6 2.59259E-6 L 0.63659 0.00231 " pathEditMode="relative" rAng="0" ptsTypes="AA">
                                      <p:cBhvr>
                                        <p:cTn id="16" dur="2000" fill="hold"/>
                                        <p:tgtEl>
                                          <p:spTgt spid="18"/>
                                        </p:tgtEl>
                                        <p:attrNameLst>
                                          <p:attrName>ppt_x</p:attrName>
                                          <p:attrName>ppt_y</p:attrName>
                                        </p:attrNameLst>
                                      </p:cBhvr>
                                      <p:rCtr x="31823" y="116"/>
                                    </p:animMotion>
                                  </p:childTnLst>
                                </p:cTn>
                              </p:par>
                              <p:par>
                                <p:cTn id="17" presetID="42" presetClass="path" presetSubtype="0" accel="50000" decel="50000" fill="hold" nodeType="withEffect">
                                  <p:stCondLst>
                                    <p:cond delay="0"/>
                                  </p:stCondLst>
                                  <p:childTnLst>
                                    <p:animMotion origin="layout" path="M -1.66667E-6 -3.7037E-7 L 0.17292 0.00185 " pathEditMode="relative" rAng="0" ptsTypes="AA">
                                      <p:cBhvr>
                                        <p:cTn id="18" dur="2000" fill="hold"/>
                                        <p:tgtEl>
                                          <p:spTgt spid="24"/>
                                        </p:tgtEl>
                                        <p:attrNameLst>
                                          <p:attrName>ppt_x</p:attrName>
                                          <p:attrName>ppt_y</p:attrName>
                                        </p:attrNameLst>
                                      </p:cBhvr>
                                      <p:rCtr x="8646" y="93"/>
                                    </p:animMotion>
                                  </p:childTnLst>
                                </p:cTn>
                              </p:par>
                              <p:par>
                                <p:cTn id="19" presetID="42" presetClass="path" presetSubtype="0" accel="50000" decel="50000" fill="hold" grpId="0" nodeType="withEffect">
                                  <p:stCondLst>
                                    <p:cond delay="0"/>
                                  </p:stCondLst>
                                  <p:childTnLst>
                                    <p:animMotion origin="layout" path="M 1.04167E-6 -2.96296E-6 L 0.40833 0.00301 " pathEditMode="relative" rAng="0" ptsTypes="AA">
                                      <p:cBhvr>
                                        <p:cTn id="20" dur="2000" fill="hold"/>
                                        <p:tgtEl>
                                          <p:spTgt spid="31"/>
                                        </p:tgtEl>
                                        <p:attrNameLst>
                                          <p:attrName>ppt_x</p:attrName>
                                          <p:attrName>ppt_y</p:attrName>
                                        </p:attrNameLst>
                                      </p:cBhvr>
                                      <p:rCtr x="20417" y="139"/>
                                    </p:animMotion>
                                  </p:childTnLst>
                                </p:cTn>
                              </p:par>
                              <p:par>
                                <p:cTn id="21" presetID="42" presetClass="path" presetSubtype="0" accel="50000" decel="50000" fill="hold" grpId="0" nodeType="withEffect">
                                  <p:stCondLst>
                                    <p:cond delay="0"/>
                                  </p:stCondLst>
                                  <p:childTnLst>
                                    <p:animMotion origin="layout" path="M -4.58333E-6 -2.96296E-6 L 0.55417 0.00301 " pathEditMode="relative" rAng="0" ptsTypes="AA">
                                      <p:cBhvr>
                                        <p:cTn id="22" dur="2000" fill="hold"/>
                                        <p:tgtEl>
                                          <p:spTgt spid="23"/>
                                        </p:tgtEl>
                                        <p:attrNameLst>
                                          <p:attrName>ppt_x</p:attrName>
                                          <p:attrName>ppt_y</p:attrName>
                                        </p:attrNameLst>
                                      </p:cBhvr>
                                      <p:rCtr x="27708" y="139"/>
                                    </p:animMotion>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9" grpId="0" animBg="1"/>
      <p:bldP spid="22" grpId="0" animBg="1"/>
      <p:bldP spid="23"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066" y="0"/>
            <a:ext cx="8911687" cy="1280890"/>
          </a:xfrm>
        </p:spPr>
        <p:txBody>
          <a:bodyPr/>
          <a:lstStyle/>
          <a:p>
            <a:r>
              <a:rPr lang="en-GB" dirty="0" smtClean="0"/>
              <a:t>Your turn</a:t>
            </a:r>
            <a:endParaRPr lang="en-GB" dirty="0"/>
          </a:p>
        </p:txBody>
      </p:sp>
      <p:sp>
        <p:nvSpPr>
          <p:cNvPr id="4" name="Content Placeholder 2"/>
          <p:cNvSpPr txBox="1">
            <a:spLocks/>
          </p:cNvSpPr>
          <p:nvPr/>
        </p:nvSpPr>
        <p:spPr>
          <a:xfrm>
            <a:off x="330105" y="1280890"/>
            <a:ext cx="11548129" cy="2296028"/>
          </a:xfrm>
          <a:prstGeom prst="round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r>
              <a:rPr lang="en-GB" dirty="0" smtClean="0"/>
              <a:t>Complete the following word equations</a:t>
            </a:r>
          </a:p>
          <a:p>
            <a:endParaRPr lang="en-GB" dirty="0" smtClean="0"/>
          </a:p>
          <a:p>
            <a:pPr marL="0" indent="0">
              <a:buFont typeface="Wingdings 3" charset="2"/>
              <a:buNone/>
            </a:pPr>
            <a:r>
              <a:rPr lang="en-GB" dirty="0" smtClean="0"/>
              <a:t>Potassium Hydroxide + Sulphuric Acid </a:t>
            </a:r>
            <a:r>
              <a:rPr lang="en-GB" dirty="0" smtClean="0">
                <a:sym typeface="Wingdings" panose="05000000000000000000" pitchFamily="2" charset="2"/>
              </a:rPr>
              <a:t></a:t>
            </a:r>
          </a:p>
          <a:p>
            <a:pPr marL="0" indent="0">
              <a:buFont typeface="Wingdings 3" charset="2"/>
              <a:buNone/>
            </a:pPr>
            <a:endParaRPr lang="en-GB" dirty="0" smtClean="0">
              <a:sym typeface="Wingdings" panose="05000000000000000000" pitchFamily="2" charset="2"/>
            </a:endParaRPr>
          </a:p>
          <a:p>
            <a:pPr marL="0" indent="0">
              <a:buFont typeface="Wingdings 3" charset="2"/>
              <a:buNone/>
            </a:pPr>
            <a:r>
              <a:rPr lang="en-GB" dirty="0" smtClean="0">
                <a:sym typeface="Wingdings" panose="05000000000000000000" pitchFamily="2" charset="2"/>
              </a:rPr>
              <a:t>Potassium Carbonate + Sulphuric acid </a:t>
            </a:r>
            <a:endParaRPr lang="en-GB" dirty="0"/>
          </a:p>
        </p:txBody>
      </p:sp>
      <p:sp>
        <p:nvSpPr>
          <p:cNvPr id="5" name="TextBox 4"/>
          <p:cNvSpPr txBox="1"/>
          <p:nvPr/>
        </p:nvSpPr>
        <p:spPr>
          <a:xfrm>
            <a:off x="5459506" y="2187390"/>
            <a:ext cx="6069106" cy="369332"/>
          </a:xfrm>
          <a:prstGeom prst="rect">
            <a:avLst/>
          </a:prstGeom>
          <a:noFill/>
        </p:spPr>
        <p:txBody>
          <a:bodyPr wrap="square" rtlCol="0">
            <a:spAutoFit/>
          </a:bodyPr>
          <a:lstStyle/>
          <a:p>
            <a:r>
              <a:rPr lang="en-GB" dirty="0" smtClean="0"/>
              <a:t>Potassium Sulphate + Water</a:t>
            </a:r>
            <a:endParaRPr lang="en-GB" dirty="0"/>
          </a:p>
        </p:txBody>
      </p:sp>
      <p:sp>
        <p:nvSpPr>
          <p:cNvPr id="6" name="TextBox 5"/>
          <p:cNvSpPr txBox="1"/>
          <p:nvPr/>
        </p:nvSpPr>
        <p:spPr>
          <a:xfrm>
            <a:off x="5459506" y="2976284"/>
            <a:ext cx="6069106" cy="369332"/>
          </a:xfrm>
          <a:prstGeom prst="rect">
            <a:avLst/>
          </a:prstGeom>
          <a:noFill/>
        </p:spPr>
        <p:txBody>
          <a:bodyPr wrap="square" rtlCol="0">
            <a:spAutoFit/>
          </a:bodyPr>
          <a:lstStyle/>
          <a:p>
            <a:r>
              <a:rPr lang="en-GB" dirty="0" smtClean="0"/>
              <a:t>Potassium Sulphate+ Carbon Dioxide + Water</a:t>
            </a:r>
            <a:endParaRPr lang="en-GB" dirty="0"/>
          </a:p>
        </p:txBody>
      </p:sp>
      <p:sp>
        <p:nvSpPr>
          <p:cNvPr id="7" name="TextBox 6"/>
          <p:cNvSpPr txBox="1"/>
          <p:nvPr/>
        </p:nvSpPr>
        <p:spPr>
          <a:xfrm>
            <a:off x="886723" y="5362346"/>
            <a:ext cx="6419513" cy="715089"/>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dirty="0" smtClean="0"/>
              <a:t>NB – You will not need to write symbol equations till the next Chemistry unit.</a:t>
            </a:r>
            <a:endParaRPr lang="en-GB" dirty="0"/>
          </a:p>
        </p:txBody>
      </p:sp>
    </p:spTree>
    <p:extLst>
      <p:ext uri="{BB962C8B-B14F-4D97-AF65-F5344CB8AC3E}">
        <p14:creationId xmlns:p14="http://schemas.microsoft.com/office/powerpoint/2010/main" val="9066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56</TotalTime>
  <Words>639</Words>
  <Application>Microsoft Office PowerPoint</Application>
  <PresentationFormat>Custom</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Reactions of Alkalis</vt:lpstr>
      <vt:lpstr>What are alkalis?</vt:lpstr>
      <vt:lpstr>More key terms</vt:lpstr>
      <vt:lpstr>Reactions of Alkalis – Hydrochloric Acid</vt:lpstr>
      <vt:lpstr>Reactions of Alkalis – Hydrochloric Acid</vt:lpstr>
      <vt:lpstr>Your Turn</vt:lpstr>
      <vt:lpstr>Reactions of Alkalis – Sulphuric Acid</vt:lpstr>
      <vt:lpstr>Reactions of Alkalis – Sulphuric Acid</vt:lpstr>
      <vt:lpstr>Your turn</vt:lpstr>
      <vt:lpstr>Exam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Reactions of Alkalis</dc:title>
  <dc:creator>DavePC</dc:creator>
  <cp:lastModifiedBy>Michelle Meyers</cp:lastModifiedBy>
  <cp:revision>9</cp:revision>
  <dcterms:created xsi:type="dcterms:W3CDTF">2013-05-15T18:13:43Z</dcterms:created>
  <dcterms:modified xsi:type="dcterms:W3CDTF">2015-03-31T08:48:38Z</dcterms:modified>
</cp:coreProperties>
</file>